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slides/slide43.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presentation.xml" ContentType="application/vnd.openxmlformats-officedocument.presentationml.presentation.main+xml"/>
  <Override PartName="/ppt/slides/slide42.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39.xml" ContentType="application/vnd.openxmlformats-officedocument.presentationml.slide+xml"/>
  <Override PartName="/ppt/slides/slide35.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Slides/notesSlide15.xml" ContentType="application/vnd.openxmlformats-officedocument.presentationml.notesSlide+xml"/>
  <Override PartName="/ppt/slideLayouts/slideLayout6.xml" ContentType="application/vnd.openxmlformats-officedocument.presentationml.slideLayout+xml"/>
  <Override PartName="/ppt/notesSlides/notesSlide14.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slideLayouts/slideLayout7.xml" ContentType="application/vnd.openxmlformats-officedocument.presentationml.slideLayout+xml"/>
  <Override PartName="/ppt/notesSlides/notesSlide16.xml" ContentType="application/vnd.openxmlformats-officedocument.presentationml.notesSlide+xml"/>
  <Override PartName="/ppt/notesSlides/notesSlide37.xml" ContentType="application/vnd.openxmlformats-officedocument.presentationml.notesSlide+xml"/>
  <Override PartName="/ppt/notesSlides/notesSlide36.xml" ContentType="application/vnd.openxmlformats-officedocument.presentationml.notesSlide+xml"/>
  <Override PartName="/ppt/notesSlides/notesSlide35.xml" ContentType="application/vnd.openxmlformats-officedocument.presentationml.notesSlide+xml"/>
  <Override PartName="/ppt/notesSlides/notesSlide34.xml" ContentType="application/vnd.openxmlformats-officedocument.presentationml.notesSlide+xml"/>
  <Override PartName="/ppt/notesSlides/notesSlide33.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5.xml" ContentType="application/vnd.openxmlformats-officedocument.presentationml.notesSlide+xml"/>
  <Override PartName="/ppt/notesSlides/notesSlide44.xml" ContentType="application/vnd.openxmlformats-officedocument.presentationml.notesSlide+xml"/>
  <Override PartName="/ppt/notesSlides/notesSlide43.xml" ContentType="application/vnd.openxmlformats-officedocument.presentationml.notesSlide+xml"/>
  <Override PartName="/ppt/notesSlides/notesSlide2.xml" ContentType="application/vnd.openxmlformats-officedocument.presentationml.notesSlide+xml"/>
  <Override PartName="/ppt/notesSlides/notesSlide41.xml" ContentType="application/vnd.openxmlformats-officedocument.presentationml.notesSlide+xml"/>
  <Override PartName="/ppt/notesSlides/notesSlide32.xml" ContentType="application/vnd.openxmlformats-officedocument.presentationml.notesSlide+xml"/>
  <Override PartName="/ppt/notesSlides/notesSlide31.xml" ContentType="application/vnd.openxmlformats-officedocument.presentationml.notesSlide+xml"/>
  <Override PartName="/ppt/notesSlides/notesSlide30.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11.xml" ContentType="application/vnd.openxmlformats-officedocument.presentationml.notesSlide+xml"/>
  <Override PartName="/ppt/notesSlides/notesSlide8.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3.xml" ContentType="application/vnd.openxmlformats-officedocument.presentationml.notesSlide+xml"/>
  <Override PartName="/ppt/ink/ink2.xml" ContentType="application/inkml+xml"/>
  <Override PartName="/ppt/ink/ink3.xml" ContentType="application/inkml+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ustom.xml" ContentType="application/vnd.openxmlformats-officedocument.custom-properties+xml"/>
  <Override PartName="/docProps/core.xml" ContentType="application/vnd.openxmlformats-package.core-properties+xml"/>
  <Override PartName="/customXml/itemProps2.xml" ContentType="application/vnd.openxmlformats-officedocument.customXmlProperties+xml"/>
  <Override PartName="/customXml/itemProps4.xml" ContentType="application/vnd.openxmlformats-officedocument.customXmlProperties+xml"/>
  <Override PartName="/customXml/itemProps3.xml" ContentType="application/vnd.openxmlformats-officedocument.customXmlProperties+xml"/>
  <Override PartName="/customXml/itemProps1.xml" ContentType="application/vnd.openxmlformats-officedocument.customXmlProperties+xml"/>
  <Override PartName="/customXml/itemProps5.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5"/>
  </p:sldMasterIdLst>
  <p:notesMasterIdLst>
    <p:notesMasterId r:id="rId51"/>
  </p:notesMasterIdLst>
  <p:handoutMasterIdLst>
    <p:handoutMasterId r:id="rId52"/>
  </p:handoutMasterIdLst>
  <p:sldIdLst>
    <p:sldId id="280" r:id="rId6"/>
    <p:sldId id="480" r:id="rId7"/>
    <p:sldId id="452" r:id="rId8"/>
    <p:sldId id="449" r:id="rId9"/>
    <p:sldId id="485" r:id="rId10"/>
    <p:sldId id="460" r:id="rId11"/>
    <p:sldId id="494" r:id="rId12"/>
    <p:sldId id="477" r:id="rId13"/>
    <p:sldId id="434" r:id="rId14"/>
    <p:sldId id="484" r:id="rId15"/>
    <p:sldId id="495" r:id="rId16"/>
    <p:sldId id="496" r:id="rId17"/>
    <p:sldId id="498" r:id="rId18"/>
    <p:sldId id="482" r:id="rId19"/>
    <p:sldId id="459" r:id="rId20"/>
    <p:sldId id="476" r:id="rId21"/>
    <p:sldId id="446" r:id="rId22"/>
    <p:sldId id="497" r:id="rId23"/>
    <p:sldId id="499" r:id="rId24"/>
    <p:sldId id="500" r:id="rId25"/>
    <p:sldId id="501" r:id="rId26"/>
    <p:sldId id="455" r:id="rId27"/>
    <p:sldId id="464" r:id="rId28"/>
    <p:sldId id="502" r:id="rId29"/>
    <p:sldId id="503" r:id="rId30"/>
    <p:sldId id="504" r:id="rId31"/>
    <p:sldId id="505" r:id="rId32"/>
    <p:sldId id="506" r:id="rId33"/>
    <p:sldId id="507" r:id="rId34"/>
    <p:sldId id="508" r:id="rId35"/>
    <p:sldId id="509" r:id="rId36"/>
    <p:sldId id="510" r:id="rId37"/>
    <p:sldId id="511" r:id="rId38"/>
    <p:sldId id="483" r:id="rId39"/>
    <p:sldId id="451" r:id="rId40"/>
    <p:sldId id="469" r:id="rId41"/>
    <p:sldId id="473" r:id="rId42"/>
    <p:sldId id="486" r:id="rId43"/>
    <p:sldId id="487" r:id="rId44"/>
    <p:sldId id="488" r:id="rId45"/>
    <p:sldId id="489" r:id="rId46"/>
    <p:sldId id="490" r:id="rId47"/>
    <p:sldId id="491" r:id="rId48"/>
    <p:sldId id="492" r:id="rId49"/>
    <p:sldId id="474" r:id="rId50"/>
  </p:sldIdLst>
  <p:sldSz cx="9144000" cy="6858000" type="screen4x3"/>
  <p:notesSz cx="7010400" cy="9296400"/>
  <p:defaultTextStyle>
    <a:defPPr>
      <a:defRPr lang="en-US"/>
    </a:defPPr>
    <a:lvl1pPr algn="l" rtl="0" fontAlgn="base">
      <a:spcBef>
        <a:spcPct val="0"/>
      </a:spcBef>
      <a:spcAft>
        <a:spcPct val="0"/>
      </a:spcAft>
      <a:defRPr sz="1200" b="1" kern="1200">
        <a:solidFill>
          <a:schemeClr val="tx1"/>
        </a:solidFill>
        <a:latin typeface="Arial" charset="0"/>
        <a:ea typeface="+mn-ea"/>
        <a:cs typeface="+mn-cs"/>
      </a:defRPr>
    </a:lvl1pPr>
    <a:lvl2pPr marL="457200" algn="l" rtl="0" fontAlgn="base">
      <a:spcBef>
        <a:spcPct val="0"/>
      </a:spcBef>
      <a:spcAft>
        <a:spcPct val="0"/>
      </a:spcAft>
      <a:defRPr sz="1200" b="1" kern="1200">
        <a:solidFill>
          <a:schemeClr val="tx1"/>
        </a:solidFill>
        <a:latin typeface="Arial" charset="0"/>
        <a:ea typeface="+mn-ea"/>
        <a:cs typeface="+mn-cs"/>
      </a:defRPr>
    </a:lvl2pPr>
    <a:lvl3pPr marL="914400" algn="l" rtl="0" fontAlgn="base">
      <a:spcBef>
        <a:spcPct val="0"/>
      </a:spcBef>
      <a:spcAft>
        <a:spcPct val="0"/>
      </a:spcAft>
      <a:defRPr sz="1200" b="1" kern="1200">
        <a:solidFill>
          <a:schemeClr val="tx1"/>
        </a:solidFill>
        <a:latin typeface="Arial" charset="0"/>
        <a:ea typeface="+mn-ea"/>
        <a:cs typeface="+mn-cs"/>
      </a:defRPr>
    </a:lvl3pPr>
    <a:lvl4pPr marL="1371600" algn="l" rtl="0" fontAlgn="base">
      <a:spcBef>
        <a:spcPct val="0"/>
      </a:spcBef>
      <a:spcAft>
        <a:spcPct val="0"/>
      </a:spcAft>
      <a:defRPr sz="1200" b="1" kern="1200">
        <a:solidFill>
          <a:schemeClr val="tx1"/>
        </a:solidFill>
        <a:latin typeface="Arial" charset="0"/>
        <a:ea typeface="+mn-ea"/>
        <a:cs typeface="+mn-cs"/>
      </a:defRPr>
    </a:lvl4pPr>
    <a:lvl5pPr marL="1828800" algn="l" rtl="0" fontAlgn="base">
      <a:spcBef>
        <a:spcPct val="0"/>
      </a:spcBef>
      <a:spcAft>
        <a:spcPct val="0"/>
      </a:spcAft>
      <a:defRPr sz="1200" b="1" kern="1200">
        <a:solidFill>
          <a:schemeClr val="tx1"/>
        </a:solidFill>
        <a:latin typeface="Arial" charset="0"/>
        <a:ea typeface="+mn-ea"/>
        <a:cs typeface="+mn-cs"/>
      </a:defRPr>
    </a:lvl5pPr>
    <a:lvl6pPr marL="2286000" algn="l" defTabSz="914400" rtl="0" eaLnBrk="1" latinLnBrk="0" hangingPunct="1">
      <a:defRPr sz="1200" b="1" kern="1200">
        <a:solidFill>
          <a:schemeClr val="tx1"/>
        </a:solidFill>
        <a:latin typeface="Arial" charset="0"/>
        <a:ea typeface="+mn-ea"/>
        <a:cs typeface="+mn-cs"/>
      </a:defRPr>
    </a:lvl6pPr>
    <a:lvl7pPr marL="2743200" algn="l" defTabSz="914400" rtl="0" eaLnBrk="1" latinLnBrk="0" hangingPunct="1">
      <a:defRPr sz="1200" b="1" kern="1200">
        <a:solidFill>
          <a:schemeClr val="tx1"/>
        </a:solidFill>
        <a:latin typeface="Arial" charset="0"/>
        <a:ea typeface="+mn-ea"/>
        <a:cs typeface="+mn-cs"/>
      </a:defRPr>
    </a:lvl7pPr>
    <a:lvl8pPr marL="3200400" algn="l" defTabSz="914400" rtl="0" eaLnBrk="1" latinLnBrk="0" hangingPunct="1">
      <a:defRPr sz="1200" b="1" kern="1200">
        <a:solidFill>
          <a:schemeClr val="tx1"/>
        </a:solidFill>
        <a:latin typeface="Arial" charset="0"/>
        <a:ea typeface="+mn-ea"/>
        <a:cs typeface="+mn-cs"/>
      </a:defRPr>
    </a:lvl8pPr>
    <a:lvl9pPr marL="3657600" algn="l" defTabSz="914400" rtl="0" eaLnBrk="1" latinLnBrk="0" hangingPunct="1">
      <a:defRPr sz="1200"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0033CC"/>
    <a:srgbClr val="000099"/>
    <a:srgbClr val="0000CC"/>
    <a:srgbClr val="FF9900"/>
    <a:srgbClr val="003366"/>
    <a:srgbClr val="003399"/>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36" autoAdjust="0"/>
    <p:restoredTop sz="69434" autoAdjust="0"/>
  </p:normalViewPr>
  <p:slideViewPr>
    <p:cSldViewPr>
      <p:cViewPr varScale="1">
        <p:scale>
          <a:sx n="76" d="100"/>
          <a:sy n="76" d="100"/>
        </p:scale>
        <p:origin x="269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75" d="100"/>
          <a:sy n="75" d="100"/>
        </p:scale>
        <p:origin x="-3420" y="-30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presProps" Target="presProps.xml"/><Relationship Id="rId5" Type="http://schemas.openxmlformats.org/officeDocument/2006/relationships/slideMaster" Target="slideMasters/slideMaster1.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customXml" Target="../customXml/item5.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8466"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0" hangingPunct="0">
              <a:defRPr/>
            </a:lvl1pPr>
          </a:lstStyle>
          <a:p>
            <a:pPr>
              <a:defRPr/>
            </a:pPr>
            <a:endParaRPr lang="en-US"/>
          </a:p>
        </p:txBody>
      </p:sp>
      <p:sp>
        <p:nvSpPr>
          <p:cNvPr id="318467" name="Rectangle 3"/>
          <p:cNvSpPr>
            <a:spLocks noGrp="1" noChangeArrowheads="1"/>
          </p:cNvSpPr>
          <p:nvPr>
            <p:ph type="dt" sz="quarter" idx="1"/>
          </p:nvPr>
        </p:nvSpPr>
        <p:spPr bwMode="auto">
          <a:xfrm>
            <a:off x="397256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0" hangingPunct="0">
              <a:defRPr/>
            </a:lvl1pPr>
          </a:lstStyle>
          <a:p>
            <a:pPr>
              <a:defRPr/>
            </a:pPr>
            <a:endParaRPr lang="en-US"/>
          </a:p>
        </p:txBody>
      </p:sp>
      <p:sp>
        <p:nvSpPr>
          <p:cNvPr id="318468" name="Rectangle 4"/>
          <p:cNvSpPr>
            <a:spLocks noGrp="1" noChangeArrowheads="1"/>
          </p:cNvSpPr>
          <p:nvPr>
            <p:ph type="ftr" sz="quarter" idx="2"/>
          </p:nvPr>
        </p:nvSpPr>
        <p:spPr bwMode="auto">
          <a:xfrm>
            <a:off x="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0" hangingPunct="0">
              <a:defRPr/>
            </a:lvl1pPr>
          </a:lstStyle>
          <a:p>
            <a:pPr>
              <a:defRPr/>
            </a:pPr>
            <a:endParaRPr lang="en-US"/>
          </a:p>
        </p:txBody>
      </p:sp>
      <p:sp>
        <p:nvSpPr>
          <p:cNvPr id="318469" name="Rectangle 5"/>
          <p:cNvSpPr>
            <a:spLocks noGrp="1" noChangeArrowheads="1"/>
          </p:cNvSpPr>
          <p:nvPr>
            <p:ph type="sldNum" sz="quarter" idx="3"/>
          </p:nvPr>
        </p:nvSpPr>
        <p:spPr bwMode="auto">
          <a:xfrm>
            <a:off x="397256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0" hangingPunct="0">
              <a:defRPr/>
            </a:lvl1pPr>
          </a:lstStyle>
          <a:p>
            <a:pPr>
              <a:defRPr/>
            </a:pPr>
            <a:fld id="{37F6934D-0C69-4645-8010-1964C774727D}" type="slidenum">
              <a:rPr lang="en-US"/>
              <a:pPr>
                <a:defRPr/>
              </a:pPr>
              <a:t>‹#›</a:t>
            </a:fld>
            <a:endParaRPr lang="en-US"/>
          </a:p>
        </p:txBody>
      </p:sp>
    </p:spTree>
    <p:extLst>
      <p:ext uri="{BB962C8B-B14F-4D97-AF65-F5344CB8AC3E}">
        <p14:creationId xmlns:p14="http://schemas.microsoft.com/office/powerpoint/2010/main" val="1597583334"/>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3600" units="cm"/>
          <inkml:channel name="Y" type="integer" max="1080" units="cm"/>
          <inkml:channel name="T" type="integer" max="2.14748E9" units="dev"/>
        </inkml:traceFormat>
        <inkml:channelProperties>
          <inkml:channelProperty channel="X" name="resolution" value="76.10994" units="1/cm"/>
          <inkml:channelProperty channel="Y" name="resolution" value="36.48649" units="1/cm"/>
          <inkml:channelProperty channel="T" name="resolution" value="1" units="1/dev"/>
        </inkml:channelProperties>
      </inkml:inkSource>
      <inkml:timestamp xml:id="ts0" timeString="2019-12-20T16:32:40.885"/>
    </inkml:context>
    <inkml:brush xml:id="br0">
      <inkml:brushProperty name="width" value="0.10583" units="cm"/>
      <inkml:brushProperty name="height" value="0.21167" units="cm"/>
      <inkml:brushProperty name="tip" value="rectangle"/>
      <inkml:brushProperty name="rasterOp" value="maskPen"/>
      <inkml:brushProperty name="fitToCurve" value="1"/>
    </inkml:brush>
  </inkml:definitions>
  <inkml:trace contextRef="#ctx0" brushRef="#br0">0 106 0,'35'0'500,"0"0"-484,1 0 0,-1 0 15,0 0 0,0 0 47,1 0-47,-1 0 32,0 0 15,0 0-15,1 0-32,-1 0 31,0 0-46,1 0 46,-1 0-46,0 0 15,0 0 32,1 0-32,-1 0-15,0 0 62,1 0-63,-1 0 1,0 0 0,0 0 31,1 35-16,-1-35 16,0 0-32,0 0 32,36 36 0,-36-36 47,1 0-63,-1 0-15,0 0 15,0 0 0,36 0 16,-71-36 687,-106 1-499,71 35-204,0-35-15,-36 35 31,106 0 749,1 0-764,-1 0-17,0 0 32,0-35 0,1 35-16,-1 0-15,0 0 46,1 0-46,-1 0 31,0 0-47,0-36 16,1 36 468,-36 36-468,-36-1 30,36 0 17,-35 0-63,0-35 47,70 0 343,0 0-374,1 0 15,-1 0-15,0 0 0,-35 36-1,35-36 1,1 0-1,-1 0 17,0 0-17,1 0 1,-1 0 31,0 0-16,0 0-15,1 0 46,-1 0-46,0 0 15,1 0 0,-1 0 1,0 0-17,0 0 16,1 0 16,-1 0-15,0 0-1,0 0-16,1 0 64,-1 0-64,0 0 1,1 0-1,-1 0 1,0 0 31,0 0-47,1 0 47,-1 0 15,0 0-46,1 0 15,-1 0-15,0 0-1,0 0 32,1 0-31,-1 0 15,0 0 32,0 0-32,1 0-15,-1 0 15,0 0-16,1 0 1,-1 0 15,0 0 1,0 0 77,1 0-93,-1 0 15,0 0-16,1 0 17,-1 0-1,0 0-15,0 0-1,1 0 16,-1 0-15,0 0 31,0 0-31,1 0-1,-1 0 63,0 0 719,1 0-797,34 0 31,-35 0-31,1 0 16,-1 0 0,0 0 656,-35-36-641</inkml:trace>
</inkml:ink>
</file>

<file path=ppt/ink/ink2.xml><?xml version="1.0" encoding="utf-8"?>
<inkml:ink xmlns:inkml="http://www.w3.org/2003/InkML">
  <inkml:definitions>
    <inkml:context xml:id="ctx0">
      <inkml:inkSource xml:id="inkSrc0">
        <inkml:traceFormat>
          <inkml:channel name="X" type="integer" max="3600" units="cm"/>
          <inkml:channel name="Y" type="integer" max="1080" units="cm"/>
          <inkml:channel name="T" type="integer" max="2.14748E9" units="dev"/>
        </inkml:traceFormat>
        <inkml:channelProperties>
          <inkml:channelProperty channel="X" name="resolution" value="76.10994" units="1/cm"/>
          <inkml:channelProperty channel="Y" name="resolution" value="36.48649" units="1/cm"/>
          <inkml:channelProperty channel="T" name="resolution" value="1" units="1/dev"/>
        </inkml:channelProperties>
      </inkml:inkSource>
      <inkml:timestamp xml:id="ts0" timeString="2019-12-20T16:32:49.290"/>
    </inkml:context>
    <inkml:brush xml:id="br0">
      <inkml:brushProperty name="width" value="0.10583" units="cm"/>
      <inkml:brushProperty name="height" value="0.21167" units="cm"/>
      <inkml:brushProperty name="tip" value="rectangle"/>
      <inkml:brushProperty name="rasterOp" value="maskPen"/>
      <inkml:brushProperty name="fitToCurve" value="1"/>
    </inkml:brush>
  </inkml:definitions>
  <inkml:trace contextRef="#ctx0" brushRef="#br0">3881 0 0,'-36'0'2453,"1"0"-2453,0 0 16,0 36 15,-1-36 47,1 0-62,-36 0-1,36 0 1,0 0 15,0 0-31,-1 0 32,1 0-32,0 0 15,0 0 16,-1 0-31,1 0 16,0 0 0,-1 0-1,1 0-15,0 0 63,0 35-48,-1-35 48,1 0 281,0 0-329,-36 0-15,1 0 16,34 0 0,1 0-16,0 0 15,0 0 1,-1 0-1,1 0 1,0 0 109,-1 0-109,1 0 77,0 0-61,0 0-17,-1 0 17,1 0-17,0 0 1,-1 0 15,1 0-15,0 0 15,0 0-15,-1 0-1,1 0 32,0 0-31,0 0-1,-1 0 17,1 0-17,0 0 1,-1 0 15,1 0-15,0 0 15,0 0-15,-1 0-1,1 0 16,0 0-15,-1 0 0,1 0-1,0 0 1,0 0 0,-1 0-1,1 0-15,0 0 16,-36 0-1,36 0 17,0 0-17,-1 0 32,1 0 16,0 0-48,0 0 32,-1 0-31,1 0 15,0 0 32,-1 0-32,1 0-16,0 0 17,0 0-17,-1 0 17,1 0-17,0 0-15,0 0 31,-1 0-15,1 0 15,0 0 1,-1 0-17,1 0 1,0 0-16,0 0 31,-1 0 0,1 0-15,0 0 0,-1 0 15,1 0-16,0 0 17,0 0-1,-1 0-15,1 0 15,0 0-16,0 0 17,-1 0 30,1 0-15,0 0 109,-1 0-109,1 0-16</inkml:trace>
</inkml:ink>
</file>

<file path=ppt/ink/ink3.xml><?xml version="1.0" encoding="utf-8"?>
<inkml:ink xmlns:inkml="http://www.w3.org/2003/InkML">
  <inkml:definitions>
    <inkml:context xml:id="ctx0">
      <inkml:inkSource xml:id="inkSrc0">
        <inkml:traceFormat>
          <inkml:channel name="X" type="integer" max="3600" units="cm"/>
          <inkml:channel name="Y" type="integer" max="1080" units="cm"/>
          <inkml:channel name="T" type="integer" max="2.14748E9" units="dev"/>
        </inkml:traceFormat>
        <inkml:channelProperties>
          <inkml:channelProperty channel="X" name="resolution" value="76.10994" units="1/cm"/>
          <inkml:channelProperty channel="Y" name="resolution" value="36.48649" units="1/cm"/>
          <inkml:channelProperty channel="T" name="resolution" value="1" units="1/dev"/>
        </inkml:channelProperties>
      </inkml:inkSource>
      <inkml:timestamp xml:id="ts0" timeString="2019-12-20T16:32:53.071"/>
    </inkml:context>
    <inkml:brush xml:id="br0">
      <inkml:brushProperty name="width" value="0.10583" units="cm"/>
      <inkml:brushProperty name="height" value="0.21167" units="cm"/>
      <inkml:brushProperty name="tip" value="rectangle"/>
      <inkml:brushProperty name="rasterOp" value="maskPen"/>
      <inkml:brushProperty name="fitToCurve" value="1"/>
    </inkml:brush>
  </inkml:definitions>
  <inkml:trace contextRef="#ctx0" brushRef="#br0">0 0 0,'36'0'297,"-1"0"-297,0 0 16,1 0-1,34 0-15,1 0 16,-1 0-16,-35 0 15,1 35 1,-1-35 0,0 0-16,1 0 15,-1 0 32,0 0-16,0 0 16,1 0 110,-1 0-142,0 0 1,1 0 31,-1 0-32,0 0 32,0 0-31,1 0-1,-1 0 32,0 0-31,0 0 0,1 0 15,-1 0-31,0 0 62,1 0-46,-1 0 15,0 0 32,0 0-48,1 0 17,-1 0 30,0 0 1,1 0-32,-1 0-16,0 0 1,0 0 31,1 0-16,-1 0-15,0 0 15,0 0-15,1 0 62,-1 0-47,0 0-15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0" hangingPunct="0">
              <a:defRPr b="0">
                <a:latin typeface="Times New Roman" pitchFamily="18" charset="0"/>
              </a:defRPr>
            </a:lvl1pPr>
          </a:lstStyle>
          <a:p>
            <a:pPr>
              <a:defRPr/>
            </a:pPr>
            <a:endParaRPr lang="en-US"/>
          </a:p>
        </p:txBody>
      </p:sp>
      <p:sp>
        <p:nvSpPr>
          <p:cNvPr id="8195" name="Rectangle 3"/>
          <p:cNvSpPr>
            <a:spLocks noGrp="1" noChangeArrowheads="1"/>
          </p:cNvSpPr>
          <p:nvPr>
            <p:ph type="dt" idx="1"/>
          </p:nvPr>
        </p:nvSpPr>
        <p:spPr bwMode="auto">
          <a:xfrm>
            <a:off x="397256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0" hangingPunct="0">
              <a:defRPr b="0">
                <a:latin typeface="Times New Roman" pitchFamily="18" charset="0"/>
              </a:defRPr>
            </a:lvl1pPr>
          </a:lstStyle>
          <a:p>
            <a:pPr>
              <a:defRPr/>
            </a:pPr>
            <a:endParaRPr lang="en-US"/>
          </a:p>
        </p:txBody>
      </p:sp>
      <p:sp>
        <p:nvSpPr>
          <p:cNvPr id="3277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34720" y="4415790"/>
            <a:ext cx="514096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0" hangingPunct="0">
              <a:defRPr b="0">
                <a:latin typeface="Times New Roman" pitchFamily="18" charset="0"/>
              </a:defRPr>
            </a:lvl1pPr>
          </a:lstStyle>
          <a:p>
            <a:pPr>
              <a:defRPr/>
            </a:pPr>
            <a:endParaRPr lang="en-US"/>
          </a:p>
        </p:txBody>
      </p:sp>
      <p:sp>
        <p:nvSpPr>
          <p:cNvPr id="8199" name="Rectangle 7"/>
          <p:cNvSpPr>
            <a:spLocks noGrp="1" noChangeArrowheads="1"/>
          </p:cNvSpPr>
          <p:nvPr>
            <p:ph type="sldNum" sz="quarter" idx="5"/>
          </p:nvPr>
        </p:nvSpPr>
        <p:spPr bwMode="auto">
          <a:xfrm>
            <a:off x="397256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0" hangingPunct="0">
              <a:defRPr b="0">
                <a:latin typeface="Times New Roman" pitchFamily="18" charset="0"/>
              </a:defRPr>
            </a:lvl1pPr>
          </a:lstStyle>
          <a:p>
            <a:pPr>
              <a:defRPr/>
            </a:pPr>
            <a:fld id="{76618E7D-D367-485C-ADAB-2888A65B7F02}" type="slidenum">
              <a:rPr lang="en-US"/>
              <a:pPr>
                <a:defRPr/>
              </a:pPr>
              <a:t>‹#›</a:t>
            </a:fld>
            <a:endParaRPr lang="en-US"/>
          </a:p>
        </p:txBody>
      </p:sp>
    </p:spTree>
    <p:extLst>
      <p:ext uri="{BB962C8B-B14F-4D97-AF65-F5344CB8AC3E}">
        <p14:creationId xmlns:p14="http://schemas.microsoft.com/office/powerpoint/2010/main" val="28415102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9DCD7CC7-E58C-4125-8E58-D809A61A2D77}" type="slidenum">
              <a:rPr lang="en-US" smtClean="0"/>
              <a:pPr/>
              <a:t>1</a:t>
            </a:fld>
            <a:endParaRPr lang="en-US" smtClean="0"/>
          </a:p>
        </p:txBody>
      </p:sp>
      <p:sp>
        <p:nvSpPr>
          <p:cNvPr id="33795" name="Rectangle 2"/>
          <p:cNvSpPr>
            <a:spLocks noGrp="1" noRot="1" noChangeAspect="1" noChangeArrowheads="1" noTextEdit="1"/>
          </p:cNvSpPr>
          <p:nvPr>
            <p:ph type="sldImg"/>
          </p:nvPr>
        </p:nvSpPr>
        <p:spPr>
          <a:ln/>
        </p:spPr>
      </p:sp>
      <p:sp>
        <p:nvSpPr>
          <p:cNvPr id="33796" name="Notes Placeholder 3"/>
          <p:cNvSpPr>
            <a:spLocks noGrp="1"/>
          </p:cNvSpPr>
          <p:nvPr>
            <p:ph type="body" idx="1"/>
          </p:nvPr>
        </p:nvSpPr>
        <p:spPr>
          <a:noFill/>
          <a:ln/>
        </p:spPr>
        <p:txBody>
          <a:bodyPr/>
          <a:lstStyle/>
          <a:p>
            <a:r>
              <a:rPr lang="en-US" dirty="0" smtClean="0"/>
              <a:t>Introductions</a:t>
            </a:r>
            <a:r>
              <a:rPr lang="en-US" baseline="0" dirty="0" smtClean="0"/>
              <a:t>.</a:t>
            </a:r>
          </a:p>
          <a:p>
            <a:endParaRPr lang="en-US" baseline="0" dirty="0" smtClean="0"/>
          </a:p>
          <a:p>
            <a:r>
              <a:rPr lang="en-US" baseline="0" dirty="0" smtClean="0"/>
              <a:t>PERS 803</a:t>
            </a:r>
          </a:p>
          <a:p>
            <a:endParaRPr lang="en-US" baseline="0" dirty="0" smtClean="0"/>
          </a:p>
          <a:p>
            <a:r>
              <a:rPr lang="en-US" baseline="0" dirty="0" smtClean="0"/>
              <a:t>Enlisted Selection Board Sponsor</a:t>
            </a:r>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Every LTB received by NPC’s Customer Service Center is accounted for.  Those LTB’s complying with the policy of the cycle NAVADMIN are presented to the board for consideration.  Each enlisted board season NAVPERSCOM receives approximately 200 letters to the board received after the “received by” date published in the board NAVADMIN and cannot be presented to the board.  Candidates must play close attention to the received by date for their letter to the board and comply with that receive by date to ensure their letter to the board is presented to the board.  Candidates should encrypt their email letters to the board.  </a:t>
            </a:r>
          </a:p>
          <a:p>
            <a:endParaRPr lang="en-US" dirty="0"/>
          </a:p>
        </p:txBody>
      </p:sp>
      <p:sp>
        <p:nvSpPr>
          <p:cNvPr id="4" name="Slide Number Placeholder 3"/>
          <p:cNvSpPr>
            <a:spLocks noGrp="1"/>
          </p:cNvSpPr>
          <p:nvPr>
            <p:ph type="sldNum" sz="quarter" idx="10"/>
          </p:nvPr>
        </p:nvSpPr>
        <p:spPr/>
        <p:txBody>
          <a:bodyPr/>
          <a:lstStyle/>
          <a:p>
            <a:pPr>
              <a:defRPr/>
            </a:pPr>
            <a:fld id="{76618E7D-D367-485C-ADAB-2888A65B7F02}" type="slidenum">
              <a:rPr lang="en-US" smtClean="0"/>
              <a:pPr>
                <a:defRPr/>
              </a:pPr>
              <a:t>10</a:t>
            </a:fld>
            <a:endParaRPr lang="en-US"/>
          </a:p>
        </p:txBody>
      </p:sp>
    </p:spTree>
    <p:extLst>
      <p:ext uri="{BB962C8B-B14F-4D97-AF65-F5344CB8AC3E}">
        <p14:creationId xmlns:p14="http://schemas.microsoft.com/office/powerpoint/2010/main" val="14744971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7E9746D1-BD47-4D26-A8F7-F12B61404216}" type="slidenum">
              <a:rPr lang="en-US" smtClean="0"/>
              <a:pPr/>
              <a:t>11</a:t>
            </a:fld>
            <a:endParaRPr lang="en-US" smtClean="0"/>
          </a:p>
        </p:txBody>
      </p:sp>
      <p:sp>
        <p:nvSpPr>
          <p:cNvPr id="39939" name="Rectangle 2"/>
          <p:cNvSpPr>
            <a:spLocks noGrp="1" noRot="1" noChangeAspect="1" noChangeArrowheads="1" noTextEdit="1"/>
          </p:cNvSpPr>
          <p:nvPr>
            <p:ph type="sldImg"/>
          </p:nvPr>
        </p:nvSpPr>
        <p:spPr>
          <a:ln/>
        </p:spPr>
      </p:sp>
      <p:sp>
        <p:nvSpPr>
          <p:cNvPr id="39940" name="Notes Placeholder 3"/>
          <p:cNvSpPr>
            <a:spLocks noGrp="1"/>
          </p:cNvSpPr>
          <p:nvPr>
            <p:ph type="body" idx="1"/>
          </p:nvPr>
        </p:nvSpPr>
        <p:spPr>
          <a:noFill/>
          <a:ln/>
        </p:spPr>
        <p:txBody>
          <a:bodyPr/>
          <a:lstStyle/>
          <a:p>
            <a:r>
              <a:rPr lang="en-US" dirty="0" smtClean="0"/>
              <a:t>Now that we have talked about Pre-Board information.  Let’s get into board matters.</a:t>
            </a:r>
          </a:p>
          <a:p>
            <a:endParaRPr lang="en-US" dirty="0" smtClean="0"/>
          </a:p>
          <a:p>
            <a:r>
              <a:rPr lang="en-US" dirty="0" smtClean="0"/>
              <a:t>PERS-805 receives board member and board recorder applications then builds the board membership to closely reflect the demographics of the </a:t>
            </a:r>
            <a:r>
              <a:rPr lang="en-US" dirty="0" err="1" smtClean="0"/>
              <a:t>eligibles</a:t>
            </a:r>
            <a:r>
              <a:rPr lang="en-US" dirty="0" smtClean="0"/>
              <a:t>.  Members and recorders are notified of their selection as board members and recorders approximately a month prior to the board convening.  Membership </a:t>
            </a:r>
            <a:r>
              <a:rPr lang="en-US" b="1" dirty="0" smtClean="0"/>
              <a:t>MUST NOT </a:t>
            </a:r>
            <a:r>
              <a:rPr lang="en-US" dirty="0" smtClean="0"/>
              <a:t>be compromised.  Only those in the board member’s or recorder’s immediate chain of command with a need to know should be aware of their pending board assignment.  Membership is made public only after the board adjourns.</a:t>
            </a:r>
          </a:p>
          <a:p>
            <a:endParaRPr lang="en-US" dirty="0" smtClean="0"/>
          </a:p>
          <a:p>
            <a:r>
              <a:rPr lang="en-US" dirty="0" smtClean="0"/>
              <a:t>At this point we are going to start diverging from how these board were run in the past.  There have been significant changes beginning with the FY19 board season. </a:t>
            </a:r>
          </a:p>
          <a:p>
            <a:endParaRPr lang="en-US" dirty="0" smtClean="0"/>
          </a:p>
          <a:p>
            <a:r>
              <a:rPr lang="en-US" dirty="0" smtClean="0"/>
              <a:t>We break down ratings</a:t>
            </a:r>
            <a:r>
              <a:rPr lang="en-US" baseline="0" dirty="0" smtClean="0"/>
              <a:t> into panels to keep like communities together and balance the workload.  An example of how we may group panels as shown on the screen.  Each panel reviews an entire rating and then takes that rating to the tank for briefing and voting.  For example, all </a:t>
            </a:r>
            <a:r>
              <a:rPr lang="en-US" baseline="0" dirty="0" err="1" smtClean="0"/>
              <a:t>HTs</a:t>
            </a:r>
            <a:r>
              <a:rPr lang="en-US" baseline="0" dirty="0" smtClean="0"/>
              <a:t> are going to be reviewed by someone in the Surface Ops/Engineering panel.</a:t>
            </a:r>
            <a:endParaRPr lang="en-US" dirty="0" smtClean="0"/>
          </a:p>
        </p:txBody>
      </p:sp>
    </p:spTree>
    <p:extLst>
      <p:ext uri="{BB962C8B-B14F-4D97-AF65-F5344CB8AC3E}">
        <p14:creationId xmlns:p14="http://schemas.microsoft.com/office/powerpoint/2010/main" val="13319596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FF41382C-3EF1-40BC-A997-55A7E1734AF3}" type="slidenum">
              <a:rPr lang="en-US" smtClean="0"/>
              <a:pPr/>
              <a:t>12</a:t>
            </a:fld>
            <a:endParaRPr lang="en-US" smtClean="0"/>
          </a:p>
        </p:txBody>
      </p:sp>
      <p:sp>
        <p:nvSpPr>
          <p:cNvPr id="41987" name="Rectangle 2"/>
          <p:cNvSpPr>
            <a:spLocks noGrp="1" noRot="1" noChangeAspect="1" noChangeArrowheads="1" noTextEdit="1"/>
          </p:cNvSpPr>
          <p:nvPr>
            <p:ph type="sldImg"/>
          </p:nvPr>
        </p:nvSpPr>
        <p:spPr>
          <a:ln/>
        </p:spPr>
      </p:sp>
      <p:sp>
        <p:nvSpPr>
          <p:cNvPr id="41988" name="Notes Placeholder 3"/>
          <p:cNvSpPr>
            <a:spLocks noGrp="1"/>
          </p:cNvSpPr>
          <p:nvPr>
            <p:ph type="body" idx="1"/>
          </p:nvPr>
        </p:nvSpPr>
        <p:spPr>
          <a:noFill/>
          <a:ln/>
        </p:spPr>
        <p:txBody>
          <a:bodyPr/>
          <a:lstStyle/>
          <a:p>
            <a:r>
              <a:rPr lang="en-US" dirty="0" smtClean="0"/>
              <a:t>The board precepts provide general guidance used by all senior enlisted selection boards for that season.  This year’s precept is posted on the NPC website.</a:t>
            </a:r>
          </a:p>
          <a:p>
            <a:endParaRPr lang="en-US" dirty="0" smtClean="0"/>
          </a:p>
          <a:p>
            <a:r>
              <a:rPr lang="en-US" dirty="0" smtClean="0"/>
              <a:t>The Convening Order provides the board’s membership and quotas.  Only the convening order and quotas are made public after the board convenes.  Membership</a:t>
            </a:r>
            <a:r>
              <a:rPr lang="en-US" baseline="0" dirty="0" smtClean="0"/>
              <a:t> will be published after the board adjourns.</a:t>
            </a:r>
            <a:endParaRPr lang="en-US" dirty="0" smtClean="0"/>
          </a:p>
          <a:p>
            <a:endParaRPr lang="en-US" dirty="0" smtClean="0"/>
          </a:p>
          <a:p>
            <a:r>
              <a:rPr lang="en-US" dirty="0" smtClean="0"/>
              <a:t>Convening orders</a:t>
            </a:r>
            <a:r>
              <a:rPr lang="en-US" baseline="0" dirty="0" smtClean="0"/>
              <a:t> are time-late since we do not post them until we convene the board.  </a:t>
            </a:r>
            <a:endParaRPr lang="en-US" dirty="0" smtClean="0"/>
          </a:p>
          <a:p>
            <a:endParaRPr lang="en-US" dirty="0" smtClean="0"/>
          </a:p>
          <a:p>
            <a:r>
              <a:rPr lang="en-US" dirty="0" smtClean="0"/>
              <a:t>Junior</a:t>
            </a:r>
            <a:r>
              <a:rPr lang="en-US" baseline="0" dirty="0" smtClean="0"/>
              <a:t> Sailors – read these now and keep the guidance it in mind when you are working with your detailer for your next assignment.</a:t>
            </a:r>
            <a:endParaRPr lang="en-US" dirty="0" smtClean="0"/>
          </a:p>
          <a:p>
            <a:endParaRPr lang="en-US" dirty="0" smtClean="0"/>
          </a:p>
          <a:p>
            <a:r>
              <a:rPr lang="en-US" dirty="0" smtClean="0"/>
              <a:t>How many of you have been to the NPC Boards page</a:t>
            </a:r>
            <a:r>
              <a:rPr lang="en-US" baseline="0" dirty="0" smtClean="0"/>
              <a:t> and know how to find the precepts and convening orders?</a:t>
            </a:r>
            <a:endParaRPr lang="en-US" dirty="0" smtClean="0"/>
          </a:p>
          <a:p>
            <a:endParaRPr lang="en-US" dirty="0" smtClean="0"/>
          </a:p>
        </p:txBody>
      </p:sp>
    </p:spTree>
    <p:extLst>
      <p:ext uri="{BB962C8B-B14F-4D97-AF65-F5344CB8AC3E}">
        <p14:creationId xmlns:p14="http://schemas.microsoft.com/office/powerpoint/2010/main" val="7374196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where the precept and convening order are published for guidance to the fleet.</a:t>
            </a:r>
          </a:p>
          <a:p>
            <a:endParaRPr lang="en-US" dirty="0" smtClean="0"/>
          </a:p>
          <a:p>
            <a:r>
              <a:rPr lang="en-US" dirty="0" smtClean="0"/>
              <a:t>Read the precept for overall general guidance and the convening order for specific guidance for that board. </a:t>
            </a:r>
          </a:p>
          <a:p>
            <a:endParaRPr lang="en-US" dirty="0" smtClean="0"/>
          </a:p>
        </p:txBody>
      </p:sp>
      <p:sp>
        <p:nvSpPr>
          <p:cNvPr id="4" name="Slide Number Placeholder 3"/>
          <p:cNvSpPr>
            <a:spLocks noGrp="1"/>
          </p:cNvSpPr>
          <p:nvPr>
            <p:ph type="sldNum" sz="quarter" idx="10"/>
          </p:nvPr>
        </p:nvSpPr>
        <p:spPr/>
        <p:txBody>
          <a:bodyPr/>
          <a:lstStyle/>
          <a:p>
            <a:pPr>
              <a:defRPr/>
            </a:pPr>
            <a:fld id="{76618E7D-D367-485C-ADAB-2888A65B7F02}" type="slidenum">
              <a:rPr lang="en-US" smtClean="0"/>
              <a:pPr>
                <a:defRPr/>
              </a:pPr>
              <a:t>13</a:t>
            </a:fld>
            <a:endParaRPr lang="en-US"/>
          </a:p>
        </p:txBody>
      </p:sp>
    </p:spTree>
    <p:extLst>
      <p:ext uri="{BB962C8B-B14F-4D97-AF65-F5344CB8AC3E}">
        <p14:creationId xmlns:p14="http://schemas.microsoft.com/office/powerpoint/2010/main" val="19513142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Times New Roman" pitchFamily="18" charset="0"/>
                <a:ea typeface="+mn-ea"/>
                <a:cs typeface="+mn-cs"/>
              </a:rPr>
              <a:t>The same</a:t>
            </a:r>
            <a:r>
              <a:rPr lang="en-US" sz="1200" kern="1200" baseline="0" dirty="0" smtClean="0">
                <a:solidFill>
                  <a:schemeClr val="tx1"/>
                </a:solidFill>
                <a:effectLst/>
                <a:latin typeface="Times New Roman" pitchFamily="18" charset="0"/>
                <a:ea typeface="+mn-ea"/>
                <a:cs typeface="+mn-cs"/>
              </a:rPr>
              <a:t> precept is utilized each year for all enlisted and reserve boards for advancement to Chief, Senior, and Master Chief.  It contains general information on the various topics listed.</a:t>
            </a:r>
          </a:p>
          <a:p>
            <a:endParaRPr lang="en-US" sz="1200" kern="1200" baseline="0" dirty="0" smtClean="0">
              <a:solidFill>
                <a:schemeClr val="tx1"/>
              </a:solidFill>
              <a:effectLst/>
              <a:latin typeface="Times New Roman" pitchFamily="18" charset="0"/>
              <a:ea typeface="+mn-ea"/>
              <a:cs typeface="+mn-cs"/>
            </a:endParaRPr>
          </a:p>
          <a:p>
            <a:r>
              <a:rPr lang="en-US" sz="1200" kern="1200" baseline="0" dirty="0" smtClean="0">
                <a:solidFill>
                  <a:schemeClr val="tx1"/>
                </a:solidFill>
                <a:effectLst/>
                <a:latin typeface="Times New Roman" pitchFamily="18" charset="0"/>
                <a:ea typeface="+mn-ea"/>
                <a:cs typeface="+mn-cs"/>
              </a:rPr>
              <a:t>Board members are provided a copy of the precept and convening order and directed to read and discuss both documents before starting the actual process.</a:t>
            </a:r>
          </a:p>
          <a:p>
            <a:endParaRPr lang="en-US" sz="1200" kern="1200" baseline="0" dirty="0" smtClean="0">
              <a:solidFill>
                <a:schemeClr val="tx1"/>
              </a:solidFill>
              <a:effectLst/>
              <a:latin typeface="Times New Roman" pitchFamily="18" charset="0"/>
              <a:ea typeface="+mn-ea"/>
              <a:cs typeface="+mn-cs"/>
            </a:endParaRPr>
          </a:p>
          <a:p>
            <a:r>
              <a:rPr lang="en-US" sz="1200" kern="1200" baseline="0" dirty="0" smtClean="0">
                <a:solidFill>
                  <a:schemeClr val="tx1"/>
                </a:solidFill>
                <a:effectLst/>
                <a:latin typeface="Times New Roman" pitchFamily="18" charset="0"/>
                <a:ea typeface="+mn-ea"/>
                <a:cs typeface="+mn-cs"/>
              </a:rPr>
              <a:t>The precept discusses several key areas to provide guidance to board members on how to conduct the board.</a:t>
            </a:r>
            <a:endParaRPr lang="en-US" sz="1200" kern="1200" dirty="0" smtClean="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76618E7D-D367-485C-ADAB-2888A65B7F02}" type="slidenum">
              <a:rPr lang="en-US" smtClean="0"/>
              <a:pPr>
                <a:defRPr/>
              </a:pPr>
              <a:t>14</a:t>
            </a:fld>
            <a:endParaRPr lang="en-US" dirty="0"/>
          </a:p>
        </p:txBody>
      </p:sp>
    </p:spTree>
    <p:extLst>
      <p:ext uri="{BB962C8B-B14F-4D97-AF65-F5344CB8AC3E}">
        <p14:creationId xmlns:p14="http://schemas.microsoft.com/office/powerpoint/2010/main" val="35625032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05E43B69-2DF2-4D14-8CA7-15414B9C7CA9}" type="slidenum">
              <a:rPr lang="en-US" smtClean="0"/>
              <a:pPr/>
              <a:t>15</a:t>
            </a:fld>
            <a:endParaRPr lang="en-US" smtClean="0"/>
          </a:p>
        </p:txBody>
      </p:sp>
      <p:sp>
        <p:nvSpPr>
          <p:cNvPr id="44035" name="Rectangle 2"/>
          <p:cNvSpPr>
            <a:spLocks noGrp="1" noRot="1" noChangeAspect="1" noChangeArrowheads="1" noTextEdit="1"/>
          </p:cNvSpPr>
          <p:nvPr>
            <p:ph type="sldImg"/>
          </p:nvPr>
        </p:nvSpPr>
        <p:spPr>
          <a:ln/>
        </p:spPr>
      </p:sp>
      <p:sp>
        <p:nvSpPr>
          <p:cNvPr id="2" name="Notes Placeholder 1"/>
          <p:cNvSpPr>
            <a:spLocks noGrp="1"/>
          </p:cNvSpPr>
          <p:nvPr>
            <p:ph type="body" idx="1"/>
          </p:nvPr>
        </p:nvSpPr>
        <p:spPr/>
        <p:txBody>
          <a:bodyPr/>
          <a:lstStyle/>
          <a:p>
            <a:r>
              <a:rPr lang="en-US" baseline="0" dirty="0" smtClean="0"/>
              <a:t>Since Sailors or not in control of their duty assignments, board members are directed to focus on if the candidate has progressed in billet complexity, professional development, and leadership responsibility.</a:t>
            </a:r>
          </a:p>
          <a:p>
            <a:endParaRPr lang="en-US" baseline="0" dirty="0" smtClean="0"/>
          </a:p>
          <a:p>
            <a:r>
              <a:rPr lang="en-US" baseline="0" dirty="0" smtClean="0"/>
              <a:t>The precept reminds the board members that candidates are not in control of these items and to focus on the candidate’s performance and the items listed in the precept / convening order.</a:t>
            </a:r>
          </a:p>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75F311B7-9DE6-4744-8D67-845B717DFF41}" type="slidenum">
              <a:rPr lang="en-US" smtClean="0"/>
              <a:pPr/>
              <a:t>16</a:t>
            </a:fld>
            <a:endParaRPr lang="en-US" smtClean="0"/>
          </a:p>
        </p:txBody>
      </p:sp>
      <p:sp>
        <p:nvSpPr>
          <p:cNvPr id="48131" name="Rectangle 2"/>
          <p:cNvSpPr>
            <a:spLocks noGrp="1" noRot="1" noChangeAspect="1" noChangeArrowheads="1" noTextEdit="1"/>
          </p:cNvSpPr>
          <p:nvPr>
            <p:ph type="sldImg"/>
          </p:nvPr>
        </p:nvSpPr>
        <p:spPr>
          <a:ln/>
        </p:spPr>
      </p:sp>
      <p:sp>
        <p:nvSpPr>
          <p:cNvPr id="2" name="Notes Placeholder 1"/>
          <p:cNvSpPr>
            <a:spLocks noGrp="1"/>
          </p:cNvSpPr>
          <p:nvPr>
            <p:ph type="body" idx="1"/>
          </p:nvPr>
        </p:nvSpPr>
        <p:spPr/>
        <p:txBody>
          <a:bodyPr/>
          <a:lstStyle/>
          <a:p>
            <a:r>
              <a:rPr lang="en-US" dirty="0" smtClean="0"/>
              <a:t>In evaluating</a:t>
            </a:r>
            <a:r>
              <a:rPr lang="en-US" baseline="0" dirty="0" smtClean="0"/>
              <a:t> a gap in a candidate’s evaluation history, consideration should be given to the fact that any gap, regardless of its duration, results in a period of undocumented service.  Candidates should review their OMPF carefully to ensure every evaluation is posted and to check their evaluation continuity report to ensure there is day to day continuity between each evaluation.</a:t>
            </a:r>
          </a:p>
          <a:p>
            <a:endParaRPr lang="en-US" baseline="0" dirty="0" smtClean="0"/>
          </a:p>
          <a:p>
            <a:r>
              <a:rPr lang="en-US" baseline="0" dirty="0" smtClean="0"/>
              <a:t>Some candidates may have breaks in service of extended length due to enrollment in Career Intermission Program or release from active/inactive duty.  These breaks in service shall not be viewed negatively.</a:t>
            </a:r>
          </a:p>
          <a:p>
            <a:endParaRPr lang="en-US" baseline="0" dirty="0" smtClean="0"/>
          </a:p>
          <a:p>
            <a:r>
              <a:rPr lang="en-US" baseline="0" dirty="0" smtClean="0"/>
              <a:t>A decline in performance is either a drop of two or more evaluation trait grades or a drop in promotion recommendation, be sure to review the precept for a detailed explanation.</a:t>
            </a:r>
          </a:p>
          <a:p>
            <a:endParaRPr lang="en-US" baseline="0" dirty="0" smtClean="0"/>
          </a:p>
          <a:p>
            <a:r>
              <a:rPr lang="en-US" baseline="0" dirty="0" smtClean="0"/>
              <a:t>Who knows what a promotion recommendation gap (or “air gap”)is?  A promotion recommendation gap is when a reporting senior had the opportunity to grant a higher promotion recommendation, but chose not to.  An example is during a transfer evaluation and the reporting senior assigns a promotion recommendation lower than Early Promote.  But sometimes, the candidate did not deserve the Early Promote recommendation and the reporting senior correctly assigned the mark.</a:t>
            </a:r>
          </a:p>
          <a:p>
            <a:endParaRPr lang="en-US" baseline="0" dirty="0" smtClean="0"/>
          </a:p>
          <a:p>
            <a:r>
              <a:rPr lang="en-US" baseline="0" dirty="0" smtClean="0"/>
              <a:t>Who knows what the RSCA is and why it is important?  RSCA is the reporting senior’s cumulative trait average of all Sailors (active duty and reserve) within a paygrade.  Candidates should look at their individual trait average and  compare it against the reporting senior’s cumulative average to see how the reporting senior truly felt about the candidate.</a:t>
            </a:r>
          </a:p>
          <a:p>
            <a:endParaRPr lang="en-US" baseline="0" dirty="0" smtClean="0"/>
          </a:p>
          <a:p>
            <a:r>
              <a:rPr lang="en-US" baseline="0" dirty="0" smtClean="0"/>
              <a:t>Where do you find RSCA?  RSCA can be found by asking the reporting senior while signing your evaluation or by reviewing your performance summary record.</a:t>
            </a: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89727E9A-1739-45B9-BF45-EC193B960DC7}" type="slidenum">
              <a:rPr lang="en-US" smtClean="0"/>
              <a:pPr/>
              <a:t>17</a:t>
            </a:fld>
            <a:endParaRPr lang="en-US" smtClean="0"/>
          </a:p>
        </p:txBody>
      </p:sp>
      <p:sp>
        <p:nvSpPr>
          <p:cNvPr id="50179" name="Rectangle 2"/>
          <p:cNvSpPr>
            <a:spLocks noGrp="1" noRot="1" noChangeAspect="1" noChangeArrowheads="1" noTextEdit="1"/>
          </p:cNvSpPr>
          <p:nvPr>
            <p:ph type="sldImg"/>
          </p:nvPr>
        </p:nvSpPr>
        <p:spPr>
          <a:ln/>
        </p:spPr>
      </p:sp>
      <p:sp>
        <p:nvSpPr>
          <p:cNvPr id="2" name="Notes Placeholder 1"/>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sz="1200" dirty="0" smtClean="0">
                <a:solidFill>
                  <a:srgbClr val="000066"/>
                </a:solidFill>
              </a:rPr>
              <a:t>Adverse information is contained in field code 38 (FC-38)</a:t>
            </a:r>
            <a:r>
              <a:rPr lang="en-US" sz="1200" baseline="0" dirty="0" smtClean="0">
                <a:solidFill>
                  <a:srgbClr val="000066"/>
                </a:solidFill>
              </a:rPr>
              <a:t> of the enlisted record.  </a:t>
            </a:r>
            <a:r>
              <a:rPr lang="en-US" sz="1200" dirty="0" smtClean="0">
                <a:solidFill>
                  <a:srgbClr val="000066"/>
                </a:solidFill>
              </a:rPr>
              <a:t>Any </a:t>
            </a:r>
            <a:r>
              <a:rPr lang="en-US" sz="1200" baseline="0" dirty="0" smtClean="0">
                <a:solidFill>
                  <a:srgbClr val="000066"/>
                </a:solidFill>
              </a:rPr>
              <a:t>FC-38 in a candidate’s record must be briefed during the tank process.  It is important to know that a candidate’s entire career history is available to board members for review.</a:t>
            </a:r>
          </a:p>
          <a:p>
            <a:pPr marL="0" marR="0" lvl="2" indent="0" algn="l" defTabSz="914400" rtl="0" eaLnBrk="0" fontAlgn="base" latinLnBrk="0" hangingPunct="0">
              <a:lnSpc>
                <a:spcPct val="100000"/>
              </a:lnSpc>
              <a:spcBef>
                <a:spcPct val="30000"/>
              </a:spcBef>
              <a:spcAft>
                <a:spcPct val="0"/>
              </a:spcAft>
              <a:buClrTx/>
              <a:buSzTx/>
              <a:buFontTx/>
              <a:buNone/>
              <a:tabLst/>
              <a:defRPr/>
            </a:pPr>
            <a:endParaRPr lang="en-US" sz="2200" baseline="0" dirty="0" smtClean="0">
              <a:solidFill>
                <a:srgbClr val="000066"/>
              </a:solidFill>
            </a:endParaRPr>
          </a:p>
          <a:p>
            <a:pPr marL="0" marR="0" lvl="2" indent="0" algn="l" defTabSz="914400" rtl="0" eaLnBrk="0" fontAlgn="base" latinLnBrk="0" hangingPunct="0">
              <a:lnSpc>
                <a:spcPct val="100000"/>
              </a:lnSpc>
              <a:spcBef>
                <a:spcPct val="30000"/>
              </a:spcBef>
              <a:spcAft>
                <a:spcPct val="0"/>
              </a:spcAft>
              <a:buClrTx/>
              <a:buSzTx/>
              <a:buFontTx/>
              <a:buNone/>
              <a:tabLst/>
              <a:defRPr/>
            </a:pPr>
            <a:endParaRPr lang="en-US" sz="2200" dirty="0" smtClean="0">
              <a:solidFill>
                <a:srgbClr val="000066"/>
              </a:solidFill>
            </a:endParaRPr>
          </a:p>
          <a:p>
            <a:pPr marL="0" marR="0" lvl="2" indent="0" algn="l" defTabSz="914400" rtl="0" eaLnBrk="0" fontAlgn="base" latinLnBrk="0" hangingPunct="0">
              <a:lnSpc>
                <a:spcPct val="100000"/>
              </a:lnSpc>
              <a:spcBef>
                <a:spcPct val="30000"/>
              </a:spcBef>
              <a:spcAft>
                <a:spcPct val="0"/>
              </a:spcAft>
              <a:buClrTx/>
              <a:buSzTx/>
              <a:buFontTx/>
              <a:buNone/>
              <a:tabLst/>
              <a:defRPr/>
            </a:pPr>
            <a:endParaRPr lang="en-US" sz="2200" dirty="0" smtClean="0">
              <a:solidFill>
                <a:srgbClr val="000066"/>
              </a:solidFill>
            </a:endParaRPr>
          </a:p>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2ACA6FDD-9C7B-4730-AAC1-9E60A8C46E6D}" type="slidenum">
              <a:rPr lang="en-US" smtClean="0"/>
              <a:pPr/>
              <a:t>18</a:t>
            </a:fld>
            <a:endParaRPr lang="en-US" smtClean="0"/>
          </a:p>
        </p:txBody>
      </p:sp>
      <p:sp>
        <p:nvSpPr>
          <p:cNvPr id="40963" name="Rectangle 2"/>
          <p:cNvSpPr>
            <a:spLocks noGrp="1" noRot="1" noChangeAspect="1" noChangeArrowheads="1" noTextEdit="1"/>
          </p:cNvSpPr>
          <p:nvPr>
            <p:ph type="sldImg"/>
          </p:nvPr>
        </p:nvSpPr>
        <p:spPr>
          <a:ln/>
        </p:spPr>
      </p:sp>
      <p:sp>
        <p:nvSpPr>
          <p:cNvPr id="40964" name="Notes Placeholder 3"/>
          <p:cNvSpPr>
            <a:spLocks noGrp="1"/>
          </p:cNvSpPr>
          <p:nvPr>
            <p:ph type="body" idx="1"/>
          </p:nvPr>
        </p:nvSpPr>
        <p:spPr>
          <a:noFill/>
          <a:ln/>
        </p:spPr>
        <p:txBody>
          <a:bodyPr/>
          <a:lstStyle/>
          <a:p>
            <a:r>
              <a:rPr lang="en-US" dirty="0" smtClean="0"/>
              <a:t>Quotas are vacancy driven</a:t>
            </a:r>
            <a:r>
              <a:rPr lang="en-US" baseline="0" dirty="0" smtClean="0"/>
              <a:t> </a:t>
            </a:r>
            <a:r>
              <a:rPr lang="en-US" dirty="0" smtClean="0"/>
              <a:t>and are made public after the board convenes.</a:t>
            </a:r>
          </a:p>
          <a:p>
            <a:endParaRPr lang="en-US" dirty="0" smtClean="0"/>
          </a:p>
          <a:p>
            <a:r>
              <a:rPr lang="en-US" dirty="0" smtClean="0"/>
              <a:t>Candidates must first meet the precept standard for fully qualified to be selected for advancement.  </a:t>
            </a:r>
          </a:p>
          <a:p>
            <a:endParaRPr lang="en-US" dirty="0" smtClean="0"/>
          </a:p>
          <a:p>
            <a:r>
              <a:rPr lang="en-US" dirty="0" smtClean="0"/>
              <a:t>Quotas</a:t>
            </a:r>
            <a:r>
              <a:rPr lang="en-US" baseline="0" dirty="0" smtClean="0"/>
              <a:t> may be returned when there is are </a:t>
            </a:r>
            <a:r>
              <a:rPr lang="en-US" dirty="0" smtClean="0"/>
              <a:t>an insufficient number of candidates in a competitive group that meet the fully qualified standard.</a:t>
            </a:r>
          </a:p>
          <a:p>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FF41382C-3EF1-40BC-A997-55A7E1734AF3}" type="slidenum">
              <a:rPr lang="en-US" smtClean="0"/>
              <a:pPr/>
              <a:t>19</a:t>
            </a:fld>
            <a:endParaRPr lang="en-US" smtClean="0"/>
          </a:p>
        </p:txBody>
      </p:sp>
      <p:sp>
        <p:nvSpPr>
          <p:cNvPr id="41987" name="Rectangle 2"/>
          <p:cNvSpPr>
            <a:spLocks noGrp="1" noRot="1" noChangeAspect="1" noChangeArrowheads="1" noTextEdit="1"/>
          </p:cNvSpPr>
          <p:nvPr>
            <p:ph type="sldImg"/>
          </p:nvPr>
        </p:nvSpPr>
        <p:spPr>
          <a:ln/>
        </p:spPr>
      </p:sp>
      <p:sp>
        <p:nvSpPr>
          <p:cNvPr id="41988" name="Notes Placeholder 3"/>
          <p:cNvSpPr>
            <a:spLocks noGrp="1"/>
          </p:cNvSpPr>
          <p:nvPr>
            <p:ph type="body" idx="1"/>
          </p:nvPr>
        </p:nvSpPr>
        <p:spPr>
          <a:noFill/>
          <a:ln/>
        </p:spPr>
        <p:txBody>
          <a:bodyPr/>
          <a:lstStyle/>
          <a:p>
            <a:r>
              <a:rPr lang="en-US" dirty="0" smtClean="0"/>
              <a:t>Enlisted career paths are what the board members use to brief the individual ratings before starting</a:t>
            </a:r>
            <a:r>
              <a:rPr lang="en-US" baseline="0" dirty="0" smtClean="0"/>
              <a:t> record reviews.  They are revised every year and posted on the NPC website.  Again - junior Sailors, start reading these now and use them to help you make career decisions.</a:t>
            </a:r>
          </a:p>
          <a:p>
            <a:endParaRPr lang="en-US" baseline="0" dirty="0" smtClean="0"/>
          </a:p>
          <a:p>
            <a:endParaRPr lang="en-US" dirty="0" smtClean="0"/>
          </a:p>
        </p:txBody>
      </p:sp>
    </p:spTree>
    <p:extLst>
      <p:ext uri="{BB962C8B-B14F-4D97-AF65-F5344CB8AC3E}">
        <p14:creationId xmlns:p14="http://schemas.microsoft.com/office/powerpoint/2010/main" val="4145585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are the topics that we will discuss today.</a:t>
            </a:r>
          </a:p>
          <a:p>
            <a:endParaRPr lang="en-US" baseline="0" dirty="0" smtClean="0"/>
          </a:p>
          <a:p>
            <a:r>
              <a:rPr lang="en-US" baseline="0" dirty="0" smtClean="0"/>
              <a:t>Basically we will walk you through the entire process from being eligible to the board to post board procedures.</a:t>
            </a:r>
            <a:endParaRPr lang="en-US" dirty="0"/>
          </a:p>
        </p:txBody>
      </p:sp>
      <p:sp>
        <p:nvSpPr>
          <p:cNvPr id="4" name="Slide Number Placeholder 3"/>
          <p:cNvSpPr>
            <a:spLocks noGrp="1"/>
          </p:cNvSpPr>
          <p:nvPr>
            <p:ph type="sldNum" sz="quarter" idx="10"/>
          </p:nvPr>
        </p:nvSpPr>
        <p:spPr/>
        <p:txBody>
          <a:bodyPr/>
          <a:lstStyle/>
          <a:p>
            <a:pPr>
              <a:defRPr/>
            </a:pPr>
            <a:fld id="{76618E7D-D367-485C-ADAB-2888A65B7F02}" type="slidenum">
              <a:rPr lang="en-US" smtClean="0"/>
              <a:pPr>
                <a:defRPr/>
              </a:pPr>
              <a:t>2</a:t>
            </a:fld>
            <a:endParaRPr lang="en-US"/>
          </a:p>
        </p:txBody>
      </p:sp>
    </p:spTree>
    <p:extLst>
      <p:ext uri="{BB962C8B-B14F-4D97-AF65-F5344CB8AC3E}">
        <p14:creationId xmlns:p14="http://schemas.microsoft.com/office/powerpoint/2010/main" val="1726913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Finding the enlisted</a:t>
            </a:r>
            <a:r>
              <a:rPr lang="en-US" baseline="0" dirty="0" smtClean="0"/>
              <a:t> career paths</a:t>
            </a:r>
          </a:p>
          <a:p>
            <a:endParaRPr lang="en-US" baseline="0" dirty="0" smtClean="0"/>
          </a:p>
          <a:p>
            <a:r>
              <a:rPr lang="en-US" baseline="0" dirty="0" smtClean="0"/>
              <a:t>Enlisted – Community Managers – Your community – Your rating</a:t>
            </a:r>
            <a:endParaRPr lang="en-US" dirty="0"/>
          </a:p>
        </p:txBody>
      </p:sp>
      <p:sp>
        <p:nvSpPr>
          <p:cNvPr id="4" name="Slide Number Placeholder 3"/>
          <p:cNvSpPr>
            <a:spLocks noGrp="1"/>
          </p:cNvSpPr>
          <p:nvPr>
            <p:ph type="sldNum" sz="quarter" idx="10"/>
          </p:nvPr>
        </p:nvSpPr>
        <p:spPr/>
        <p:txBody>
          <a:bodyPr/>
          <a:lstStyle/>
          <a:p>
            <a:pPr>
              <a:defRPr/>
            </a:pPr>
            <a:fld id="{76618E7D-D367-485C-ADAB-2888A65B7F02}" type="slidenum">
              <a:rPr lang="en-US" smtClean="0"/>
              <a:pPr>
                <a:defRPr/>
              </a:pPr>
              <a:t>20</a:t>
            </a:fld>
            <a:endParaRPr lang="en-US"/>
          </a:p>
        </p:txBody>
      </p:sp>
    </p:spTree>
    <p:extLst>
      <p:ext uri="{BB962C8B-B14F-4D97-AF65-F5344CB8AC3E}">
        <p14:creationId xmlns:p14="http://schemas.microsoft.com/office/powerpoint/2010/main" val="28985644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Are there any questions before we move on</a:t>
            </a:r>
            <a:r>
              <a:rPr lang="en-US" baseline="0" dirty="0" smtClean="0"/>
              <a:t> to how the board is executed?</a:t>
            </a:r>
            <a:endParaRPr lang="en-US" dirty="0"/>
          </a:p>
        </p:txBody>
      </p:sp>
      <p:sp>
        <p:nvSpPr>
          <p:cNvPr id="4" name="Slide Number Placeholder 3"/>
          <p:cNvSpPr>
            <a:spLocks noGrp="1"/>
          </p:cNvSpPr>
          <p:nvPr>
            <p:ph type="sldNum" sz="quarter" idx="10"/>
          </p:nvPr>
        </p:nvSpPr>
        <p:spPr/>
        <p:txBody>
          <a:bodyPr/>
          <a:lstStyle/>
          <a:p>
            <a:pPr>
              <a:defRPr/>
            </a:pPr>
            <a:fld id="{76618E7D-D367-485C-ADAB-2888A65B7F02}" type="slidenum">
              <a:rPr lang="en-US" smtClean="0"/>
              <a:pPr>
                <a:defRPr/>
              </a:pPr>
              <a:t>21</a:t>
            </a:fld>
            <a:endParaRPr lang="en-US"/>
          </a:p>
        </p:txBody>
      </p:sp>
    </p:spTree>
    <p:extLst>
      <p:ext uri="{BB962C8B-B14F-4D97-AF65-F5344CB8AC3E}">
        <p14:creationId xmlns:p14="http://schemas.microsoft.com/office/powerpoint/2010/main" val="21954853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75657E6A-CB7C-4F8E-86B6-B097322010D3}" type="slidenum">
              <a:rPr lang="en-US" smtClean="0"/>
              <a:pPr/>
              <a:t>22</a:t>
            </a:fld>
            <a:endParaRPr lang="en-US" smtClean="0"/>
          </a:p>
        </p:txBody>
      </p:sp>
      <p:sp>
        <p:nvSpPr>
          <p:cNvPr id="45059" name="Rectangle 2"/>
          <p:cNvSpPr>
            <a:spLocks noGrp="1" noRot="1" noChangeAspect="1" noChangeArrowheads="1" noTextEdit="1"/>
          </p:cNvSpPr>
          <p:nvPr>
            <p:ph type="sldImg"/>
          </p:nvPr>
        </p:nvSpPr>
        <p:spPr>
          <a:ln/>
        </p:spPr>
      </p:sp>
      <p:sp>
        <p:nvSpPr>
          <p:cNvPr id="45060" name="Notes Placeholder 3"/>
          <p:cNvSpPr>
            <a:spLocks noGrp="1"/>
          </p:cNvSpPr>
          <p:nvPr>
            <p:ph type="body" idx="1"/>
          </p:nvPr>
        </p:nvSpPr>
        <p:spPr>
          <a:noFill/>
          <a:ln/>
        </p:spPr>
        <p:txBody>
          <a:bodyPr/>
          <a:lstStyle/>
          <a:p>
            <a:r>
              <a:rPr lang="en-US" dirty="0" smtClean="0"/>
              <a:t>What can be made public of the enlisted advancement board process is reflected on this slide.  Board members arrive and are sworn in.  They</a:t>
            </a:r>
            <a:r>
              <a:rPr lang="en-US" baseline="0" dirty="0" smtClean="0"/>
              <a:t> receive training on the process, Rating briefs are conducted and the first set of records for a rating are distributed for review.  Once complete, all records are brought to the tank for individual briefing and voting.  Based on those votes, a </a:t>
            </a:r>
            <a:r>
              <a:rPr lang="en-US" baseline="0" dirty="0" err="1" smtClean="0"/>
              <a:t>scattergram</a:t>
            </a:r>
            <a:r>
              <a:rPr lang="en-US" baseline="0" dirty="0" smtClean="0"/>
              <a:t> is done to select, drop, or crunch records.  Once a rating is complete in the tank, members are out-briefed and the board president may have a call out with DCNP.</a:t>
            </a:r>
            <a:endParaRPr lang="en-US" dirty="0" smtClean="0"/>
          </a:p>
          <a:p>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01C257B1-978F-4BA5-B1CC-298DCDCC218C}" type="slidenum">
              <a:rPr lang="en-US" smtClean="0"/>
              <a:pPr/>
              <a:t>23</a:t>
            </a:fld>
            <a:endParaRPr lang="en-US" smtClean="0"/>
          </a:p>
        </p:txBody>
      </p:sp>
      <p:sp>
        <p:nvSpPr>
          <p:cNvPr id="54275" name="Rectangle 2"/>
          <p:cNvSpPr>
            <a:spLocks noGrp="1" noRot="1" noChangeAspect="1" noChangeArrowheads="1" noTextEdit="1"/>
          </p:cNvSpPr>
          <p:nvPr>
            <p:ph type="sldImg"/>
          </p:nvPr>
        </p:nvSpPr>
        <p:spPr>
          <a:ln/>
        </p:spPr>
      </p:sp>
      <p:sp>
        <p:nvSpPr>
          <p:cNvPr id="54276" name="Notes Placeholder 3"/>
          <p:cNvSpPr>
            <a:spLocks noGrp="1"/>
          </p:cNvSpPr>
          <p:nvPr>
            <p:ph type="body" idx="1"/>
          </p:nvPr>
        </p:nvSpPr>
        <p:spPr>
          <a:noFill/>
          <a:ln/>
        </p:spPr>
        <p:txBody>
          <a:bodyPr/>
          <a:lstStyle/>
          <a:p>
            <a:pPr>
              <a:buFontTx/>
              <a:buNone/>
            </a:pPr>
            <a:r>
              <a:rPr lang="en-US" dirty="0" smtClean="0">
                <a:cs typeface="Times New Roman" pitchFamily="18" charset="0"/>
              </a:rPr>
              <a:t>The board’s results are generally made public 3-4 weeks after the board adjourns.  The date of call-out is not public information.</a:t>
            </a:r>
          </a:p>
          <a:p>
            <a:pPr>
              <a:buFontTx/>
              <a:buNone/>
            </a:pPr>
            <a:endParaRPr lang="en-US" dirty="0" smtClean="0">
              <a:cs typeface="Times New Roman" pitchFamily="18" charset="0"/>
            </a:endParaRPr>
          </a:p>
          <a:p>
            <a:pPr>
              <a:buFontTx/>
              <a:buNone/>
            </a:pPr>
            <a:r>
              <a:rPr lang="en-US" dirty="0" smtClean="0">
                <a:cs typeface="Times New Roman" pitchFamily="18" charset="0"/>
              </a:rPr>
              <a:t>Ensure command BOL access is current.  This is the immediate way to identify those placed on hold.</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9339" indent="-288207">
              <a:defRPr sz="2400">
                <a:solidFill>
                  <a:schemeClr val="tx1"/>
                </a:solidFill>
                <a:latin typeface="Times New Roman" pitchFamily="18" charset="0"/>
              </a:defRPr>
            </a:lvl2pPr>
            <a:lvl3pPr marL="1152830" indent="-230566">
              <a:defRPr sz="2400">
                <a:solidFill>
                  <a:schemeClr val="tx1"/>
                </a:solidFill>
                <a:latin typeface="Times New Roman" pitchFamily="18" charset="0"/>
              </a:defRPr>
            </a:lvl3pPr>
            <a:lvl4pPr marL="1613962" indent="-230566">
              <a:defRPr sz="2400">
                <a:solidFill>
                  <a:schemeClr val="tx1"/>
                </a:solidFill>
                <a:latin typeface="Times New Roman" pitchFamily="18" charset="0"/>
              </a:defRPr>
            </a:lvl4pPr>
            <a:lvl5pPr marL="2075094" indent="-230566">
              <a:defRPr sz="2400">
                <a:solidFill>
                  <a:schemeClr val="tx1"/>
                </a:solidFill>
                <a:latin typeface="Times New Roman" pitchFamily="18" charset="0"/>
              </a:defRPr>
            </a:lvl5pPr>
            <a:lvl6pPr marL="2536226" indent="-230566" eaLnBrk="0" fontAlgn="base" hangingPunct="0">
              <a:spcBef>
                <a:spcPct val="0"/>
              </a:spcBef>
              <a:spcAft>
                <a:spcPct val="0"/>
              </a:spcAft>
              <a:defRPr sz="2400">
                <a:solidFill>
                  <a:schemeClr val="tx1"/>
                </a:solidFill>
                <a:latin typeface="Times New Roman" pitchFamily="18" charset="0"/>
              </a:defRPr>
            </a:lvl6pPr>
            <a:lvl7pPr marL="2997357" indent="-230566" eaLnBrk="0" fontAlgn="base" hangingPunct="0">
              <a:spcBef>
                <a:spcPct val="0"/>
              </a:spcBef>
              <a:spcAft>
                <a:spcPct val="0"/>
              </a:spcAft>
              <a:defRPr sz="2400">
                <a:solidFill>
                  <a:schemeClr val="tx1"/>
                </a:solidFill>
                <a:latin typeface="Times New Roman" pitchFamily="18" charset="0"/>
              </a:defRPr>
            </a:lvl7pPr>
            <a:lvl8pPr marL="3458489" indent="-230566" eaLnBrk="0" fontAlgn="base" hangingPunct="0">
              <a:spcBef>
                <a:spcPct val="0"/>
              </a:spcBef>
              <a:spcAft>
                <a:spcPct val="0"/>
              </a:spcAft>
              <a:defRPr sz="2400">
                <a:solidFill>
                  <a:schemeClr val="tx1"/>
                </a:solidFill>
                <a:latin typeface="Times New Roman" pitchFamily="18" charset="0"/>
              </a:defRPr>
            </a:lvl8pPr>
            <a:lvl9pPr marL="3919621" indent="-230566" eaLnBrk="0" fontAlgn="base" hangingPunct="0">
              <a:spcBef>
                <a:spcPct val="0"/>
              </a:spcBef>
              <a:spcAft>
                <a:spcPct val="0"/>
              </a:spcAft>
              <a:defRPr sz="2400">
                <a:solidFill>
                  <a:schemeClr val="tx1"/>
                </a:solidFill>
                <a:latin typeface="Times New Roman" pitchFamily="18" charset="0"/>
              </a:defRPr>
            </a:lvl9pPr>
          </a:lstStyle>
          <a:p>
            <a:fld id="{91913CC2-07B5-4EEF-9FD8-4E7BCFBC1E8A}" type="slidenum">
              <a:rPr lang="en-US" altLang="en-US" sz="1200"/>
              <a:pPr/>
              <a:t>24</a:t>
            </a:fld>
            <a:endParaRPr lang="en-US" altLang="en-US" sz="1200" dirty="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This is a typical boardroom.  This is where recorders will do their prep week scrubs of the records and where members will review records and assign grades during the board.</a:t>
            </a:r>
          </a:p>
          <a:p>
            <a:endParaRPr lang="en-US" altLang="en-US" dirty="0" smtClean="0"/>
          </a:p>
          <a:p>
            <a:r>
              <a:rPr lang="en-US" altLang="en-US" dirty="0" smtClean="0"/>
              <a:t>There could be a number of statutory and/or administrative boards ongoing simultaneously in the selection board spaces</a:t>
            </a:r>
            <a:r>
              <a:rPr lang="en-US" altLang="en-US" baseline="0" dirty="0" smtClean="0"/>
              <a:t> among many separate boardrooms.</a:t>
            </a:r>
            <a:endParaRPr lang="en-US" altLang="en-US" dirty="0" smtClean="0"/>
          </a:p>
        </p:txBody>
      </p:sp>
    </p:spTree>
    <p:extLst>
      <p:ext uri="{BB962C8B-B14F-4D97-AF65-F5344CB8AC3E}">
        <p14:creationId xmlns:p14="http://schemas.microsoft.com/office/powerpoint/2010/main" val="41479745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963" eaLnBrk="0" hangingPunct="0">
              <a:defRPr sz="4400">
                <a:solidFill>
                  <a:schemeClr val="tx1"/>
                </a:solidFill>
                <a:latin typeface="Arial" charset="0"/>
                <a:ea typeface="ＭＳ Ｐゴシック" pitchFamily="34" charset="-128"/>
              </a:defRPr>
            </a:lvl1pPr>
            <a:lvl2pPr marL="742840" indent="-285708" defTabSz="926963" eaLnBrk="0" hangingPunct="0">
              <a:defRPr sz="4400">
                <a:solidFill>
                  <a:schemeClr val="tx1"/>
                </a:solidFill>
                <a:latin typeface="Arial" charset="0"/>
                <a:ea typeface="ＭＳ Ｐゴシック" pitchFamily="34" charset="-128"/>
              </a:defRPr>
            </a:lvl2pPr>
            <a:lvl3pPr marL="1142831" indent="-228566" defTabSz="926963" eaLnBrk="0" hangingPunct="0">
              <a:defRPr sz="4400">
                <a:solidFill>
                  <a:schemeClr val="tx1"/>
                </a:solidFill>
                <a:latin typeface="Arial" charset="0"/>
                <a:ea typeface="ＭＳ Ｐゴシック" pitchFamily="34" charset="-128"/>
              </a:defRPr>
            </a:lvl3pPr>
            <a:lvl4pPr marL="1599962" indent="-228566" defTabSz="926963" eaLnBrk="0" hangingPunct="0">
              <a:defRPr sz="4400">
                <a:solidFill>
                  <a:schemeClr val="tx1"/>
                </a:solidFill>
                <a:latin typeface="Arial" charset="0"/>
                <a:ea typeface="ＭＳ Ｐゴシック" pitchFamily="34" charset="-128"/>
              </a:defRPr>
            </a:lvl4pPr>
            <a:lvl5pPr marL="2057095" indent="-228566" defTabSz="926963" eaLnBrk="0" hangingPunct="0">
              <a:defRPr sz="4400">
                <a:solidFill>
                  <a:schemeClr val="tx1"/>
                </a:solidFill>
                <a:latin typeface="Arial" charset="0"/>
                <a:ea typeface="ＭＳ Ｐゴシック" pitchFamily="34" charset="-128"/>
              </a:defRPr>
            </a:lvl5pPr>
            <a:lvl6pPr marL="2514228" indent="-228566" defTabSz="926963" eaLnBrk="0" fontAlgn="base" hangingPunct="0">
              <a:spcBef>
                <a:spcPct val="0"/>
              </a:spcBef>
              <a:spcAft>
                <a:spcPct val="0"/>
              </a:spcAft>
              <a:defRPr sz="4400">
                <a:solidFill>
                  <a:schemeClr val="tx1"/>
                </a:solidFill>
                <a:latin typeface="Arial" charset="0"/>
                <a:ea typeface="ＭＳ Ｐゴシック" pitchFamily="34" charset="-128"/>
              </a:defRPr>
            </a:lvl6pPr>
            <a:lvl7pPr marL="2971361" indent="-228566" defTabSz="926963" eaLnBrk="0" fontAlgn="base" hangingPunct="0">
              <a:spcBef>
                <a:spcPct val="0"/>
              </a:spcBef>
              <a:spcAft>
                <a:spcPct val="0"/>
              </a:spcAft>
              <a:defRPr sz="4400">
                <a:solidFill>
                  <a:schemeClr val="tx1"/>
                </a:solidFill>
                <a:latin typeface="Arial" charset="0"/>
                <a:ea typeface="ＭＳ Ｐゴシック" pitchFamily="34" charset="-128"/>
              </a:defRPr>
            </a:lvl7pPr>
            <a:lvl8pPr marL="3428494" indent="-228566" defTabSz="926963" eaLnBrk="0" fontAlgn="base" hangingPunct="0">
              <a:spcBef>
                <a:spcPct val="0"/>
              </a:spcBef>
              <a:spcAft>
                <a:spcPct val="0"/>
              </a:spcAft>
              <a:defRPr sz="4400">
                <a:solidFill>
                  <a:schemeClr val="tx1"/>
                </a:solidFill>
                <a:latin typeface="Arial" charset="0"/>
                <a:ea typeface="ＭＳ Ｐゴシック" pitchFamily="34" charset="-128"/>
              </a:defRPr>
            </a:lvl8pPr>
            <a:lvl9pPr marL="3885625" indent="-228566" defTabSz="926963" eaLnBrk="0" fontAlgn="base" hangingPunct="0">
              <a:spcBef>
                <a:spcPct val="0"/>
              </a:spcBef>
              <a:spcAft>
                <a:spcPct val="0"/>
              </a:spcAft>
              <a:defRPr sz="4400">
                <a:solidFill>
                  <a:schemeClr val="tx1"/>
                </a:solidFill>
                <a:latin typeface="Arial" charset="0"/>
                <a:ea typeface="ＭＳ Ｐゴシック" pitchFamily="34" charset="-128"/>
              </a:defRPr>
            </a:lvl9pPr>
          </a:lstStyle>
          <a:p>
            <a:fld id="{BB586BDC-F909-4606-9A3C-6EC4508CE2E2}" type="slidenum">
              <a:rPr lang="en-US" sz="1000">
                <a:latin typeface="Times New Roman" pitchFamily="18" charset="0"/>
              </a:rPr>
              <a:pPr/>
              <a:t>25</a:t>
            </a:fld>
            <a:endParaRPr lang="en-US" sz="1000">
              <a:latin typeface="Times New Roman" pitchFamily="18" charset="0"/>
            </a:endParaRPr>
          </a:p>
        </p:txBody>
      </p:sp>
      <p:sp>
        <p:nvSpPr>
          <p:cNvPr id="73731" name="Rectangle 2"/>
          <p:cNvSpPr>
            <a:spLocks noGrp="1" noRot="1" noChangeAspect="1" noChangeArrowheads="1" noTextEdit="1"/>
          </p:cNvSpPr>
          <p:nvPr>
            <p:ph type="sldImg"/>
          </p:nvPr>
        </p:nvSpPr>
        <p:spPr>
          <a:xfrm>
            <a:off x="1349375" y="939800"/>
            <a:ext cx="4622800" cy="3467100"/>
          </a:xfrm>
          <a:ln>
            <a:noFill/>
          </a:ln>
          <a:extLst>
            <a:ext uri="{91240B29-F687-4F45-9708-019B960494DF}">
              <a14:hiddenLine xmlns:a14="http://schemas.microsoft.com/office/drawing/2010/main" w="12700">
                <a:solidFill>
                  <a:schemeClr val="tx1"/>
                </a:solidFill>
                <a:miter lim="800000"/>
                <a:headEnd/>
                <a:tailEnd/>
              </a14:hiddenLine>
            </a:ext>
          </a:extLst>
        </p:spPr>
      </p:sp>
      <p:sp>
        <p:nvSpPr>
          <p:cNvPr id="73732" name="Line 3"/>
          <p:cNvSpPr>
            <a:spLocks noChangeShapeType="1"/>
          </p:cNvSpPr>
          <p:nvPr/>
        </p:nvSpPr>
        <p:spPr bwMode="auto">
          <a:xfrm flipH="1">
            <a:off x="1558925" y="1162050"/>
            <a:ext cx="762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92212" tIns="46105" rIns="92212" bIns="46105" anchor="ctr"/>
          <a:lstStyle/>
          <a:p>
            <a:endParaRPr lang="en-US"/>
          </a:p>
        </p:txBody>
      </p:sp>
      <p:sp>
        <p:nvSpPr>
          <p:cNvPr id="73733" name="Notes Placeholder 4"/>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dirty="0">
                <a:ea typeface="ＭＳ Ｐゴシック" pitchFamily="34" charset="-128"/>
              </a:rPr>
              <a:t>Here is how the </a:t>
            </a:r>
            <a:r>
              <a:rPr lang="en-US" sz="1200" dirty="0" smtClean="0">
                <a:ea typeface="ＭＳ Ｐゴシック" pitchFamily="34" charset="-128"/>
              </a:rPr>
              <a:t>Performance </a:t>
            </a:r>
            <a:r>
              <a:rPr lang="en-US" sz="1200" dirty="0">
                <a:ea typeface="ＭＳ Ｐゴシック" pitchFamily="34" charset="-128"/>
              </a:rPr>
              <a:t>Summary Record (or PSR) part 1 looks.  </a:t>
            </a:r>
            <a:r>
              <a:rPr lang="en-US" sz="1200" dirty="0" smtClean="0">
                <a:ea typeface="ＭＳ Ｐゴシック" pitchFamily="34" charset="-128"/>
              </a:rPr>
              <a:t> </a:t>
            </a:r>
            <a:r>
              <a:rPr lang="en-US" sz="1200" i="1" dirty="0" smtClean="0">
                <a:ea typeface="ＭＳ Ｐゴシック" pitchFamily="34" charset="-128"/>
              </a:rPr>
              <a:t>(For reserve</a:t>
            </a:r>
            <a:r>
              <a:rPr lang="en-US" sz="1200" i="1" baseline="0" dirty="0" smtClean="0">
                <a:ea typeface="ＭＳ Ｐゴシック" pitchFamily="34" charset="-128"/>
              </a:rPr>
              <a:t> boards...</a:t>
            </a:r>
            <a:r>
              <a:rPr lang="en-US" sz="1200" i="1" dirty="0" smtClean="0">
                <a:ea typeface="ＭＳ Ｐゴシック" pitchFamily="34" charset="-128"/>
              </a:rPr>
              <a:t>The Selective Reserve</a:t>
            </a:r>
            <a:r>
              <a:rPr lang="en-US" sz="1200" i="1" baseline="0" dirty="0" smtClean="0">
                <a:ea typeface="ＭＳ Ｐゴシック" pitchFamily="34" charset="-128"/>
              </a:rPr>
              <a:t> </a:t>
            </a:r>
            <a:r>
              <a:rPr lang="en-US" sz="1200" i="1" dirty="0" smtClean="0">
                <a:ea typeface="ＭＳ Ｐゴシック" pitchFamily="34" charset="-128"/>
              </a:rPr>
              <a:t>PSR </a:t>
            </a:r>
            <a:r>
              <a:rPr lang="en-US" sz="1200" i="1" dirty="0">
                <a:ea typeface="ＭＳ Ｐゴシック" pitchFamily="34" charset="-128"/>
              </a:rPr>
              <a:t>looks slightly different</a:t>
            </a:r>
            <a:r>
              <a:rPr lang="en-US" sz="1200" i="1" dirty="0" smtClean="0">
                <a:ea typeface="ＭＳ Ｐゴシック" pitchFamily="34" charset="-128"/>
              </a:rPr>
              <a:t>.)</a:t>
            </a:r>
            <a:endParaRPr lang="en-US" sz="1200" i="1" dirty="0">
              <a:ea typeface="ＭＳ Ｐゴシック" pitchFamily="34" charset="-128"/>
            </a:endParaRPr>
          </a:p>
          <a:p>
            <a:endParaRPr lang="en-US" sz="1200" dirty="0">
              <a:ea typeface="ＭＳ Ｐゴシック" pitchFamily="34" charset="-128"/>
            </a:endParaRPr>
          </a:p>
          <a:p>
            <a:r>
              <a:rPr lang="en-US" sz="1200" dirty="0">
                <a:ea typeface="ＭＳ Ｐゴシック" pitchFamily="34" charset="-128"/>
              </a:rPr>
              <a:t>****** (</a:t>
            </a:r>
            <a:r>
              <a:rPr lang="en-US" sz="1200" dirty="0" smtClean="0">
                <a:ea typeface="ＭＳ Ｐゴシック" pitchFamily="34" charset="-128"/>
              </a:rPr>
              <a:t>Discuss </a:t>
            </a:r>
            <a:r>
              <a:rPr lang="en-US" sz="1200" dirty="0">
                <a:ea typeface="ＭＳ Ｐゴシック" pitchFamily="34" charset="-128"/>
              </a:rPr>
              <a:t>various items</a:t>
            </a:r>
            <a:r>
              <a:rPr lang="en-US" sz="1200" dirty="0" smtClean="0">
                <a:ea typeface="ＭＳ Ｐゴシック" pitchFamily="34" charset="-128"/>
              </a:rPr>
              <a:t>)******  The</a:t>
            </a:r>
            <a:r>
              <a:rPr lang="en-US" sz="1200" baseline="0" dirty="0" smtClean="0">
                <a:ea typeface="ＭＳ Ｐゴシック" pitchFamily="34" charset="-128"/>
              </a:rPr>
              <a:t> top lines are personal identifiable information, NECs earned, documented education, rate data, current and past commands, enlistment and reenlistment dates, and personal awards received.  Note the FC-38.</a:t>
            </a:r>
            <a:endParaRPr lang="en-US" sz="1200" dirty="0">
              <a:ea typeface="ＭＳ Ｐゴシック" pitchFamily="34" charset="-128"/>
            </a:endParaRPr>
          </a:p>
          <a:p>
            <a:endParaRPr lang="en-US" sz="1200" dirty="0" smtClean="0">
              <a:ea typeface="ＭＳ Ｐゴシック" pitchFamily="34" charset="-128"/>
            </a:endParaRPr>
          </a:p>
          <a:p>
            <a:r>
              <a:rPr lang="en-US" sz="1200" dirty="0" smtClean="0">
                <a:ea typeface="ＭＳ Ｐゴシック" pitchFamily="34" charset="-128"/>
              </a:rPr>
              <a:t>Again – this is all available</a:t>
            </a:r>
            <a:r>
              <a:rPr lang="en-US" sz="1200" baseline="0" dirty="0" smtClean="0">
                <a:ea typeface="ＭＳ Ｐゴシック" pitchFamily="34" charset="-128"/>
              </a:rPr>
              <a:t> to you via </a:t>
            </a:r>
            <a:r>
              <a:rPr lang="en-US" sz="1200" baseline="0" dirty="0" err="1" smtClean="0">
                <a:ea typeface="ＭＳ Ｐゴシック" pitchFamily="34" charset="-128"/>
              </a:rPr>
              <a:t>BOL</a:t>
            </a:r>
            <a:r>
              <a:rPr lang="en-US" sz="1200" baseline="0" dirty="0" smtClean="0">
                <a:ea typeface="ＭＳ Ｐゴシック" pitchFamily="34" charset="-128"/>
              </a:rPr>
              <a:t> and it is on you to make sure that it is accurate.</a:t>
            </a:r>
            <a:endParaRPr lang="en-US" sz="1200" dirty="0">
              <a:ea typeface="ＭＳ Ｐゴシック"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xfrm>
            <a:off x="1181100" y="698500"/>
            <a:ext cx="4648200" cy="3486150"/>
          </a:xfrm>
          <a:ln/>
        </p:spPr>
      </p:sp>
      <p:sp>
        <p:nvSpPr>
          <p:cNvPr id="32771" name="Rectangle 3"/>
          <p:cNvSpPr>
            <a:spLocks noGrp="1" noChangeArrowheads="1"/>
          </p:cNvSpPr>
          <p:nvPr>
            <p:ph type="body" idx="1"/>
          </p:nvPr>
        </p:nvSpPr>
        <p:spPr>
          <a:xfrm>
            <a:off x="701681" y="4416111"/>
            <a:ext cx="5607038" cy="4182419"/>
          </a:xfrm>
          <a:noFill/>
          <a:ln/>
        </p:spPr>
        <p:txBody>
          <a:bodyPr/>
          <a:lstStyle/>
          <a:p>
            <a:pPr>
              <a:lnSpc>
                <a:spcPct val="90000"/>
              </a:lnSpc>
            </a:pPr>
            <a:r>
              <a:rPr lang="en-US" dirty="0" smtClean="0">
                <a:latin typeface="Courier New" pitchFamily="49" charset="0"/>
              </a:rPr>
              <a:t>   </a:t>
            </a:r>
          </a:p>
          <a:p>
            <a:pPr>
              <a:lnSpc>
                <a:spcPct val="90000"/>
              </a:lnSpc>
            </a:pPr>
            <a:r>
              <a:rPr lang="en-US" dirty="0" smtClean="0"/>
              <a:t>This is</a:t>
            </a:r>
            <a:r>
              <a:rPr lang="en-US" baseline="0" dirty="0" smtClean="0"/>
              <a:t> a sample </a:t>
            </a:r>
            <a:r>
              <a:rPr lang="en-US" baseline="0" dirty="0" err="1" smtClean="0"/>
              <a:t>PSR</a:t>
            </a:r>
            <a:r>
              <a:rPr lang="en-US" baseline="0" dirty="0" smtClean="0"/>
              <a:t> part 2 – your evaluation history.  Things you should be checking:</a:t>
            </a:r>
          </a:p>
          <a:p>
            <a:pPr>
              <a:lnSpc>
                <a:spcPct val="90000"/>
              </a:lnSpc>
            </a:pPr>
            <a:endParaRPr lang="en-US" baseline="0" dirty="0" smtClean="0"/>
          </a:p>
          <a:p>
            <a:pPr>
              <a:lnSpc>
                <a:spcPct val="90000"/>
              </a:lnSpc>
            </a:pPr>
            <a:r>
              <a:rPr lang="en-US" baseline="0" dirty="0" smtClean="0"/>
              <a:t>Dates – no gaps and your most recent report is included.</a:t>
            </a:r>
          </a:p>
          <a:p>
            <a:pPr>
              <a:lnSpc>
                <a:spcPct val="90000"/>
              </a:lnSpc>
            </a:pPr>
            <a:r>
              <a:rPr lang="en-US" baseline="0" dirty="0" smtClean="0"/>
              <a:t>Traits/Averages/Promotion Rec/Physical Readiness – match the paper copies of your </a:t>
            </a:r>
            <a:r>
              <a:rPr lang="en-US" baseline="0" dirty="0" err="1" smtClean="0"/>
              <a:t>evals</a:t>
            </a:r>
            <a:endParaRPr lang="en-US" baseline="0" dirty="0" smtClean="0"/>
          </a:p>
          <a:p>
            <a:pPr>
              <a:lnSpc>
                <a:spcPct val="90000"/>
              </a:lnSpc>
            </a:pPr>
            <a:endParaRPr lang="en-US" baseline="0" dirty="0" smtClean="0"/>
          </a:p>
          <a:p>
            <a:pPr>
              <a:lnSpc>
                <a:spcPct val="90000"/>
              </a:lnSpc>
            </a:pPr>
            <a:r>
              <a:rPr lang="en-US" baseline="0" dirty="0" smtClean="0"/>
              <a:t>Talk about </a:t>
            </a:r>
            <a:r>
              <a:rPr lang="en-US" baseline="0" dirty="0" err="1" smtClean="0"/>
              <a:t>RSCA</a:t>
            </a:r>
            <a:endParaRPr lang="en-US" baseline="0" dirty="0" smtClean="0"/>
          </a:p>
          <a:p>
            <a:pPr>
              <a:lnSpc>
                <a:spcPct val="90000"/>
              </a:lnSpc>
            </a:pPr>
            <a:endParaRPr lang="en-US" baseline="0"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963" eaLnBrk="0" hangingPunct="0">
              <a:defRPr sz="4400">
                <a:solidFill>
                  <a:schemeClr val="tx1"/>
                </a:solidFill>
                <a:latin typeface="Arial" charset="0"/>
                <a:ea typeface="ＭＳ Ｐゴシック" pitchFamily="34" charset="-128"/>
              </a:defRPr>
            </a:lvl1pPr>
            <a:lvl2pPr marL="742840" indent="-285708" defTabSz="926963" eaLnBrk="0" hangingPunct="0">
              <a:defRPr sz="4400">
                <a:solidFill>
                  <a:schemeClr val="tx1"/>
                </a:solidFill>
                <a:latin typeface="Arial" charset="0"/>
                <a:ea typeface="ＭＳ Ｐゴシック" pitchFamily="34" charset="-128"/>
              </a:defRPr>
            </a:lvl2pPr>
            <a:lvl3pPr marL="1142831" indent="-228566" defTabSz="926963" eaLnBrk="0" hangingPunct="0">
              <a:defRPr sz="4400">
                <a:solidFill>
                  <a:schemeClr val="tx1"/>
                </a:solidFill>
                <a:latin typeface="Arial" charset="0"/>
                <a:ea typeface="ＭＳ Ｐゴシック" pitchFamily="34" charset="-128"/>
              </a:defRPr>
            </a:lvl3pPr>
            <a:lvl4pPr marL="1599962" indent="-228566" defTabSz="926963" eaLnBrk="0" hangingPunct="0">
              <a:defRPr sz="4400">
                <a:solidFill>
                  <a:schemeClr val="tx1"/>
                </a:solidFill>
                <a:latin typeface="Arial" charset="0"/>
                <a:ea typeface="ＭＳ Ｐゴシック" pitchFamily="34" charset="-128"/>
              </a:defRPr>
            </a:lvl4pPr>
            <a:lvl5pPr marL="2057095" indent="-228566" defTabSz="926963" eaLnBrk="0" hangingPunct="0">
              <a:defRPr sz="4400">
                <a:solidFill>
                  <a:schemeClr val="tx1"/>
                </a:solidFill>
                <a:latin typeface="Arial" charset="0"/>
                <a:ea typeface="ＭＳ Ｐゴシック" pitchFamily="34" charset="-128"/>
              </a:defRPr>
            </a:lvl5pPr>
            <a:lvl6pPr marL="2514228" indent="-228566" defTabSz="926963" eaLnBrk="0" fontAlgn="base" hangingPunct="0">
              <a:spcBef>
                <a:spcPct val="0"/>
              </a:spcBef>
              <a:spcAft>
                <a:spcPct val="0"/>
              </a:spcAft>
              <a:defRPr sz="4400">
                <a:solidFill>
                  <a:schemeClr val="tx1"/>
                </a:solidFill>
                <a:latin typeface="Arial" charset="0"/>
                <a:ea typeface="ＭＳ Ｐゴシック" pitchFamily="34" charset="-128"/>
              </a:defRPr>
            </a:lvl6pPr>
            <a:lvl7pPr marL="2971361" indent="-228566" defTabSz="926963" eaLnBrk="0" fontAlgn="base" hangingPunct="0">
              <a:spcBef>
                <a:spcPct val="0"/>
              </a:spcBef>
              <a:spcAft>
                <a:spcPct val="0"/>
              </a:spcAft>
              <a:defRPr sz="4400">
                <a:solidFill>
                  <a:schemeClr val="tx1"/>
                </a:solidFill>
                <a:latin typeface="Arial" charset="0"/>
                <a:ea typeface="ＭＳ Ｐゴシック" pitchFamily="34" charset="-128"/>
              </a:defRPr>
            </a:lvl7pPr>
            <a:lvl8pPr marL="3428494" indent="-228566" defTabSz="926963" eaLnBrk="0" fontAlgn="base" hangingPunct="0">
              <a:spcBef>
                <a:spcPct val="0"/>
              </a:spcBef>
              <a:spcAft>
                <a:spcPct val="0"/>
              </a:spcAft>
              <a:defRPr sz="4400">
                <a:solidFill>
                  <a:schemeClr val="tx1"/>
                </a:solidFill>
                <a:latin typeface="Arial" charset="0"/>
                <a:ea typeface="ＭＳ Ｐゴシック" pitchFamily="34" charset="-128"/>
              </a:defRPr>
            </a:lvl8pPr>
            <a:lvl9pPr marL="3885625" indent="-228566" defTabSz="926963" eaLnBrk="0" fontAlgn="base" hangingPunct="0">
              <a:spcBef>
                <a:spcPct val="0"/>
              </a:spcBef>
              <a:spcAft>
                <a:spcPct val="0"/>
              </a:spcAft>
              <a:defRPr sz="4400">
                <a:solidFill>
                  <a:schemeClr val="tx1"/>
                </a:solidFill>
                <a:latin typeface="Arial" charset="0"/>
                <a:ea typeface="ＭＳ Ｐゴシック" pitchFamily="34" charset="-128"/>
              </a:defRPr>
            </a:lvl9pPr>
          </a:lstStyle>
          <a:p>
            <a:fld id="{5965DB7F-638A-4C93-BB6B-B9995A118474}" type="slidenum">
              <a:rPr lang="en-US" sz="1000">
                <a:latin typeface="Times New Roman" pitchFamily="18" charset="0"/>
              </a:rPr>
              <a:pPr/>
              <a:t>27</a:t>
            </a:fld>
            <a:endParaRPr lang="en-US" sz="1000">
              <a:latin typeface="Times New Roman" pitchFamily="18" charset="0"/>
            </a:endParaRPr>
          </a:p>
        </p:txBody>
      </p:sp>
      <p:sp>
        <p:nvSpPr>
          <p:cNvPr id="72707" name="Rectangle 2"/>
          <p:cNvSpPr>
            <a:spLocks noGrp="1" noRot="1" noChangeAspect="1" noChangeArrowheads="1" noTextEdit="1"/>
          </p:cNvSpPr>
          <p:nvPr>
            <p:ph type="sldImg"/>
          </p:nvPr>
        </p:nvSpPr>
        <p:spPr>
          <a:xfrm>
            <a:off x="1349375" y="939800"/>
            <a:ext cx="4622800" cy="3467100"/>
          </a:xfrm>
          <a:ln>
            <a:noFill/>
          </a:ln>
          <a:extLst>
            <a:ext uri="{91240B29-F687-4F45-9708-019B960494DF}">
              <a14:hiddenLine xmlns:a14="http://schemas.microsoft.com/office/drawing/2010/main" w="12700">
                <a:solidFill>
                  <a:schemeClr val="tx1"/>
                </a:solidFill>
                <a:miter lim="800000"/>
                <a:headEnd/>
                <a:tailEnd/>
              </a14:hiddenLine>
            </a:ext>
          </a:extLst>
        </p:spPr>
      </p:sp>
      <p:sp>
        <p:nvSpPr>
          <p:cNvPr id="72708" name="Line 3"/>
          <p:cNvSpPr>
            <a:spLocks noChangeShapeType="1"/>
          </p:cNvSpPr>
          <p:nvPr/>
        </p:nvSpPr>
        <p:spPr bwMode="auto">
          <a:xfrm flipH="1">
            <a:off x="1558925" y="1162050"/>
            <a:ext cx="762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92212" tIns="46105" rIns="92212" bIns="46105" anchor="ctr"/>
          <a:lstStyle/>
          <a:p>
            <a:endParaRPr lang="en-US"/>
          </a:p>
        </p:txBody>
      </p:sp>
      <p:sp>
        <p:nvSpPr>
          <p:cNvPr id="72709" name="Notes Placeholder 4"/>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dirty="0" smtClean="0">
                <a:ea typeface="ＭＳ Ｐゴシック" pitchFamily="34" charset="-128"/>
              </a:rPr>
              <a:t>Here </a:t>
            </a:r>
            <a:r>
              <a:rPr lang="en-US" sz="1200" dirty="0">
                <a:ea typeface="ＭＳ Ｐゴシック" pitchFamily="34" charset="-128"/>
              </a:rPr>
              <a:t>are the Official Military Personnel File field codes that will be available for </a:t>
            </a:r>
            <a:r>
              <a:rPr lang="en-US" sz="1200" dirty="0" smtClean="0">
                <a:ea typeface="ＭＳ Ｐゴシック" pitchFamily="34" charset="-128"/>
              </a:rPr>
              <a:t>the board review</a:t>
            </a:r>
            <a:r>
              <a:rPr lang="en-US" sz="1200" dirty="0">
                <a:ea typeface="ＭＳ Ｐゴシック" pitchFamily="34" charset="-128"/>
              </a:rPr>
              <a:t>.  </a:t>
            </a:r>
            <a:r>
              <a:rPr lang="en-US" sz="1200" dirty="0" smtClean="0">
                <a:ea typeface="ＭＳ Ｐゴシック" pitchFamily="34" charset="-128"/>
              </a:rPr>
              <a:t>The format is a little different from what we</a:t>
            </a:r>
            <a:r>
              <a:rPr lang="en-US" sz="1200" baseline="0" dirty="0" smtClean="0">
                <a:ea typeface="ＭＳ Ｐゴシック" pitchFamily="34" charset="-128"/>
              </a:rPr>
              <a:t> saw before, but it is the exact same information.  </a:t>
            </a:r>
            <a:r>
              <a:rPr lang="en-US" sz="1200" dirty="0" smtClean="0">
                <a:ea typeface="ＭＳ Ｐゴシック" pitchFamily="34" charset="-128"/>
              </a:rPr>
              <a:t>Each </a:t>
            </a:r>
            <a:r>
              <a:rPr lang="en-US" sz="1200" dirty="0">
                <a:ea typeface="ＭＳ Ｐゴシック" pitchFamily="34" charset="-128"/>
              </a:rPr>
              <a:t>of these opens up into another tree of documents within that field.  If a candidate has submitted a letter to the board, you’ll see that listed at the bottom as indicated here.  </a:t>
            </a:r>
          </a:p>
          <a:p>
            <a:endParaRPr lang="en-US" sz="1200" dirty="0">
              <a:ea typeface="ＭＳ Ｐゴシック" pitchFamily="34" charset="-128"/>
            </a:endParaRPr>
          </a:p>
          <a:p>
            <a:pPr marL="0" marR="0" indent="0" algn="l" defTabSz="922196" rtl="0" eaLnBrk="0" fontAlgn="base" latinLnBrk="0" hangingPunct="0">
              <a:lnSpc>
                <a:spcPct val="100000"/>
              </a:lnSpc>
              <a:spcBef>
                <a:spcPct val="30000"/>
              </a:spcBef>
              <a:spcAft>
                <a:spcPct val="0"/>
              </a:spcAft>
              <a:buClrTx/>
              <a:buSzTx/>
              <a:buFontTx/>
              <a:buNone/>
              <a:tabLst/>
              <a:defRPr/>
            </a:pPr>
            <a:r>
              <a:rPr lang="en-US" sz="1200" i="0" baseline="0" dirty="0" smtClean="0">
                <a:ea typeface="ＭＳ Ｐゴシック" pitchFamily="34" charset="-128"/>
              </a:rPr>
              <a:t>Field Code 38 will be populated if there is any adverse matter in a member’s career.  If there is any adverse matter, this must be opened and reviewed before moving on to the next record. </a:t>
            </a:r>
            <a:r>
              <a:rPr lang="en-US" sz="1200" dirty="0" smtClean="0">
                <a:ea typeface="ＭＳ Ｐゴシック" pitchFamily="34" charset="-128"/>
              </a:rPr>
              <a:t>Be aware that not all adverse information will be contained in field code 38.  For example, an NJP that does not involve pay is only documented via administrative remarks (page 13) and should also be included on an evaluation.  In this case, the NJP would not be listed in field code 38.  Bottom line is that we direct members to review all documents available carefully and you should be doing the same.</a:t>
            </a:r>
          </a:p>
          <a:p>
            <a:pPr defTabSz="922196">
              <a:defRPr/>
            </a:pPr>
            <a:endParaRPr lang="en-US" sz="1200" i="0" baseline="0" dirty="0" smtClean="0">
              <a:ea typeface="ＭＳ Ｐゴシック" pitchFamily="34" charset="-128"/>
            </a:endParaRPr>
          </a:p>
          <a:p>
            <a:pPr defTabSz="922196">
              <a:defRPr/>
            </a:pPr>
            <a:r>
              <a:rPr lang="en-US" sz="1200" i="0" baseline="0" dirty="0" smtClean="0">
                <a:ea typeface="ＭＳ Ｐゴシック" pitchFamily="34" charset="-128"/>
              </a:rPr>
              <a:t>Letters to the board.  If an eligible submitted an LTB, it will be here.  If that eligible submitted 3 LTBs, they will be here.  Board members must review each one.</a:t>
            </a:r>
            <a:r>
              <a:rPr lang="en-US" sz="1200" i="1" dirty="0" smtClean="0">
                <a:ea typeface="ＭＳ Ｐゴシック" pitchFamily="34" charset="-128"/>
              </a:rPr>
              <a:t>   </a:t>
            </a:r>
            <a:endParaRPr lang="en-US" sz="1200" i="1" dirty="0">
              <a:ea typeface="ＭＳ Ｐゴシック" pitchFamily="34" charset="-128"/>
            </a:endParaRPr>
          </a:p>
          <a:p>
            <a:endParaRPr lang="en-US" sz="1600" i="1" dirty="0">
              <a:ea typeface="ＭＳ Ｐゴシック" pitchFamily="34" charset="-128"/>
            </a:endParaRPr>
          </a:p>
          <a:p>
            <a:endParaRPr lang="en-US" dirty="0" smtClean="0">
              <a:ea typeface="ＭＳ Ｐゴシック"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9339" indent="-288207">
              <a:defRPr sz="2400">
                <a:solidFill>
                  <a:schemeClr val="tx1"/>
                </a:solidFill>
                <a:latin typeface="Times New Roman" pitchFamily="18" charset="0"/>
              </a:defRPr>
            </a:lvl2pPr>
            <a:lvl3pPr marL="1152830" indent="-230566">
              <a:defRPr sz="2400">
                <a:solidFill>
                  <a:schemeClr val="tx1"/>
                </a:solidFill>
                <a:latin typeface="Times New Roman" pitchFamily="18" charset="0"/>
              </a:defRPr>
            </a:lvl3pPr>
            <a:lvl4pPr marL="1613962" indent="-230566">
              <a:defRPr sz="2400">
                <a:solidFill>
                  <a:schemeClr val="tx1"/>
                </a:solidFill>
                <a:latin typeface="Times New Roman" pitchFamily="18" charset="0"/>
              </a:defRPr>
            </a:lvl4pPr>
            <a:lvl5pPr marL="2075094" indent="-230566">
              <a:defRPr sz="2400">
                <a:solidFill>
                  <a:schemeClr val="tx1"/>
                </a:solidFill>
                <a:latin typeface="Times New Roman" pitchFamily="18" charset="0"/>
              </a:defRPr>
            </a:lvl5pPr>
            <a:lvl6pPr marL="2536226" indent="-230566" eaLnBrk="0" fontAlgn="base" hangingPunct="0">
              <a:spcBef>
                <a:spcPct val="0"/>
              </a:spcBef>
              <a:spcAft>
                <a:spcPct val="0"/>
              </a:spcAft>
              <a:defRPr sz="2400">
                <a:solidFill>
                  <a:schemeClr val="tx1"/>
                </a:solidFill>
                <a:latin typeface="Times New Roman" pitchFamily="18" charset="0"/>
              </a:defRPr>
            </a:lvl6pPr>
            <a:lvl7pPr marL="2997357" indent="-230566" eaLnBrk="0" fontAlgn="base" hangingPunct="0">
              <a:spcBef>
                <a:spcPct val="0"/>
              </a:spcBef>
              <a:spcAft>
                <a:spcPct val="0"/>
              </a:spcAft>
              <a:defRPr sz="2400">
                <a:solidFill>
                  <a:schemeClr val="tx1"/>
                </a:solidFill>
                <a:latin typeface="Times New Roman" pitchFamily="18" charset="0"/>
              </a:defRPr>
            </a:lvl7pPr>
            <a:lvl8pPr marL="3458489" indent="-230566" eaLnBrk="0" fontAlgn="base" hangingPunct="0">
              <a:spcBef>
                <a:spcPct val="0"/>
              </a:spcBef>
              <a:spcAft>
                <a:spcPct val="0"/>
              </a:spcAft>
              <a:defRPr sz="2400">
                <a:solidFill>
                  <a:schemeClr val="tx1"/>
                </a:solidFill>
                <a:latin typeface="Times New Roman" pitchFamily="18" charset="0"/>
              </a:defRPr>
            </a:lvl8pPr>
            <a:lvl9pPr marL="3919621" indent="-230566" eaLnBrk="0" fontAlgn="base" hangingPunct="0">
              <a:spcBef>
                <a:spcPct val="0"/>
              </a:spcBef>
              <a:spcAft>
                <a:spcPct val="0"/>
              </a:spcAft>
              <a:defRPr sz="2400">
                <a:solidFill>
                  <a:schemeClr val="tx1"/>
                </a:solidFill>
                <a:latin typeface="Times New Roman" pitchFamily="18" charset="0"/>
              </a:defRPr>
            </a:lvl9pPr>
          </a:lstStyle>
          <a:p>
            <a:fld id="{A5586DD2-DD0F-4107-B828-4C53A0FB4252}" type="slidenum">
              <a:rPr lang="en-US" altLang="en-US" sz="1200"/>
              <a:pPr/>
              <a:t>28</a:t>
            </a:fld>
            <a:endParaRPr lang="en-US" altLang="en-US" sz="1200" dirty="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This is a view of the infamous “tank”.  There are three tanks in the selection board spaces.  The members sit in ready room type chairs.  You will notice five screens visible to the members.  In most cases the first screen on the far left will have the PSR cover page which provides general background information on an eligible such as name, rate, education, last three duty stations, etc.  On the other screens, </a:t>
            </a:r>
            <a:r>
              <a:rPr lang="en-US" altLang="en-US" dirty="0" err="1" smtClean="0"/>
              <a:t>PSR</a:t>
            </a:r>
            <a:r>
              <a:rPr lang="en-US" altLang="en-US" dirty="0" smtClean="0"/>
              <a:t> detail pages are shown which have a line entry summarizing every eval an applicant has had in his/her career.</a:t>
            </a:r>
          </a:p>
          <a:p>
            <a:endParaRPr lang="en-US" altLang="en-US" dirty="0" smtClean="0"/>
          </a:p>
          <a:p>
            <a:r>
              <a:rPr lang="en-US" altLang="en-US" dirty="0" smtClean="0"/>
              <a:t>The member who reviewed the applicant’s record in the board room starts to brief,  members start to vote using their handset, when the last member has voted the votes are tabulated and the number of yes votes and the computed confidence factor is entered into the computer vote file and is simultaneously displayed on the two computer monitors at the front of the room.</a:t>
            </a:r>
          </a:p>
          <a:p>
            <a:endParaRPr lang="en-US" altLang="en-US" dirty="0" smtClean="0"/>
          </a:p>
          <a:p>
            <a:endParaRPr lang="en-US" altLang="en-US" dirty="0" smtClean="0"/>
          </a:p>
        </p:txBody>
      </p:sp>
    </p:spTree>
    <p:extLst>
      <p:ext uri="{BB962C8B-B14F-4D97-AF65-F5344CB8AC3E}">
        <p14:creationId xmlns:p14="http://schemas.microsoft.com/office/powerpoint/2010/main" val="27446658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9339" indent="-288207">
              <a:defRPr sz="2400">
                <a:solidFill>
                  <a:schemeClr val="tx1"/>
                </a:solidFill>
                <a:latin typeface="Times New Roman" pitchFamily="18" charset="0"/>
              </a:defRPr>
            </a:lvl2pPr>
            <a:lvl3pPr marL="1152830" indent="-230566">
              <a:defRPr sz="2400">
                <a:solidFill>
                  <a:schemeClr val="tx1"/>
                </a:solidFill>
                <a:latin typeface="Times New Roman" pitchFamily="18" charset="0"/>
              </a:defRPr>
            </a:lvl3pPr>
            <a:lvl4pPr marL="1613962" indent="-230566">
              <a:defRPr sz="2400">
                <a:solidFill>
                  <a:schemeClr val="tx1"/>
                </a:solidFill>
                <a:latin typeface="Times New Roman" pitchFamily="18" charset="0"/>
              </a:defRPr>
            </a:lvl4pPr>
            <a:lvl5pPr marL="2075094" indent="-230566">
              <a:defRPr sz="2400">
                <a:solidFill>
                  <a:schemeClr val="tx1"/>
                </a:solidFill>
                <a:latin typeface="Times New Roman" pitchFamily="18" charset="0"/>
              </a:defRPr>
            </a:lvl5pPr>
            <a:lvl6pPr marL="2536226" indent="-230566" eaLnBrk="0" fontAlgn="base" hangingPunct="0">
              <a:spcBef>
                <a:spcPct val="0"/>
              </a:spcBef>
              <a:spcAft>
                <a:spcPct val="0"/>
              </a:spcAft>
              <a:defRPr sz="2400">
                <a:solidFill>
                  <a:schemeClr val="tx1"/>
                </a:solidFill>
                <a:latin typeface="Times New Roman" pitchFamily="18" charset="0"/>
              </a:defRPr>
            </a:lvl6pPr>
            <a:lvl7pPr marL="2997357" indent="-230566" eaLnBrk="0" fontAlgn="base" hangingPunct="0">
              <a:spcBef>
                <a:spcPct val="0"/>
              </a:spcBef>
              <a:spcAft>
                <a:spcPct val="0"/>
              </a:spcAft>
              <a:defRPr sz="2400">
                <a:solidFill>
                  <a:schemeClr val="tx1"/>
                </a:solidFill>
                <a:latin typeface="Times New Roman" pitchFamily="18" charset="0"/>
              </a:defRPr>
            </a:lvl7pPr>
            <a:lvl8pPr marL="3458489" indent="-230566" eaLnBrk="0" fontAlgn="base" hangingPunct="0">
              <a:spcBef>
                <a:spcPct val="0"/>
              </a:spcBef>
              <a:spcAft>
                <a:spcPct val="0"/>
              </a:spcAft>
              <a:defRPr sz="2400">
                <a:solidFill>
                  <a:schemeClr val="tx1"/>
                </a:solidFill>
                <a:latin typeface="Times New Roman" pitchFamily="18" charset="0"/>
              </a:defRPr>
            </a:lvl8pPr>
            <a:lvl9pPr marL="3919621" indent="-230566" eaLnBrk="0" fontAlgn="base" hangingPunct="0">
              <a:spcBef>
                <a:spcPct val="0"/>
              </a:spcBef>
              <a:spcAft>
                <a:spcPct val="0"/>
              </a:spcAft>
              <a:defRPr sz="2400">
                <a:solidFill>
                  <a:schemeClr val="tx1"/>
                </a:solidFill>
                <a:latin typeface="Times New Roman" pitchFamily="18" charset="0"/>
              </a:defRPr>
            </a:lvl9pPr>
          </a:lstStyle>
          <a:p>
            <a:fld id="{7EB5B5BB-57D2-45B6-B508-C70C34BD47D2}" type="slidenum">
              <a:rPr lang="en-US" altLang="en-US" sz="1200"/>
              <a:pPr/>
              <a:t>29</a:t>
            </a:fld>
            <a:endParaRPr lang="en-US" altLang="en-US" sz="1200" dirty="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This is the voting box that members use in the tank.  Board</a:t>
            </a:r>
            <a:r>
              <a:rPr lang="en-US" altLang="en-US" baseline="0" dirty="0" smtClean="0"/>
              <a:t> members vote their confidence in the applicant’s ability to perform at the next higher paygrade using 100 (absolutely), 75 (probably), 50 (maybe), 25 (maybe not), or 0 (definitely not).</a:t>
            </a:r>
            <a:endParaRPr lang="en-US" altLang="en-US" dirty="0" smtClean="0"/>
          </a:p>
        </p:txBody>
      </p:sp>
    </p:spTree>
    <p:extLst>
      <p:ext uri="{BB962C8B-B14F-4D97-AF65-F5344CB8AC3E}">
        <p14:creationId xmlns:p14="http://schemas.microsoft.com/office/powerpoint/2010/main" val="373328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7C2B8CB9-1D92-4193-A6FC-E0A92A748ECF}" type="slidenum">
              <a:rPr lang="en-US" smtClean="0"/>
              <a:pPr/>
              <a:t>3</a:t>
            </a:fld>
            <a:endParaRPr lang="en-US" smtClean="0"/>
          </a:p>
        </p:txBody>
      </p:sp>
      <p:sp>
        <p:nvSpPr>
          <p:cNvPr id="35843" name="Rectangle 2"/>
          <p:cNvSpPr>
            <a:spLocks noGrp="1" noRot="1" noChangeAspect="1" noChangeArrowheads="1" noTextEdit="1"/>
          </p:cNvSpPr>
          <p:nvPr>
            <p:ph type="sldImg"/>
          </p:nvPr>
        </p:nvSpPr>
        <p:spPr>
          <a:ln/>
        </p:spPr>
      </p:sp>
      <p:sp>
        <p:nvSpPr>
          <p:cNvPr id="4" name="Notes Placeholder 3"/>
          <p:cNvSpPr>
            <a:spLocks noGrp="1"/>
          </p:cNvSpPr>
          <p:nvPr>
            <p:ph type="body" idx="1"/>
          </p:nvPr>
        </p:nvSpPr>
        <p:spPr/>
        <p:txBody>
          <a:bodyPr>
            <a:normAutofit fontScale="85000" lnSpcReduction="10000"/>
          </a:bodyPr>
          <a:lstStyle/>
          <a:p>
            <a:pPr>
              <a:defRPr/>
            </a:pPr>
            <a:r>
              <a:rPr lang="en-US" dirty="0" smtClean="0"/>
              <a:t>Chapter 2 of the advancement manual provides advancement eligibility criteria.  Every enlisted advancement board is announced via a NAVADMIN which details the board’s convening date, provides amplifying advancement board eligibility criteria, and guidance on communicating with the board.  These NAVADMINs are available on NPC’s enlisted board web pages. </a:t>
            </a:r>
          </a:p>
          <a:p>
            <a:pPr>
              <a:defRPr/>
            </a:pPr>
            <a:endParaRPr lang="en-US" dirty="0" smtClean="0"/>
          </a:p>
          <a:p>
            <a:pPr>
              <a:defRPr/>
            </a:pPr>
            <a:r>
              <a:rPr lang="en-US" dirty="0" smtClean="0"/>
              <a:t>The </a:t>
            </a:r>
            <a:r>
              <a:rPr lang="en-US" b="1" dirty="0" smtClean="0"/>
              <a:t>ONLY AUTHORITATIVE SOURCE </a:t>
            </a:r>
            <a:r>
              <a:rPr lang="en-US" dirty="0" smtClean="0"/>
              <a:t>in determining CPO, SCPO, and MCPO board eligibility for enlisted advancement boards is the NETPDTC Examination Profile Sheet available on the Navy Advancement Center’s (NAC) website via your NKO account.  The link to the NAC section on NKO is under the Career Management tab.  Do not rely on BOL or social media sites to verify your board eligibility.  If you do not have a NETPDTC profile sheet indicating “SELBD ELIGIBLE”, you </a:t>
            </a:r>
            <a:r>
              <a:rPr lang="en-US" b="1" dirty="0" smtClean="0"/>
              <a:t>WILL NOT </a:t>
            </a:r>
            <a:r>
              <a:rPr lang="en-US" dirty="0" smtClean="0"/>
              <a:t>be considered by the selection board.  </a:t>
            </a:r>
          </a:p>
          <a:p>
            <a:pPr>
              <a:defRPr/>
            </a:pPr>
            <a:endParaRPr lang="en-US" dirty="0" smtClean="0"/>
          </a:p>
          <a:p>
            <a:pPr>
              <a:defRPr/>
            </a:pPr>
            <a:r>
              <a:rPr lang="en-US" dirty="0" smtClean="0"/>
              <a:t>If your profile sheet indicates “BUPERS Invalid”, you may contact PERS-802 to determine the reason.  PERS-802 POC info is contained in the cycle NAVADMIN. </a:t>
            </a:r>
          </a:p>
          <a:p>
            <a:pPr>
              <a:defRPr/>
            </a:pPr>
            <a:endParaRPr lang="en-US" dirty="0" smtClean="0"/>
          </a:p>
          <a:p>
            <a:pPr>
              <a:defRPr/>
            </a:pPr>
            <a:r>
              <a:rPr lang="en-US" dirty="0" smtClean="0"/>
              <a:t>Additional considerations for board eligibility include:</a:t>
            </a:r>
          </a:p>
          <a:p>
            <a:pPr>
              <a:defRPr/>
            </a:pPr>
            <a:r>
              <a:rPr lang="en-US" dirty="0" smtClean="0"/>
              <a:t> - Whether a member was selected for commissioning programs (MSC ISPP stands for Medical Service Corps In-Service Procurement Program).  (</a:t>
            </a:r>
            <a:r>
              <a:rPr lang="en-US" dirty="0" err="1" smtClean="0"/>
              <a:t>JAGC</a:t>
            </a:r>
            <a:r>
              <a:rPr lang="en-US" dirty="0" smtClean="0"/>
              <a:t> </a:t>
            </a:r>
            <a:r>
              <a:rPr lang="en-US" dirty="0" err="1" smtClean="0"/>
              <a:t>ISPP</a:t>
            </a:r>
            <a:r>
              <a:rPr lang="en-US" dirty="0" smtClean="0"/>
              <a:t> stands for JAG Corps</a:t>
            </a:r>
            <a:r>
              <a:rPr lang="en-US" baseline="0" dirty="0" smtClean="0"/>
              <a:t> In-Service Procurement Program)</a:t>
            </a:r>
            <a:endParaRPr lang="en-US" dirty="0" smtClean="0"/>
          </a:p>
          <a:p>
            <a:pPr>
              <a:defRPr/>
            </a:pPr>
            <a:r>
              <a:rPr lang="en-US" dirty="0" smtClean="0"/>
              <a:t> - Nuclear power</a:t>
            </a:r>
            <a:r>
              <a:rPr lang="en-US" baseline="0" dirty="0" smtClean="0"/>
              <a:t> personnel have their own rules regarding departure from a nuclear billet.</a:t>
            </a:r>
          </a:p>
          <a:p>
            <a:pPr>
              <a:defRPr/>
            </a:pPr>
            <a:r>
              <a:rPr lang="en-US" baseline="0" dirty="0" smtClean="0"/>
              <a:t> - Submarine ratings must maintain their submarine designator for eligibility.</a:t>
            </a:r>
            <a:endParaRPr lang="en-US" dirty="0" smtClean="0"/>
          </a:p>
          <a:p>
            <a:pPr>
              <a:defRPr/>
            </a:pPr>
            <a:r>
              <a:rPr lang="en-US" dirty="0" smtClean="0"/>
              <a:t> - Whether a member submitted a voluntary or involuntary fleet reserve request.  The effective date of an involuntary fleet reserve request aligns with a member’s HYT date whereas the effective date of a voluntary request is prior to a member’s HYT date.</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75657E6A-CB7C-4F8E-86B6-B097322010D3}" type="slidenum">
              <a:rPr lang="en-US" smtClean="0"/>
              <a:pPr/>
              <a:t>30</a:t>
            </a:fld>
            <a:endParaRPr lang="en-US" dirty="0" smtClean="0"/>
          </a:p>
        </p:txBody>
      </p:sp>
      <p:sp>
        <p:nvSpPr>
          <p:cNvPr id="45059" name="Rectangle 2"/>
          <p:cNvSpPr>
            <a:spLocks noGrp="1" noRot="1" noChangeAspect="1" noChangeArrowheads="1" noTextEdit="1"/>
          </p:cNvSpPr>
          <p:nvPr>
            <p:ph type="sldImg"/>
          </p:nvPr>
        </p:nvSpPr>
        <p:spPr>
          <a:ln/>
        </p:spPr>
      </p:sp>
      <p:sp>
        <p:nvSpPr>
          <p:cNvPr id="45060" name="Notes Placeholder 3"/>
          <p:cNvSpPr>
            <a:spLocks noGrp="1"/>
          </p:cNvSpPr>
          <p:nvPr>
            <p:ph type="body" idx="1"/>
          </p:nvPr>
        </p:nvSpPr>
        <p:spPr>
          <a:noFill/>
          <a:ln/>
        </p:spPr>
        <p:txBody>
          <a:bodyPr/>
          <a:lstStyle/>
          <a:p>
            <a:r>
              <a:rPr lang="en-US" dirty="0" smtClean="0"/>
              <a:t>Once all the records in that rating have been</a:t>
            </a:r>
            <a:r>
              <a:rPr lang="en-US" baseline="0" dirty="0" smtClean="0"/>
              <a:t> briefed and voted, a </a:t>
            </a:r>
            <a:r>
              <a:rPr lang="en-US" baseline="0" dirty="0" err="1" smtClean="0"/>
              <a:t>scattergram</a:t>
            </a:r>
            <a:r>
              <a:rPr lang="en-US" baseline="0" dirty="0" smtClean="0"/>
              <a:t> is displayed which shows the cumulative number of votes at each confidence level.  </a:t>
            </a:r>
          </a:p>
          <a:p>
            <a:endParaRPr lang="en-US" baseline="0" dirty="0" smtClean="0"/>
          </a:p>
          <a:p>
            <a:r>
              <a:rPr lang="en-US" baseline="0" dirty="0" smtClean="0"/>
              <a:t>At this point motions are made to select or drop </a:t>
            </a:r>
            <a:r>
              <a:rPr lang="en-US" baseline="0" dirty="0" err="1" smtClean="0"/>
              <a:t>eligibles</a:t>
            </a:r>
            <a:r>
              <a:rPr lang="en-US" baseline="0" dirty="0" smtClean="0"/>
              <a:t>.  Any eligible remaining may go back to the board room for another review or they can be voted on again during that tank session.  </a:t>
            </a:r>
            <a:endParaRPr lang="en-US" dirty="0" smtClean="0"/>
          </a:p>
        </p:txBody>
      </p:sp>
    </p:spTree>
    <p:extLst>
      <p:ext uri="{BB962C8B-B14F-4D97-AF65-F5344CB8AC3E}">
        <p14:creationId xmlns:p14="http://schemas.microsoft.com/office/powerpoint/2010/main" val="11334267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xfrm>
            <a:off x="1167867" y="4416111"/>
            <a:ext cx="5219352" cy="418402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200" dirty="0"/>
              <a:t>This is an example of a scattergram prior to any voting motions. </a:t>
            </a:r>
          </a:p>
          <a:p>
            <a:endParaRPr lang="en-US" altLang="en-US" sz="1200" dirty="0"/>
          </a:p>
          <a:p>
            <a:r>
              <a:rPr lang="en-US" altLang="en-US" sz="1200" dirty="0"/>
              <a:t>The scattergram allows members to see the results of a vote session, so that the relative scores of </a:t>
            </a:r>
            <a:r>
              <a:rPr lang="en-US" altLang="en-US" sz="1200" dirty="0" smtClean="0"/>
              <a:t>applicants </a:t>
            </a:r>
            <a:r>
              <a:rPr lang="en-US" altLang="en-US" sz="1200" dirty="0"/>
              <a:t>may be considered.  In this example of 20 records, and assuming </a:t>
            </a:r>
            <a:r>
              <a:rPr lang="en-US" altLang="en-US" sz="1200" dirty="0" smtClean="0"/>
              <a:t>10 quotas, </a:t>
            </a:r>
            <a:r>
              <a:rPr lang="en-US" altLang="en-US" sz="1200" dirty="0"/>
              <a:t>one might see discussion of simply selecting the top 10 records, or of selecting perhaps the top 7 records, while removing the bottom 7 records from further consideration.  Once the members have discussed the topic, a member will make a voting </a:t>
            </a:r>
            <a:r>
              <a:rPr lang="en-US" altLang="en-US" sz="1200" dirty="0" smtClean="0"/>
              <a:t>motion.</a:t>
            </a:r>
          </a:p>
          <a:p>
            <a:endParaRPr lang="en-US" altLang="en-US" sz="1200" dirty="0" smtClean="0"/>
          </a:p>
          <a:p>
            <a:r>
              <a:rPr lang="en-US" altLang="en-US" sz="1200" dirty="0" smtClean="0"/>
              <a:t>For this example, a</a:t>
            </a:r>
            <a:r>
              <a:rPr lang="en-US" altLang="en-US" sz="1200" baseline="0" dirty="0" smtClean="0"/>
              <a:t> board member may say:  Mr/Madam President, I move that we tentatively select those eligibles with a confidence factor of 90 and above, and drop from further consideration those eligibles with a confidence score of 45 and below.</a:t>
            </a:r>
            <a:endParaRPr lang="en-US" altLang="en-US" sz="1200" dirty="0"/>
          </a:p>
        </p:txBody>
      </p:sp>
    </p:spTree>
    <p:extLst>
      <p:ext uri="{BB962C8B-B14F-4D97-AF65-F5344CB8AC3E}">
        <p14:creationId xmlns:p14="http://schemas.microsoft.com/office/powerpoint/2010/main" val="21306067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xfrm>
            <a:off x="933974" y="4416111"/>
            <a:ext cx="5531743" cy="418402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200" dirty="0"/>
              <a:t>Once a voting motion has been seconded, a majority vote is taken.  In this example, if the motion is approved, the board will “crunch” 6 records to tentatively select a maximum of 3 additional </a:t>
            </a:r>
            <a:r>
              <a:rPr lang="en-US" altLang="en-US" sz="1200" dirty="0" smtClean="0"/>
              <a:t>applicants, </a:t>
            </a:r>
            <a:r>
              <a:rPr lang="en-US" altLang="en-US" sz="1200" dirty="0"/>
              <a:t>which would be 10 tentative selects.  The records which are neither removed from consideration, nor tentatively selected, are commonly referred to as crunch records. </a:t>
            </a:r>
            <a:r>
              <a:rPr lang="en-US" altLang="en-US" sz="1200" dirty="0" smtClean="0"/>
              <a:t>They are briefed again and go through the same scattergram</a:t>
            </a:r>
            <a:r>
              <a:rPr lang="en-US" altLang="en-US" sz="1200" baseline="0" dirty="0" smtClean="0"/>
              <a:t> and voting process.  </a:t>
            </a:r>
            <a:r>
              <a:rPr lang="en-US" altLang="en-US" sz="1200" dirty="0" smtClean="0"/>
              <a:t>This </a:t>
            </a:r>
            <a:r>
              <a:rPr lang="en-US" altLang="en-US" sz="1200" dirty="0"/>
              <a:t>process continues until the board has selected the number of </a:t>
            </a:r>
            <a:r>
              <a:rPr lang="en-US" altLang="en-US" sz="1200" dirty="0" smtClean="0"/>
              <a:t>applicants authorized </a:t>
            </a:r>
            <a:r>
              <a:rPr lang="en-US" altLang="en-US" sz="1200" dirty="0"/>
              <a:t>or until the board determines that no further </a:t>
            </a:r>
            <a:r>
              <a:rPr lang="en-US" altLang="en-US" sz="1200" dirty="0" smtClean="0"/>
              <a:t>applicants are fully qualified </a:t>
            </a:r>
            <a:r>
              <a:rPr lang="en-US" altLang="en-US" sz="1200" dirty="0"/>
              <a:t>for </a:t>
            </a:r>
            <a:r>
              <a:rPr lang="en-US" altLang="en-US" sz="1200" dirty="0" smtClean="0"/>
              <a:t>advancement.</a:t>
            </a:r>
            <a:endParaRPr lang="en-US" altLang="en-US" sz="1200" dirty="0"/>
          </a:p>
        </p:txBody>
      </p:sp>
    </p:spTree>
    <p:extLst>
      <p:ext uri="{BB962C8B-B14F-4D97-AF65-F5344CB8AC3E}">
        <p14:creationId xmlns:p14="http://schemas.microsoft.com/office/powerpoint/2010/main" val="1138970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01C257B1-978F-4BA5-B1CC-298DCDCC218C}" type="slidenum">
              <a:rPr lang="en-US" smtClean="0"/>
              <a:pPr/>
              <a:t>33</a:t>
            </a:fld>
            <a:endParaRPr lang="en-US" smtClean="0"/>
          </a:p>
        </p:txBody>
      </p:sp>
      <p:sp>
        <p:nvSpPr>
          <p:cNvPr id="54275" name="Rectangle 2"/>
          <p:cNvSpPr>
            <a:spLocks noGrp="1" noRot="1" noChangeAspect="1" noChangeArrowheads="1" noTextEdit="1"/>
          </p:cNvSpPr>
          <p:nvPr>
            <p:ph type="sldImg"/>
          </p:nvPr>
        </p:nvSpPr>
        <p:spPr>
          <a:ln/>
        </p:spPr>
      </p:sp>
      <p:sp>
        <p:nvSpPr>
          <p:cNvPr id="54276" name="Notes Placeholder 3"/>
          <p:cNvSpPr>
            <a:spLocks noGrp="1"/>
          </p:cNvSpPr>
          <p:nvPr>
            <p:ph type="body" idx="1"/>
          </p:nvPr>
        </p:nvSpPr>
        <p:spPr>
          <a:noFill/>
          <a:ln/>
        </p:spPr>
        <p:txBody>
          <a:bodyPr/>
          <a:lstStyle/>
          <a:p>
            <a:pPr>
              <a:buFontTx/>
              <a:buNone/>
            </a:pPr>
            <a:r>
              <a:rPr lang="en-US" dirty="0" smtClean="0">
                <a:cs typeface="Times New Roman" pitchFamily="18" charset="0"/>
              </a:rPr>
              <a:t>Just because you’ve made it on the board doesn’t mean you’re selected yet.  There is a post-board scrub that looks for any adverse information that the board may or may not have seen. </a:t>
            </a:r>
          </a:p>
          <a:p>
            <a:pPr>
              <a:buFontTx/>
              <a:buNone/>
            </a:pPr>
            <a:endParaRPr lang="en-US" dirty="0" smtClean="0">
              <a:cs typeface="Times New Roman" pitchFamily="18" charset="0"/>
            </a:endParaRPr>
          </a:p>
          <a:p>
            <a:pPr>
              <a:buFontTx/>
              <a:buNone/>
            </a:pPr>
            <a:r>
              <a:rPr lang="en-US" dirty="0" smtClean="0">
                <a:cs typeface="Times New Roman" pitchFamily="18" charset="0"/>
              </a:rPr>
              <a:t>The board’s results are generally made public 3-4 weeks after the</a:t>
            </a:r>
            <a:r>
              <a:rPr lang="en-US" baseline="0" dirty="0" smtClean="0">
                <a:cs typeface="Times New Roman" pitchFamily="18" charset="0"/>
              </a:rPr>
              <a:t> board </a:t>
            </a:r>
            <a:r>
              <a:rPr lang="en-US" dirty="0" smtClean="0">
                <a:cs typeface="Times New Roman" pitchFamily="18" charset="0"/>
              </a:rPr>
              <a:t>adjourns</a:t>
            </a:r>
            <a:r>
              <a:rPr lang="en-US" baseline="0" dirty="0" smtClean="0">
                <a:cs typeface="Times New Roman" pitchFamily="18" charset="0"/>
              </a:rPr>
              <a:t> and your name may not be on the list. </a:t>
            </a:r>
          </a:p>
          <a:p>
            <a:pPr>
              <a:buFontTx/>
              <a:buNone/>
            </a:pPr>
            <a:endParaRPr lang="en-US" baseline="0" dirty="0" smtClean="0">
              <a:cs typeface="Times New Roman" pitchFamily="18" charset="0"/>
            </a:endParaRPr>
          </a:p>
          <a:p>
            <a:pPr>
              <a:buFontTx/>
              <a:buNone/>
            </a:pPr>
            <a:r>
              <a:rPr lang="en-US" baseline="0" dirty="0" smtClean="0">
                <a:cs typeface="Times New Roman" pitchFamily="18" charset="0"/>
              </a:rPr>
              <a:t>If you see missing sequence numbers, that is usually what that means.  The sequence numbers are based off of seniority – not how an eligible faired in the board process.</a:t>
            </a:r>
            <a:endParaRPr lang="en-US" dirty="0" smtClean="0">
              <a:cs typeface="Times New Roman" pitchFamily="18" charset="0"/>
            </a:endParaRPr>
          </a:p>
          <a:p>
            <a:pPr>
              <a:buFontTx/>
              <a:buNone/>
            </a:pPr>
            <a:endParaRPr lang="en-US" dirty="0" smtClean="0">
              <a:cs typeface="Times New Roman" pitchFamily="18" charset="0"/>
            </a:endParaRPr>
          </a:p>
        </p:txBody>
      </p:sp>
    </p:spTree>
    <p:extLst>
      <p:ext uri="{BB962C8B-B14F-4D97-AF65-F5344CB8AC3E}">
        <p14:creationId xmlns:p14="http://schemas.microsoft.com/office/powerpoint/2010/main" val="35897445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75657E6A-CB7C-4F8E-86B6-B097322010D3}" type="slidenum">
              <a:rPr lang="en-US" smtClean="0"/>
              <a:pPr/>
              <a:t>34</a:t>
            </a:fld>
            <a:endParaRPr lang="en-US" smtClean="0"/>
          </a:p>
        </p:txBody>
      </p:sp>
      <p:sp>
        <p:nvSpPr>
          <p:cNvPr id="45059" name="Rectangle 2"/>
          <p:cNvSpPr>
            <a:spLocks noGrp="1" noRot="1" noChangeAspect="1" noChangeArrowheads="1" noTextEdit="1"/>
          </p:cNvSpPr>
          <p:nvPr>
            <p:ph type="sldImg"/>
          </p:nvPr>
        </p:nvSpPr>
        <p:spPr>
          <a:ln/>
        </p:spPr>
      </p:sp>
      <p:sp>
        <p:nvSpPr>
          <p:cNvPr id="45060" name="Notes Placeholder 3"/>
          <p:cNvSpPr>
            <a:spLocks noGrp="1"/>
          </p:cNvSpPr>
          <p:nvPr>
            <p:ph type="body" idx="1"/>
          </p:nvPr>
        </p:nvSpPr>
        <p:spPr>
          <a:noFill/>
          <a:ln/>
        </p:spPr>
        <p:txBody>
          <a:bodyPr/>
          <a:lstStyle/>
          <a:p>
            <a:pPr>
              <a:buFontTx/>
              <a:buNone/>
            </a:pPr>
            <a:r>
              <a:rPr lang="en-US" dirty="0" smtClean="0">
                <a:cs typeface="Times New Roman" pitchFamily="18" charset="0"/>
              </a:rPr>
              <a:t>Holds receive a CNPC letter via e-mail providing “hold” resolution guidance. </a:t>
            </a:r>
          </a:p>
          <a:p>
            <a:pPr>
              <a:buFontTx/>
              <a:buNone/>
            </a:pPr>
            <a:endParaRPr lang="en-US" dirty="0" smtClean="0">
              <a:cs typeface="Times New Roman" pitchFamily="18" charset="0"/>
            </a:endParaRPr>
          </a:p>
          <a:p>
            <a:pPr>
              <a:buFontTx/>
              <a:buNone/>
            </a:pPr>
            <a:r>
              <a:rPr lang="en-US" dirty="0" smtClean="0">
                <a:cs typeface="Times New Roman" pitchFamily="18" charset="0"/>
              </a:rPr>
              <a:t>Profile sheets produced by NETPDTC reflect select/non-select status.</a:t>
            </a:r>
          </a:p>
          <a:p>
            <a:pPr>
              <a:buFontTx/>
              <a:buNone/>
            </a:pPr>
            <a:endParaRPr lang="en-US" dirty="0" smtClean="0">
              <a:cs typeface="Times New Roman" pitchFamily="18" charset="0"/>
            </a:endParaRPr>
          </a:p>
          <a:p>
            <a:pPr>
              <a:buFontTx/>
              <a:buNone/>
            </a:pPr>
            <a:r>
              <a:rPr lang="en-US" dirty="0" smtClean="0">
                <a:cs typeface="Times New Roman" pitchFamily="18" charset="0"/>
              </a:rPr>
              <a:t>Rate Change Authorizations are published as pay dates are determined.</a:t>
            </a:r>
          </a:p>
          <a:p>
            <a:endParaRPr 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65346BDD-1303-4526-BE64-10848ED12652}" type="slidenum">
              <a:rPr lang="en-US" smtClean="0"/>
              <a:pPr/>
              <a:t>35</a:t>
            </a:fld>
            <a:endParaRPr lang="en-US" smtClean="0"/>
          </a:p>
        </p:txBody>
      </p:sp>
      <p:sp>
        <p:nvSpPr>
          <p:cNvPr id="53251" name="Rectangle 2"/>
          <p:cNvSpPr>
            <a:spLocks noGrp="1" noRot="1" noChangeAspect="1" noChangeArrowheads="1" noTextEdit="1"/>
          </p:cNvSpPr>
          <p:nvPr>
            <p:ph type="sldImg"/>
          </p:nvPr>
        </p:nvSpPr>
        <p:spPr>
          <a:ln/>
        </p:spPr>
      </p:sp>
      <p:sp>
        <p:nvSpPr>
          <p:cNvPr id="53252" name="Notes Placeholder 3"/>
          <p:cNvSpPr>
            <a:spLocks noGrp="1"/>
          </p:cNvSpPr>
          <p:nvPr>
            <p:ph type="body" idx="1"/>
          </p:nvPr>
        </p:nvSpPr>
        <p:spPr>
          <a:noFill/>
          <a:ln/>
        </p:spPr>
        <p:txBody>
          <a:bodyPr/>
          <a:lstStyle/>
          <a:p>
            <a:r>
              <a:rPr lang="en-US" dirty="0" smtClean="0"/>
              <a:t>Here</a:t>
            </a:r>
            <a:r>
              <a:rPr lang="en-US" baseline="0" dirty="0" smtClean="0"/>
              <a:t> are various items that board members are not authorized to discuss after they depart from a selection board.   For ex-board members, t</a:t>
            </a:r>
            <a:r>
              <a:rPr lang="en-US" dirty="0" smtClean="0"/>
              <a:t>he safest way to preserve the integrity of the board process in providing career guidance to candidates on selection board matters is via career development boards after the results are made public; not one-on-one discussions between board members and candidates.  </a:t>
            </a:r>
          </a:p>
          <a:p>
            <a:endParaRPr lang="en-US" dirty="0" smtClean="0"/>
          </a:p>
          <a:p>
            <a:endParaRPr 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16AA6BDD-27EE-4098-A255-509071073624}" type="slidenum">
              <a:rPr lang="en-US" smtClean="0"/>
              <a:pPr/>
              <a:t>36</a:t>
            </a:fld>
            <a:endParaRPr lang="en-US" smtClean="0"/>
          </a:p>
        </p:txBody>
      </p:sp>
      <p:sp>
        <p:nvSpPr>
          <p:cNvPr id="55299" name="Rectangle 2"/>
          <p:cNvSpPr>
            <a:spLocks noGrp="1" noRot="1" noChangeAspect="1" noChangeArrowheads="1" noTextEdit="1"/>
          </p:cNvSpPr>
          <p:nvPr>
            <p:ph type="sldImg"/>
          </p:nvPr>
        </p:nvSpPr>
        <p:spPr>
          <a:ln/>
        </p:spPr>
      </p:sp>
      <p:sp>
        <p:nvSpPr>
          <p:cNvPr id="55300" name="Notes Placeholder 3"/>
          <p:cNvSpPr>
            <a:spLocks noGrp="1"/>
          </p:cNvSpPr>
          <p:nvPr>
            <p:ph type="body" idx="1"/>
          </p:nvPr>
        </p:nvSpPr>
        <p:spPr>
          <a:noFill/>
          <a:ln/>
        </p:spPr>
        <p:txBody>
          <a:bodyPr/>
          <a:lstStyle/>
          <a:p>
            <a:pPr marL="681036" lvl="2" indent="0">
              <a:buFontTx/>
              <a:buNone/>
            </a:pPr>
            <a:r>
              <a:rPr lang="en-US" dirty="0" smtClean="0"/>
              <a:t>It is the</a:t>
            </a:r>
            <a:r>
              <a:rPr lang="en-US" baseline="0" dirty="0" smtClean="0"/>
              <a:t> c</a:t>
            </a:r>
            <a:r>
              <a:rPr lang="en-US" dirty="0" smtClean="0"/>
              <a:t>ommand and candidate’s responsibility to know who is and is not eligible</a:t>
            </a:r>
          </a:p>
          <a:p>
            <a:pPr marL="681036" lvl="2" indent="0">
              <a:buFontTx/>
              <a:buNone/>
            </a:pPr>
            <a:endParaRPr lang="en-US" dirty="0" smtClean="0"/>
          </a:p>
          <a:p>
            <a:pPr marL="681036" lvl="2" indent="0">
              <a:buFontTx/>
              <a:buNone/>
            </a:pPr>
            <a:r>
              <a:rPr lang="en-US" dirty="0" smtClean="0"/>
              <a:t>It is important</a:t>
            </a:r>
            <a:r>
              <a:rPr lang="en-US" baseline="0" dirty="0" smtClean="0"/>
              <a:t> to k</a:t>
            </a:r>
            <a:r>
              <a:rPr lang="en-US" dirty="0" smtClean="0"/>
              <a:t>now how to verify and correct eligibility (withdrawing recommendation for advancement) – refer to the recent advancement board NAVADMIN and advancement manual.</a:t>
            </a:r>
          </a:p>
          <a:p>
            <a:pPr marL="681036" lvl="2" indent="0">
              <a:buFontTx/>
              <a:buNone/>
            </a:pPr>
            <a:endParaRPr lang="en-US" dirty="0" smtClean="0"/>
          </a:p>
          <a:p>
            <a:pPr marL="681036" lvl="2" indent="0">
              <a:buFontTx/>
              <a:buNone/>
            </a:pPr>
            <a:r>
              <a:rPr lang="en-US" dirty="0" smtClean="0"/>
              <a:t>Board results are released via BOL.</a:t>
            </a:r>
          </a:p>
          <a:p>
            <a:pPr marL="978686" lvl="2" indent="-297650">
              <a:buFontTx/>
              <a:buChar char="•"/>
            </a:pPr>
            <a:endParaRPr lang="en-US" dirty="0" smtClean="0"/>
          </a:p>
          <a:p>
            <a:pPr marL="978686" lvl="2" indent="-297650">
              <a:buFontTx/>
              <a:buChar char="•"/>
            </a:pPr>
            <a:endParaRPr lang="en-US" dirty="0" smtClean="0"/>
          </a:p>
          <a:p>
            <a:pPr lvl="1" indent="-186032"/>
            <a:endParaRPr lang="en-US" dirty="0" smtClean="0">
              <a:solidFill>
                <a:srgbClr val="002060"/>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F1BFB282-16B9-4D58-997F-CA2355C64F8D}" type="slidenum">
              <a:rPr lang="en-US" smtClean="0"/>
              <a:pPr/>
              <a:t>37</a:t>
            </a:fld>
            <a:endParaRPr lang="en-US" smtClean="0"/>
          </a:p>
        </p:txBody>
      </p:sp>
      <p:sp>
        <p:nvSpPr>
          <p:cNvPr id="61443" name="Rectangle 2"/>
          <p:cNvSpPr>
            <a:spLocks noGrp="1" noRot="1" noChangeAspect="1" noChangeArrowheads="1" noTextEdit="1"/>
          </p:cNvSpPr>
          <p:nvPr>
            <p:ph type="sldImg"/>
          </p:nvPr>
        </p:nvSpPr>
        <p:spPr>
          <a:ln/>
        </p:spPr>
      </p:sp>
      <p:sp>
        <p:nvSpPr>
          <p:cNvPr id="2" name="Notes Placeholder 1"/>
          <p:cNvSpPr>
            <a:spLocks noGrp="1"/>
          </p:cNvSpPr>
          <p:nvPr>
            <p:ph type="body" idx="1"/>
          </p:nvPr>
        </p:nvSpPr>
        <p:spPr/>
        <p:txBody>
          <a:bodyPr/>
          <a:lstStyle/>
          <a:p>
            <a:endParaRPr lang="en-US" baseline="0"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96FAB42A-5452-4F68-B206-F5779D5F4599}" type="slidenum">
              <a:rPr lang="en-US" smtClean="0"/>
              <a:pPr/>
              <a:t>38</a:t>
            </a:fld>
            <a:endParaRPr lang="en-US" dirty="0" smtClean="0"/>
          </a:p>
        </p:txBody>
      </p:sp>
      <p:sp>
        <p:nvSpPr>
          <p:cNvPr id="57347" name="Rectangle 2"/>
          <p:cNvSpPr>
            <a:spLocks noGrp="1" noRot="1" noChangeAspect="1" noChangeArrowheads="1" noTextEdit="1"/>
          </p:cNvSpPr>
          <p:nvPr>
            <p:ph type="sldImg"/>
          </p:nvPr>
        </p:nvSpPr>
        <p:spPr>
          <a:ln/>
        </p:spPr>
      </p:sp>
      <p:sp>
        <p:nvSpPr>
          <p:cNvPr id="57348" name="Notes Placeholder 3"/>
          <p:cNvSpPr>
            <a:spLocks noGrp="1"/>
          </p:cNvSpPr>
          <p:nvPr>
            <p:ph type="body" idx="1"/>
          </p:nvPr>
        </p:nvSpPr>
        <p:spPr>
          <a:noFill/>
          <a:ln/>
        </p:spPr>
        <p:txBody>
          <a:bodyPr/>
          <a:lstStyle/>
          <a:p>
            <a:endParaRPr 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BBADAD84-D7E8-470B-B1B8-58F69E7F8485}" type="slidenum">
              <a:rPr lang="en-US" smtClean="0"/>
              <a:pPr/>
              <a:t>39</a:t>
            </a:fld>
            <a:endParaRPr lang="en-US" dirty="0" smtClean="0"/>
          </a:p>
        </p:txBody>
      </p:sp>
      <p:sp>
        <p:nvSpPr>
          <p:cNvPr id="58371" name="Rectangle 2"/>
          <p:cNvSpPr>
            <a:spLocks noGrp="1" noRot="1" noChangeAspect="1" noChangeArrowheads="1" noTextEdit="1"/>
          </p:cNvSpPr>
          <p:nvPr>
            <p:ph type="sldImg"/>
          </p:nvPr>
        </p:nvSpPr>
        <p:spPr>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56B80FB8-52A0-4B2E-8C03-FFFF09C24FF3}" type="slidenum">
              <a:rPr lang="en-US" smtClean="0"/>
              <a:pPr/>
              <a:t>4</a:t>
            </a:fld>
            <a:endParaRPr lang="en-US" smtClean="0"/>
          </a:p>
        </p:txBody>
      </p:sp>
      <p:sp>
        <p:nvSpPr>
          <p:cNvPr id="36867" name="Rectangle 2"/>
          <p:cNvSpPr>
            <a:spLocks noGrp="1" noRot="1" noChangeAspect="1" noChangeArrowheads="1" noTextEdit="1"/>
          </p:cNvSpPr>
          <p:nvPr>
            <p:ph type="sldImg"/>
          </p:nvPr>
        </p:nvSpPr>
        <p:spPr>
          <a:ln/>
        </p:spPr>
      </p:sp>
      <p:sp>
        <p:nvSpPr>
          <p:cNvPr id="36868" name="Notes Placeholder 3"/>
          <p:cNvSpPr>
            <a:spLocks noGrp="1"/>
          </p:cNvSpPr>
          <p:nvPr>
            <p:ph type="body" idx="1"/>
          </p:nvPr>
        </p:nvSpPr>
        <p:spPr>
          <a:noFill/>
          <a:ln/>
        </p:spPr>
        <p:txBody>
          <a:bodyPr/>
          <a:lstStyle/>
          <a:p>
            <a:r>
              <a:rPr lang="en-US" dirty="0" smtClean="0"/>
              <a:t>- Candidates reaching HYT must be in an eligible status on or after the dates listed in the cycle</a:t>
            </a:r>
            <a:r>
              <a:rPr lang="en-US" baseline="0" dirty="0" smtClean="0"/>
              <a:t> NAVADMIN</a:t>
            </a:r>
            <a:r>
              <a:rPr lang="en-US" dirty="0" smtClean="0"/>
              <a:t>.</a:t>
            </a:r>
          </a:p>
          <a:p>
            <a:endParaRPr lang="en-US" dirty="0" smtClean="0"/>
          </a:p>
          <a:p>
            <a:r>
              <a:rPr lang="en-US" dirty="0" smtClean="0"/>
              <a:t>- A candidate who is in a rating which requires a security clearance but does not has a clearance is not eligible.  A local interim clearance must be updated in JPAS prior to board convene date in order to establish</a:t>
            </a:r>
            <a:r>
              <a:rPr lang="en-US" baseline="0" dirty="0" smtClean="0"/>
              <a:t> eligibility.</a:t>
            </a:r>
            <a:endParaRPr lang="en-US" dirty="0" smtClean="0"/>
          </a:p>
          <a:p>
            <a:endParaRPr lang="en-US" dirty="0" smtClean="0"/>
          </a:p>
          <a:p>
            <a:r>
              <a:rPr lang="en-US" dirty="0" smtClean="0"/>
              <a:t>- A</a:t>
            </a:r>
            <a:r>
              <a:rPr lang="en-US" baseline="0" dirty="0" smtClean="0"/>
              <a:t> candidate with an </a:t>
            </a:r>
            <a:r>
              <a:rPr lang="en-US" dirty="0" smtClean="0"/>
              <a:t>“Early Promote” waiver must</a:t>
            </a:r>
            <a:r>
              <a:rPr lang="en-US" baseline="0" dirty="0" smtClean="0"/>
              <a:t> comply with the requirements set forth in the cycle NAVADMIN.</a:t>
            </a:r>
            <a:endParaRPr lang="en-US" dirty="0" smtClean="0"/>
          </a:p>
          <a:p>
            <a:endParaRPr lang="en-US" dirty="0" smtClean="0"/>
          </a:p>
          <a:p>
            <a:r>
              <a:rPr lang="en-US" dirty="0" smtClean="0"/>
              <a:t>- A  candidate eligible for an “In-Theater Selection Board Eligible” waiver, must be validated by their command and coordinated with NETPEDTC </a:t>
            </a:r>
            <a:r>
              <a:rPr lang="en-US" baseline="0" dirty="0" smtClean="0"/>
              <a:t>to obtain a </a:t>
            </a:r>
            <a:r>
              <a:rPr lang="en-US" dirty="0" smtClean="0"/>
              <a:t>SELBD ELIGIBLE profile sheet.  This is not an automatic waiver.</a:t>
            </a:r>
          </a:p>
          <a:p>
            <a:endParaRPr lang="en-US" dirty="0" smtClean="0"/>
          </a:p>
          <a:p>
            <a:r>
              <a:rPr lang="en-US" dirty="0" smtClean="0"/>
              <a:t>- A candidate who was recently approved for change in rating</a:t>
            </a:r>
            <a:r>
              <a:rPr lang="en-US" baseline="0" dirty="0" smtClean="0"/>
              <a:t> will only be considered in the new rating if the effective date of rating change was one month or more prior to the board convening.</a:t>
            </a:r>
            <a:endParaRPr lang="en-US" dirty="0" smtClean="0"/>
          </a:p>
          <a:p>
            <a:endParaRPr lang="en-US" dirty="0" smtClean="0"/>
          </a:p>
          <a:p>
            <a:r>
              <a:rPr lang="en-US" dirty="0" smtClean="0"/>
              <a:t>- And most importantly, a member must maintain their CO’s recommendation for advancement</a:t>
            </a:r>
          </a:p>
          <a:p>
            <a:endParaRPr lang="en-US" dirty="0" smtClean="0"/>
          </a:p>
          <a:p>
            <a:r>
              <a:rPr lang="en-US" dirty="0" smtClean="0"/>
              <a:t>Refer to Chapter 2 of the advancement manual and the advancement cycle NAVADMIN for questions regarding advancement board eligibility.</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0C8B4DD5-E320-4149-A670-216BD3AB4F58}" type="slidenum">
              <a:rPr lang="en-US" smtClean="0"/>
              <a:pPr/>
              <a:t>40</a:t>
            </a:fld>
            <a:endParaRPr lang="en-US" dirty="0" smtClean="0"/>
          </a:p>
        </p:txBody>
      </p:sp>
      <p:sp>
        <p:nvSpPr>
          <p:cNvPr id="59395" name="Rectangle 2"/>
          <p:cNvSpPr>
            <a:spLocks noGrp="1" noRot="1" noChangeAspect="1" noChangeArrowheads="1" noTextEdit="1"/>
          </p:cNvSpPr>
          <p:nvPr>
            <p:ph type="sldImg"/>
          </p:nvPr>
        </p:nvSpPr>
        <p:spPr>
          <a:ln/>
        </p:spPr>
      </p:sp>
      <p:sp>
        <p:nvSpPr>
          <p:cNvPr id="2" name="Notes Placeholder 1"/>
          <p:cNvSpPr>
            <a:spLocks noGrp="1"/>
          </p:cNvSpPr>
          <p:nvPr>
            <p:ph type="body" idx="1"/>
          </p:nvPr>
        </p:nvSpPr>
        <p:spPr/>
        <p:txBody>
          <a:bodyPr/>
          <a:lstStyle/>
          <a:p>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3DB82F0F-D25B-4B40-8614-ADA35CE05F21}" type="slidenum">
              <a:rPr lang="en-US" smtClean="0"/>
              <a:pPr/>
              <a:t>41</a:t>
            </a:fld>
            <a:endParaRPr lang="en-US" dirty="0" smtClean="0"/>
          </a:p>
        </p:txBody>
      </p:sp>
      <p:sp>
        <p:nvSpPr>
          <p:cNvPr id="60419" name="Rectangle 2"/>
          <p:cNvSpPr>
            <a:spLocks noGrp="1" noRot="1" noChangeAspect="1" noChangeArrowheads="1" noTextEdit="1"/>
          </p:cNvSpPr>
          <p:nvPr>
            <p:ph type="sldImg"/>
          </p:nvPr>
        </p:nvSpPr>
        <p:spPr>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F1BFB282-16B9-4D58-997F-CA2355C64F8D}" type="slidenum">
              <a:rPr lang="en-US" smtClean="0"/>
              <a:pPr/>
              <a:t>42</a:t>
            </a:fld>
            <a:endParaRPr lang="en-US" dirty="0" smtClean="0"/>
          </a:p>
        </p:txBody>
      </p:sp>
      <p:sp>
        <p:nvSpPr>
          <p:cNvPr id="61443" name="Rectangle 2"/>
          <p:cNvSpPr>
            <a:spLocks noGrp="1" noRot="1" noChangeAspect="1" noChangeArrowheads="1" noTextEdit="1"/>
          </p:cNvSpPr>
          <p:nvPr>
            <p:ph type="sldImg"/>
          </p:nvPr>
        </p:nvSpPr>
        <p:spPr>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40F29804-DD9B-48A7-A72C-EC8CED7A25B7}" type="slidenum">
              <a:rPr lang="en-US" smtClean="0"/>
              <a:pPr/>
              <a:t>43</a:t>
            </a:fld>
            <a:endParaRPr lang="en-US" dirty="0" smtClean="0"/>
          </a:p>
        </p:txBody>
      </p:sp>
      <p:sp>
        <p:nvSpPr>
          <p:cNvPr id="62467" name="Rectangle 2"/>
          <p:cNvSpPr>
            <a:spLocks noGrp="1" noRot="1" noChangeAspect="1" noChangeArrowheads="1" noTextEdit="1"/>
          </p:cNvSpPr>
          <p:nvPr>
            <p:ph type="sldImg"/>
          </p:nvPr>
        </p:nvSpPr>
        <p:spPr>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40F29804-DD9B-48A7-A72C-EC8CED7A25B7}" type="slidenum">
              <a:rPr lang="en-US" smtClean="0"/>
              <a:pPr/>
              <a:t>44</a:t>
            </a:fld>
            <a:endParaRPr lang="en-US" dirty="0" smtClean="0"/>
          </a:p>
        </p:txBody>
      </p:sp>
      <p:sp>
        <p:nvSpPr>
          <p:cNvPr id="62467" name="Rectangle 2"/>
          <p:cNvSpPr>
            <a:spLocks noGrp="1" noRot="1" noChangeAspect="1" noChangeArrowheads="1" noTextEdit="1"/>
          </p:cNvSpPr>
          <p:nvPr>
            <p:ph type="sldImg"/>
          </p:nvPr>
        </p:nvSpPr>
        <p:spPr>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03BED7F4-E160-462A-802C-80CC9CB211AA}" type="slidenum">
              <a:rPr lang="en-US" smtClean="0"/>
              <a:pPr/>
              <a:t>45</a:t>
            </a:fld>
            <a:endParaRPr lang="en-US" smtClean="0"/>
          </a:p>
        </p:txBody>
      </p:sp>
      <p:sp>
        <p:nvSpPr>
          <p:cNvPr id="63491" name="Rectangle 2"/>
          <p:cNvSpPr>
            <a:spLocks noGrp="1" noRot="1" noChangeAspect="1" noChangeArrowheads="1" noTextEdit="1"/>
          </p:cNvSpPr>
          <p:nvPr>
            <p:ph type="sldImg"/>
          </p:nvPr>
        </p:nvSpPr>
        <p:spPr>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C3C4832A-8169-44A1-976A-3FF2EB6C7964}" type="slidenum">
              <a:rPr lang="en-US" smtClean="0"/>
              <a:pPr/>
              <a:t>5</a:t>
            </a:fld>
            <a:endParaRPr lang="en-US" smtClean="0"/>
          </a:p>
        </p:txBody>
      </p:sp>
      <p:sp>
        <p:nvSpPr>
          <p:cNvPr id="38915" name="Rectangle 2"/>
          <p:cNvSpPr>
            <a:spLocks noGrp="1" noRot="1" noChangeAspect="1" noChangeArrowheads="1" noTextEdit="1"/>
          </p:cNvSpPr>
          <p:nvPr>
            <p:ph type="sldImg"/>
          </p:nvPr>
        </p:nvSpPr>
        <p:spPr>
          <a:ln/>
        </p:spPr>
      </p:sp>
      <p:sp>
        <p:nvSpPr>
          <p:cNvPr id="38916" name="Notes Placeholder 3"/>
          <p:cNvSpPr>
            <a:spLocks noGrp="1"/>
          </p:cNvSpPr>
          <p:nvPr>
            <p:ph type="body" idx="1"/>
          </p:nvPr>
        </p:nvSpPr>
        <p:spPr>
          <a:noFill/>
          <a:ln/>
        </p:spPr>
        <p:txBody>
          <a:bodyPr/>
          <a:lstStyle/>
          <a:p>
            <a:r>
              <a:rPr lang="en-US" dirty="0" smtClean="0"/>
              <a:t>Some of the reasons for adding a candidate to the board after the initial eligibility file is loaded</a:t>
            </a:r>
            <a:r>
              <a:rPr lang="en-US" baseline="0" dirty="0" smtClean="0"/>
              <a:t> are when the</a:t>
            </a:r>
            <a:r>
              <a:rPr lang="en-US" dirty="0" smtClean="0"/>
              <a:t> command validates a candidate as eligible because their fleet reserve request was cancelled, an exam discrepancy was corrected through the Navy Advancement Center now making the member eligible, or a candidate was validated by their command who is eligible for an in-theater waiver.</a:t>
            </a:r>
          </a:p>
          <a:p>
            <a:endParaRPr lang="en-US" dirty="0" smtClean="0"/>
          </a:p>
          <a:p>
            <a:r>
              <a:rPr lang="en-US" dirty="0" smtClean="0"/>
              <a:t>Some of the reasons for deleting a candidate to the board after the initial eligibility file is loaded</a:t>
            </a:r>
            <a:r>
              <a:rPr lang="en-US" baseline="0" dirty="0" smtClean="0"/>
              <a:t> are when</a:t>
            </a:r>
            <a:endParaRPr lang="en-US" dirty="0" smtClean="0"/>
          </a:p>
          <a:p>
            <a:pPr>
              <a:buFontTx/>
              <a:buChar char="•"/>
            </a:pPr>
            <a:r>
              <a:rPr lang="en-US" dirty="0" smtClean="0"/>
              <a:t> A member is not eligible for “Early Promote” TIR waiver or</a:t>
            </a:r>
            <a:r>
              <a:rPr lang="en-US" baseline="0" dirty="0" smtClean="0"/>
              <a:t> the eval that justified the EP TIR waiver is not available to the board.</a:t>
            </a:r>
            <a:endParaRPr lang="en-US" dirty="0" smtClean="0"/>
          </a:p>
          <a:p>
            <a:pPr>
              <a:buFontTx/>
              <a:buChar char="•"/>
            </a:pPr>
            <a:r>
              <a:rPr lang="en-US" dirty="0" smtClean="0"/>
              <a:t> A member does not meet the eligibility requirements based on HYT </a:t>
            </a:r>
          </a:p>
          <a:p>
            <a:pPr>
              <a:buFontTx/>
              <a:buChar char="•"/>
            </a:pPr>
            <a:r>
              <a:rPr lang="en-US" dirty="0" smtClean="0"/>
              <a:t> A member submits a voluntary Fleet Reserve or Retirement request</a:t>
            </a:r>
          </a:p>
          <a:p>
            <a:pPr>
              <a:buFontTx/>
              <a:buChar char="•"/>
            </a:pPr>
            <a:r>
              <a:rPr lang="en-US" dirty="0" smtClean="0"/>
              <a:t> A member is invalidated by the command because of loss of advancement recommendation</a:t>
            </a:r>
          </a:p>
          <a:p>
            <a:pPr>
              <a:buFontTx/>
              <a:buChar char="•"/>
            </a:pPr>
            <a:r>
              <a:rPr lang="en-US" dirty="0" smtClean="0"/>
              <a:t> A member is an LDO/CWO selectee and did not decline their selection to LDO/CWO (a selectee in a “hold” status is still a selectee)</a:t>
            </a:r>
          </a:p>
          <a:p>
            <a:pPr>
              <a:buFontTx/>
              <a:buChar char="•"/>
            </a:pPr>
            <a:r>
              <a:rPr lang="en-US" dirty="0" smtClean="0"/>
              <a:t> A member is in a rating which requires a security clearance and either does not hold a clearance or their security clearance is revoked</a:t>
            </a:r>
          </a:p>
          <a:p>
            <a:pPr>
              <a:buFontTx/>
              <a:buNone/>
            </a:pPr>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159E47A7-3830-4E37-9E9E-778F550DBED8}" type="slidenum">
              <a:rPr lang="en-US" smtClean="0"/>
              <a:pPr/>
              <a:t>6</a:t>
            </a:fld>
            <a:endParaRPr lang="en-US" smtClean="0"/>
          </a:p>
        </p:txBody>
      </p:sp>
      <p:sp>
        <p:nvSpPr>
          <p:cNvPr id="47107" name="Rectangle 2"/>
          <p:cNvSpPr>
            <a:spLocks noGrp="1" noRot="1" noChangeAspect="1" noChangeArrowheads="1" noTextEdit="1"/>
          </p:cNvSpPr>
          <p:nvPr>
            <p:ph type="sldImg"/>
          </p:nvPr>
        </p:nvSpPr>
        <p:spPr>
          <a:ln/>
        </p:spPr>
      </p:sp>
      <p:sp>
        <p:nvSpPr>
          <p:cNvPr id="47108" name="Notes Placeholder 3"/>
          <p:cNvSpPr>
            <a:spLocks noGrp="1"/>
          </p:cNvSpPr>
          <p:nvPr>
            <p:ph type="body" idx="1"/>
          </p:nvPr>
        </p:nvSpPr>
        <p:spPr>
          <a:noFill/>
          <a:ln/>
        </p:spPr>
        <p:txBody>
          <a:bodyPr/>
          <a:lstStyle/>
          <a:p>
            <a:r>
              <a:rPr lang="en-US" dirty="0" smtClean="0">
                <a:effectLst/>
              </a:rPr>
              <a:t>There are only 3 things available for review to</a:t>
            </a:r>
            <a:r>
              <a:rPr lang="en-US" baseline="0" dirty="0" smtClean="0">
                <a:effectLst/>
              </a:rPr>
              <a:t> board members.</a:t>
            </a:r>
          </a:p>
          <a:p>
            <a:endParaRPr lang="en-US" dirty="0" smtClean="0">
              <a:effectLst/>
            </a:endParaRPr>
          </a:p>
          <a:p>
            <a:r>
              <a:rPr lang="en-US" dirty="0" smtClean="0">
                <a:effectLst/>
              </a:rPr>
              <a:t>The board will only review the Official Military Personnel File (OMPF) (Field Codes 30-38) and Performance Summary Record Parts I, II, and III, as well as items submitted by candidates.  Any missing items from the candidate's OMPF should be addressed in the candidate's Letter to Board (LTB).   Candidates are encouraged to review BUPERSINST 1430.16F, chapter 12 and MILPERSMAN 1070-080 concerning selection board record review, selection board correspondence submission, and OMPF corrections.  Candidates</a:t>
            </a:r>
            <a:r>
              <a:rPr lang="en-US" baseline="0" dirty="0" smtClean="0">
                <a:effectLst/>
              </a:rPr>
              <a:t> </a:t>
            </a:r>
            <a:r>
              <a:rPr lang="en-US" dirty="0" smtClean="0">
                <a:effectLst/>
              </a:rPr>
              <a:t>should review their OMPF via the "OMPF My Record" option on BUPERS Online (BOL) or by ordering a CD-ROM of their complete OMPF record either via BOL or per MILPERSMAN 1070-150.  </a:t>
            </a:r>
          </a:p>
          <a:p>
            <a:endParaRPr lang="en-US" dirty="0" smtClean="0">
              <a:effectLst/>
            </a:endParaRPr>
          </a:p>
          <a:p>
            <a:r>
              <a:rPr lang="en-US" dirty="0" smtClean="0">
                <a:effectLst/>
              </a:rPr>
              <a:t>In many cases, up-to-date information viewable in NSIPS electronic service record (ESR) may not be contained in a candidate's OMPF.  Therefore, documents that candidates want the board to review that are not viewable or have been verified as missing via "OMPF My Record" must be submitted, under a signed cover letter, to the selection board president to be reviewed by the board. </a:t>
            </a:r>
            <a:endParaRPr lang="en-US" baseline="0" dirty="0" smtClean="0"/>
          </a:p>
          <a:p>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what you see when you log in to </a:t>
            </a:r>
            <a:r>
              <a:rPr lang="en-US" baseline="0" dirty="0" err="1" smtClean="0"/>
              <a:t>BOL</a:t>
            </a:r>
            <a:r>
              <a:rPr lang="en-US" baseline="0" dirty="0" smtClean="0"/>
              <a:t> and view your </a:t>
            </a:r>
            <a:r>
              <a:rPr lang="en-US" baseline="0" dirty="0" err="1" smtClean="0"/>
              <a:t>OMPF</a:t>
            </a:r>
            <a:r>
              <a:rPr lang="en-US" baseline="0" dirty="0" smtClean="0"/>
              <a:t>.  This should not be new to anybody.  </a:t>
            </a:r>
          </a:p>
          <a:p>
            <a:endParaRPr lang="en-US" baseline="0" dirty="0" smtClean="0"/>
          </a:p>
          <a:p>
            <a:r>
              <a:rPr lang="en-US" baseline="0" dirty="0" smtClean="0"/>
              <a:t>Notice the columns on the top, second from the right is “Field Code”.  Click here and your documents will sort by those field codes.  Anything in 30-38 will be seen by the board.</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76618E7D-D367-485C-ADAB-2888A65B7F02}" type="slidenum">
              <a:rPr lang="en-US" smtClean="0"/>
              <a:pPr>
                <a:defRPr/>
              </a:pPr>
              <a:t>7</a:t>
            </a:fld>
            <a:endParaRPr lang="en-US"/>
          </a:p>
        </p:txBody>
      </p:sp>
    </p:spTree>
    <p:extLst>
      <p:ext uri="{BB962C8B-B14F-4D97-AF65-F5344CB8AC3E}">
        <p14:creationId xmlns:p14="http://schemas.microsoft.com/office/powerpoint/2010/main" val="12047050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6B4751C9-70FF-4EC7-BD89-93D02B2F3442}" type="slidenum">
              <a:rPr lang="en-US" smtClean="0"/>
              <a:pPr/>
              <a:t>8</a:t>
            </a:fld>
            <a:endParaRPr lang="en-US" smtClean="0"/>
          </a:p>
        </p:txBody>
      </p:sp>
      <p:sp>
        <p:nvSpPr>
          <p:cNvPr id="52227" name="Rectangle 2"/>
          <p:cNvSpPr>
            <a:spLocks noGrp="1" noRot="1" noChangeAspect="1" noChangeArrowheads="1" noTextEdit="1"/>
          </p:cNvSpPr>
          <p:nvPr>
            <p:ph type="sldImg"/>
          </p:nvPr>
        </p:nvSpPr>
        <p:spPr>
          <a:ln/>
        </p:spPr>
      </p:sp>
      <p:sp>
        <p:nvSpPr>
          <p:cNvPr id="2" name="Notes Placeholder 1"/>
          <p:cNvSpPr>
            <a:spLocks noGrp="1"/>
          </p:cNvSpPr>
          <p:nvPr>
            <p:ph type="body" idx="1"/>
          </p:nvPr>
        </p:nvSpPr>
        <p:spPr/>
        <p:txBody>
          <a:bodyPr/>
          <a:lstStyle/>
          <a:p>
            <a:r>
              <a:rPr lang="en-US" dirty="0" smtClean="0"/>
              <a:t>These items are not available for review by board members.  If a</a:t>
            </a:r>
            <a:r>
              <a:rPr lang="en-US" baseline="0" dirty="0" smtClean="0"/>
              <a:t> candidate feels there is information available in databases that board members will not have access to, they should include that information in their letter to the board.</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2E91079A-5E5A-4308-85DF-D80E1F12F6C0}" type="slidenum">
              <a:rPr lang="en-US" smtClean="0"/>
              <a:pPr/>
              <a:t>9</a:t>
            </a:fld>
            <a:endParaRPr lang="en-US" smtClean="0"/>
          </a:p>
        </p:txBody>
      </p:sp>
      <p:sp>
        <p:nvSpPr>
          <p:cNvPr id="37891" name="Rectangle 2"/>
          <p:cNvSpPr>
            <a:spLocks noGrp="1" noRot="1" noChangeAspect="1" noChangeArrowheads="1" noTextEdit="1"/>
          </p:cNvSpPr>
          <p:nvPr>
            <p:ph type="sldImg"/>
          </p:nvPr>
        </p:nvSpPr>
        <p:spPr>
          <a:ln/>
        </p:spPr>
      </p:sp>
      <p:sp>
        <p:nvSpPr>
          <p:cNvPr id="4" name="Notes Placeholder 3"/>
          <p:cNvSpPr>
            <a:spLocks noGrp="1"/>
          </p:cNvSpPr>
          <p:nvPr>
            <p:ph type="body" idx="1"/>
          </p:nvPr>
        </p:nvSpPr>
        <p:spPr/>
        <p:txBody>
          <a:bodyPr>
            <a:normAutofit/>
          </a:bodyPr>
          <a:lstStyle/>
          <a:p>
            <a:r>
              <a:rPr lang="en-US" baseline="0" dirty="0" smtClean="0"/>
              <a:t>Candidates submitting a letter to the board should carefully review the cycle NAVADMIN and the selection board website to ensure they are submitting their letter to the board correctly.</a:t>
            </a:r>
          </a:p>
          <a:p>
            <a:endParaRPr lang="en-US" baseline="0" dirty="0" smtClean="0"/>
          </a:p>
          <a:p>
            <a:r>
              <a:rPr lang="en-US" baseline="0" dirty="0" smtClean="0"/>
              <a:t>Remember to sign your cover letter, if the letter to the board is not signed by the candidate, it will not be presented to the board members for review.</a:t>
            </a:r>
          </a:p>
          <a:p>
            <a:endParaRPr lang="en-US" baseline="0" dirty="0" smtClean="0"/>
          </a:p>
          <a:p>
            <a:r>
              <a:rPr lang="en-US" baseline="0" dirty="0" smtClean="0"/>
              <a:t>Late letters to the board or letters to the board that are submitted via third party are also not presented to board members for review.  No form of notification is sent back to the candidate to inform them that their letter to the board was submitted incorrectly and will not be presented to board members.</a:t>
            </a:r>
          </a:p>
          <a:p>
            <a:endParaRPr lang="en-US" baseline="0"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4B96BA5-D7C6-456A-8BA9-C0B128BBA7CE}" type="slidenum">
              <a:rPr lang="en-US"/>
              <a:pPr>
                <a:defRPr/>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3347A00-855C-4881-83AE-D5329A98F742}"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6A32997-9942-4F94-BB64-8623BEA927E5}"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B33C3F-6F2A-480D-BFA3-F92CA524AD71}"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B89CD22-90B0-4F24-A980-E95A336131B3}"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32CFC8A-B1FC-4FEF-8B65-0FFA632A02C1}"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9886524-66B0-4CF0-9DC5-6B85118F10C0}"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1E3DB3B-1A2E-4A34-AD21-C8B1805373D9}" type="slidenum">
              <a:rPr lang="en-US"/>
              <a:pPr>
                <a:defRPr/>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8A3484F-5C84-4859-904A-E0DAEBE653E3}"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18FA830-4DA7-445A-AB0C-A3FB73F887EC}"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9576A7A-9FB9-4B13-A283-E763D4595163}"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b="0">
                <a:latin typeface="Times New Roman" pitchFamily="18"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b="0">
                <a:latin typeface="Times New Roman" pitchFamily="18"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b="0">
                <a:latin typeface="Times New Roman" pitchFamily="18" charset="0"/>
              </a:defRPr>
            </a:lvl1pPr>
          </a:lstStyle>
          <a:p>
            <a:pPr>
              <a:defRPr/>
            </a:pPr>
            <a:fld id="{FC9054E8-C253-41C4-AA52-D87E9E33BDCF}" type="slidenum">
              <a:rPr lang="en-US"/>
              <a:pPr>
                <a:defRPr/>
              </a:pPr>
              <a:t>‹#›</a:t>
            </a:fld>
            <a:endParaRPr lang="en-US"/>
          </a:p>
        </p:txBody>
      </p:sp>
      <p:sp>
        <p:nvSpPr>
          <p:cNvPr id="1033" name="Rectangle 9"/>
          <p:cNvSpPr>
            <a:spLocks noChangeArrowheads="1"/>
          </p:cNvSpPr>
          <p:nvPr/>
        </p:nvSpPr>
        <p:spPr bwMode="auto">
          <a:xfrm>
            <a:off x="457200" y="152400"/>
            <a:ext cx="8229600" cy="838200"/>
          </a:xfrm>
          <a:prstGeom prst="rect">
            <a:avLst/>
          </a:prstGeom>
          <a:noFill/>
          <a:ln w="9525">
            <a:noFill/>
            <a:miter lim="800000"/>
            <a:headEnd/>
            <a:tailEnd/>
          </a:ln>
          <a:effectLst/>
        </p:spPr>
        <p:txBody>
          <a:bodyPr anchor="ctr"/>
          <a:lstStyle/>
          <a:p>
            <a:pPr algn="ctr" eaLnBrk="0" hangingPunct="0">
              <a:defRPr/>
            </a:pPr>
            <a:endParaRPr lang="en-US" sz="4000">
              <a:solidFill>
                <a:srgbClr val="000066"/>
              </a:solidFill>
            </a:endParaRPr>
          </a:p>
        </p:txBody>
      </p:sp>
      <p:sp>
        <p:nvSpPr>
          <p:cNvPr id="1037" name="Line 13"/>
          <p:cNvSpPr>
            <a:spLocks noChangeShapeType="1"/>
          </p:cNvSpPr>
          <p:nvPr userDrawn="1"/>
        </p:nvSpPr>
        <p:spPr bwMode="auto">
          <a:xfrm>
            <a:off x="1828800" y="990600"/>
            <a:ext cx="5486400" cy="0"/>
          </a:xfrm>
          <a:prstGeom prst="line">
            <a:avLst/>
          </a:prstGeom>
          <a:noFill/>
          <a:ln w="38100">
            <a:solidFill>
              <a:srgbClr val="000066"/>
            </a:solidFill>
            <a:round/>
            <a:headEnd/>
            <a:tailEnd/>
          </a:ln>
          <a:effectLst/>
        </p:spPr>
        <p:txBody>
          <a:bodyPr/>
          <a:lstStyle/>
          <a:p>
            <a:pPr eaLnBrk="0" hangingPunct="0">
              <a:defRPr/>
            </a:pPr>
            <a:endParaRPr lang="en-US"/>
          </a:p>
        </p:txBody>
      </p:sp>
      <p:sp>
        <p:nvSpPr>
          <p:cNvPr id="1038" name="Line 14"/>
          <p:cNvSpPr>
            <a:spLocks noChangeShapeType="1"/>
          </p:cNvSpPr>
          <p:nvPr userDrawn="1"/>
        </p:nvSpPr>
        <p:spPr bwMode="auto">
          <a:xfrm>
            <a:off x="2209800" y="1066800"/>
            <a:ext cx="5486400" cy="0"/>
          </a:xfrm>
          <a:prstGeom prst="line">
            <a:avLst/>
          </a:prstGeom>
          <a:noFill/>
          <a:ln w="38100">
            <a:solidFill>
              <a:srgbClr val="990000"/>
            </a:solidFill>
            <a:round/>
            <a:headEnd/>
            <a:tailEnd/>
          </a:ln>
          <a:effectLst/>
        </p:spPr>
        <p:txBody>
          <a:bodyPr/>
          <a:lstStyle/>
          <a:p>
            <a:pPr eaLnBrk="0" hangingPunct="0">
              <a:defRPr/>
            </a:pPr>
            <a:endParaRPr lang="en-US"/>
          </a:p>
        </p:txBody>
      </p:sp>
      <p:pic>
        <p:nvPicPr>
          <p:cNvPr id="11" name="Picture 10" descr="NPC Logo.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1920" y="36008"/>
            <a:ext cx="1698171" cy="9906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rtl="0" eaLnBrk="0" fontAlgn="base" hangingPunct="0">
        <a:spcBef>
          <a:spcPct val="0"/>
        </a:spcBef>
        <a:spcAft>
          <a:spcPct val="0"/>
        </a:spcAft>
        <a:defRPr sz="4000" b="1">
          <a:solidFill>
            <a:srgbClr val="000066"/>
          </a:solidFill>
          <a:latin typeface="+mj-lt"/>
          <a:ea typeface="+mj-ea"/>
          <a:cs typeface="+mj-cs"/>
        </a:defRPr>
      </a:lvl1pPr>
      <a:lvl2pPr algn="ctr" rtl="0" eaLnBrk="0" fontAlgn="base" hangingPunct="0">
        <a:spcBef>
          <a:spcPct val="0"/>
        </a:spcBef>
        <a:spcAft>
          <a:spcPct val="0"/>
        </a:spcAft>
        <a:defRPr sz="4000" b="1">
          <a:solidFill>
            <a:srgbClr val="000066"/>
          </a:solidFill>
          <a:latin typeface="Arial" charset="0"/>
        </a:defRPr>
      </a:lvl2pPr>
      <a:lvl3pPr algn="ctr" rtl="0" eaLnBrk="0" fontAlgn="base" hangingPunct="0">
        <a:spcBef>
          <a:spcPct val="0"/>
        </a:spcBef>
        <a:spcAft>
          <a:spcPct val="0"/>
        </a:spcAft>
        <a:defRPr sz="4000" b="1">
          <a:solidFill>
            <a:srgbClr val="000066"/>
          </a:solidFill>
          <a:latin typeface="Arial" charset="0"/>
        </a:defRPr>
      </a:lvl3pPr>
      <a:lvl4pPr algn="ctr" rtl="0" eaLnBrk="0" fontAlgn="base" hangingPunct="0">
        <a:spcBef>
          <a:spcPct val="0"/>
        </a:spcBef>
        <a:spcAft>
          <a:spcPct val="0"/>
        </a:spcAft>
        <a:defRPr sz="4000" b="1">
          <a:solidFill>
            <a:srgbClr val="000066"/>
          </a:solidFill>
          <a:latin typeface="Arial" charset="0"/>
        </a:defRPr>
      </a:lvl4pPr>
      <a:lvl5pPr algn="ctr" rtl="0" eaLnBrk="0" fontAlgn="base" hangingPunct="0">
        <a:spcBef>
          <a:spcPct val="0"/>
        </a:spcBef>
        <a:spcAft>
          <a:spcPct val="0"/>
        </a:spcAft>
        <a:defRPr sz="4000" b="1">
          <a:solidFill>
            <a:srgbClr val="000066"/>
          </a:solidFill>
          <a:latin typeface="Arial" charset="0"/>
        </a:defRPr>
      </a:lvl5pPr>
      <a:lvl6pPr marL="457200" algn="ctr" rtl="0" eaLnBrk="0" fontAlgn="base" hangingPunct="0">
        <a:spcBef>
          <a:spcPct val="0"/>
        </a:spcBef>
        <a:spcAft>
          <a:spcPct val="0"/>
        </a:spcAft>
        <a:defRPr sz="4000" b="1">
          <a:solidFill>
            <a:srgbClr val="000066"/>
          </a:solidFill>
          <a:latin typeface="Arial" charset="0"/>
        </a:defRPr>
      </a:lvl6pPr>
      <a:lvl7pPr marL="914400" algn="ctr" rtl="0" eaLnBrk="0" fontAlgn="base" hangingPunct="0">
        <a:spcBef>
          <a:spcPct val="0"/>
        </a:spcBef>
        <a:spcAft>
          <a:spcPct val="0"/>
        </a:spcAft>
        <a:defRPr sz="4000" b="1">
          <a:solidFill>
            <a:srgbClr val="000066"/>
          </a:solidFill>
          <a:latin typeface="Arial" charset="0"/>
        </a:defRPr>
      </a:lvl7pPr>
      <a:lvl8pPr marL="1371600" algn="ctr" rtl="0" eaLnBrk="0" fontAlgn="base" hangingPunct="0">
        <a:spcBef>
          <a:spcPct val="0"/>
        </a:spcBef>
        <a:spcAft>
          <a:spcPct val="0"/>
        </a:spcAft>
        <a:defRPr sz="4000" b="1">
          <a:solidFill>
            <a:srgbClr val="000066"/>
          </a:solidFill>
          <a:latin typeface="Arial" charset="0"/>
        </a:defRPr>
      </a:lvl8pPr>
      <a:lvl9pPr marL="1828800" algn="ctr" rtl="0" eaLnBrk="0" fontAlgn="base" hangingPunct="0">
        <a:spcBef>
          <a:spcPct val="0"/>
        </a:spcBef>
        <a:spcAft>
          <a:spcPct val="0"/>
        </a:spcAft>
        <a:defRPr sz="4000" b="1">
          <a:solidFill>
            <a:srgbClr val="000066"/>
          </a:solidFill>
          <a:latin typeface="Arial" charset="0"/>
        </a:defRPr>
      </a:lvl9pPr>
    </p:titleStyle>
    <p:bodyStyle>
      <a:lvl1pPr marL="342900" indent="-342900" algn="l" rtl="0" eaLnBrk="0" fontAlgn="base" hangingPunct="0">
        <a:spcBef>
          <a:spcPct val="20000"/>
        </a:spcBef>
        <a:spcAft>
          <a:spcPct val="0"/>
        </a:spcAft>
        <a:buChar char="•"/>
        <a:defRPr sz="3200">
          <a:solidFill>
            <a:srgbClr val="000066"/>
          </a:solidFill>
          <a:latin typeface="+mn-lt"/>
          <a:ea typeface="+mn-ea"/>
          <a:cs typeface="+mn-cs"/>
        </a:defRPr>
      </a:lvl1pPr>
      <a:lvl2pPr marL="742950" indent="-285750" algn="l" rtl="0" eaLnBrk="0" fontAlgn="base" hangingPunct="0">
        <a:spcBef>
          <a:spcPct val="20000"/>
        </a:spcBef>
        <a:spcAft>
          <a:spcPct val="0"/>
        </a:spcAft>
        <a:buChar char="–"/>
        <a:defRPr sz="2800">
          <a:solidFill>
            <a:srgbClr val="000066"/>
          </a:solidFill>
          <a:latin typeface="+mn-lt"/>
        </a:defRPr>
      </a:lvl2pPr>
      <a:lvl3pPr marL="1143000" indent="-228600" algn="l" rtl="0" eaLnBrk="0" fontAlgn="base" hangingPunct="0">
        <a:spcBef>
          <a:spcPct val="20000"/>
        </a:spcBef>
        <a:spcAft>
          <a:spcPct val="0"/>
        </a:spcAft>
        <a:buChar char="•"/>
        <a:defRPr sz="2400">
          <a:solidFill>
            <a:srgbClr val="000066"/>
          </a:solidFill>
          <a:latin typeface="+mn-lt"/>
        </a:defRPr>
      </a:lvl3pPr>
      <a:lvl4pPr marL="1600200" indent="-228600" algn="l" rtl="0" eaLnBrk="0" fontAlgn="base" hangingPunct="0">
        <a:spcBef>
          <a:spcPct val="20000"/>
        </a:spcBef>
        <a:spcAft>
          <a:spcPct val="0"/>
        </a:spcAft>
        <a:buChar char="–"/>
        <a:defRPr sz="2000">
          <a:solidFill>
            <a:srgbClr val="000066"/>
          </a:solidFill>
          <a:latin typeface="+mn-lt"/>
        </a:defRPr>
      </a:lvl4pPr>
      <a:lvl5pPr marL="2057400" indent="-228600" algn="l" rtl="0" eaLnBrk="0" fontAlgn="base" hangingPunct="0">
        <a:spcBef>
          <a:spcPct val="20000"/>
        </a:spcBef>
        <a:spcAft>
          <a:spcPct val="0"/>
        </a:spcAft>
        <a:buChar char="»"/>
        <a:defRPr sz="2000">
          <a:solidFill>
            <a:srgbClr val="000066"/>
          </a:solidFill>
          <a:latin typeface="+mn-lt"/>
        </a:defRPr>
      </a:lvl5pPr>
      <a:lvl6pPr marL="2514600" indent="-228600" algn="l" rtl="0" eaLnBrk="0" fontAlgn="base" hangingPunct="0">
        <a:spcBef>
          <a:spcPct val="20000"/>
        </a:spcBef>
        <a:spcAft>
          <a:spcPct val="0"/>
        </a:spcAft>
        <a:buChar char="»"/>
        <a:defRPr sz="2000">
          <a:solidFill>
            <a:srgbClr val="000066"/>
          </a:solidFill>
          <a:latin typeface="+mn-lt"/>
        </a:defRPr>
      </a:lvl6pPr>
      <a:lvl7pPr marL="2971800" indent="-228600" algn="l" rtl="0" eaLnBrk="0" fontAlgn="base" hangingPunct="0">
        <a:spcBef>
          <a:spcPct val="20000"/>
        </a:spcBef>
        <a:spcAft>
          <a:spcPct val="0"/>
        </a:spcAft>
        <a:buChar char="»"/>
        <a:defRPr sz="2000">
          <a:solidFill>
            <a:srgbClr val="000066"/>
          </a:solidFill>
          <a:latin typeface="+mn-lt"/>
        </a:defRPr>
      </a:lvl7pPr>
      <a:lvl8pPr marL="3429000" indent="-228600" algn="l" rtl="0" eaLnBrk="0" fontAlgn="base" hangingPunct="0">
        <a:spcBef>
          <a:spcPct val="20000"/>
        </a:spcBef>
        <a:spcAft>
          <a:spcPct val="0"/>
        </a:spcAft>
        <a:buChar char="»"/>
        <a:defRPr sz="2000">
          <a:solidFill>
            <a:srgbClr val="000066"/>
          </a:solidFill>
          <a:latin typeface="+mn-lt"/>
        </a:defRPr>
      </a:lvl8pPr>
      <a:lvl9pPr marL="3886200" indent="-228600" algn="l" rtl="0" eaLnBrk="0" fontAlgn="base" hangingPunct="0">
        <a:spcBef>
          <a:spcPct val="20000"/>
        </a:spcBef>
        <a:spcAft>
          <a:spcPct val="0"/>
        </a:spcAft>
        <a:buChar char="»"/>
        <a:defRPr sz="2000">
          <a:solidFill>
            <a:srgbClr val="00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8.png"/><Relationship Id="rId7" Type="http://schemas.openxmlformats.org/officeDocument/2006/relationships/image" Target="../media/image10.emf"/><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customXml" Target="../ink/ink2.xml"/><Relationship Id="rId5" Type="http://schemas.openxmlformats.org/officeDocument/2006/relationships/image" Target="../media/image9.emf"/><Relationship Id="rId4" Type="http://schemas.openxmlformats.org/officeDocument/2006/relationships/customXml" Target="../ink/ink1.xml"/><Relationship Id="rId9" Type="http://schemas.openxmlformats.org/officeDocument/2006/relationships/image" Target="../media/image11.emf"/></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2.emf"/><Relationship Id="rId4" Type="http://schemas.openxmlformats.org/officeDocument/2006/relationships/oleObject" Target="../embeddings/oleObject1.bin"/></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7"/>
          <p:cNvSpPr txBox="1">
            <a:spLocks noChangeArrowheads="1"/>
          </p:cNvSpPr>
          <p:nvPr/>
        </p:nvSpPr>
        <p:spPr bwMode="auto">
          <a:xfrm>
            <a:off x="34734" y="1132557"/>
            <a:ext cx="9144000" cy="5756961"/>
          </a:xfrm>
          <a:prstGeom prst="rect">
            <a:avLst/>
          </a:prstGeom>
          <a:noFill/>
          <a:ln w="9525">
            <a:noFill/>
            <a:miter lim="800000"/>
            <a:headEnd/>
            <a:tailEnd/>
          </a:ln>
        </p:spPr>
        <p:txBody>
          <a:bodyPr>
            <a:spAutoFit/>
          </a:bodyPr>
          <a:lstStyle/>
          <a:p>
            <a:pPr algn="ctr" eaLnBrk="0" hangingPunct="0">
              <a:lnSpc>
                <a:spcPct val="70000"/>
              </a:lnSpc>
              <a:spcBef>
                <a:spcPct val="50000"/>
              </a:spcBef>
              <a:defRPr/>
            </a:pPr>
            <a:r>
              <a:rPr lang="en-US" sz="11700" dirty="0">
                <a:solidFill>
                  <a:srgbClr val="003366"/>
                </a:solidFill>
                <a:latin typeface="Times New Roman" pitchFamily="18" charset="0"/>
              </a:rPr>
              <a:t> </a:t>
            </a:r>
            <a:r>
              <a:rPr lang="en-US" sz="6600" b="0" dirty="0">
                <a:solidFill>
                  <a:srgbClr val="000066"/>
                </a:solidFill>
                <a:latin typeface="+mj-lt"/>
              </a:rPr>
              <a:t>Enlisted Advancement </a:t>
            </a:r>
            <a:r>
              <a:rPr lang="en-US" sz="6600" b="0" dirty="0" smtClean="0">
                <a:solidFill>
                  <a:srgbClr val="000066"/>
                </a:solidFill>
                <a:latin typeface="+mj-lt"/>
              </a:rPr>
              <a:t>Selection Boards</a:t>
            </a:r>
            <a:endParaRPr lang="en-US" sz="6600" b="0" dirty="0">
              <a:solidFill>
                <a:srgbClr val="000066"/>
              </a:solidFill>
              <a:latin typeface="+mj-lt"/>
            </a:endParaRPr>
          </a:p>
          <a:p>
            <a:pPr algn="ctr" eaLnBrk="0" hangingPunct="0">
              <a:lnSpc>
                <a:spcPct val="70000"/>
              </a:lnSpc>
              <a:spcBef>
                <a:spcPct val="50000"/>
              </a:spcBef>
              <a:defRPr/>
            </a:pPr>
            <a:endParaRPr lang="en-US" sz="2000" b="0" dirty="0">
              <a:solidFill>
                <a:srgbClr val="000066"/>
              </a:solidFill>
              <a:latin typeface="+mj-lt"/>
            </a:endParaRPr>
          </a:p>
          <a:p>
            <a:pPr algn="ctr" eaLnBrk="0" hangingPunct="0">
              <a:lnSpc>
                <a:spcPct val="70000"/>
              </a:lnSpc>
              <a:spcBef>
                <a:spcPct val="50000"/>
              </a:spcBef>
              <a:defRPr/>
            </a:pPr>
            <a:endParaRPr lang="en-US" sz="2000" b="0" dirty="0">
              <a:solidFill>
                <a:srgbClr val="000066"/>
              </a:solidFill>
              <a:latin typeface="+mj-lt"/>
            </a:endParaRPr>
          </a:p>
          <a:p>
            <a:pPr algn="ctr" eaLnBrk="0" hangingPunct="0">
              <a:lnSpc>
                <a:spcPct val="70000"/>
              </a:lnSpc>
              <a:spcBef>
                <a:spcPct val="50000"/>
              </a:spcBef>
              <a:defRPr/>
            </a:pPr>
            <a:endParaRPr lang="en-US" sz="2000" b="0" dirty="0">
              <a:solidFill>
                <a:srgbClr val="000066"/>
              </a:solidFill>
              <a:latin typeface="+mj-lt"/>
            </a:endParaRPr>
          </a:p>
          <a:p>
            <a:pPr algn="ctr" eaLnBrk="0" hangingPunct="0">
              <a:lnSpc>
                <a:spcPct val="70000"/>
              </a:lnSpc>
              <a:spcBef>
                <a:spcPct val="50000"/>
              </a:spcBef>
              <a:defRPr/>
            </a:pPr>
            <a:endParaRPr lang="en-US" sz="2000" b="0" dirty="0">
              <a:solidFill>
                <a:srgbClr val="000066"/>
              </a:solidFill>
              <a:latin typeface="+mj-lt"/>
            </a:endParaRPr>
          </a:p>
          <a:p>
            <a:pPr algn="ctr" eaLnBrk="0" hangingPunct="0">
              <a:lnSpc>
                <a:spcPct val="70000"/>
              </a:lnSpc>
              <a:spcBef>
                <a:spcPct val="50000"/>
              </a:spcBef>
              <a:defRPr/>
            </a:pPr>
            <a:endParaRPr lang="en-US" sz="2000" dirty="0">
              <a:solidFill>
                <a:srgbClr val="000066"/>
              </a:solidFill>
              <a:latin typeface="+mj-lt"/>
            </a:endParaRPr>
          </a:p>
          <a:p>
            <a:pPr algn="ctr" eaLnBrk="0" hangingPunct="0">
              <a:lnSpc>
                <a:spcPct val="70000"/>
              </a:lnSpc>
              <a:spcBef>
                <a:spcPct val="50000"/>
              </a:spcBef>
              <a:defRPr/>
            </a:pPr>
            <a:r>
              <a:rPr lang="en-US" sz="2000" dirty="0">
                <a:solidFill>
                  <a:srgbClr val="000066"/>
                </a:solidFill>
                <a:latin typeface="+mj-lt"/>
              </a:rPr>
              <a:t>Navy Personnel Command</a:t>
            </a:r>
          </a:p>
          <a:p>
            <a:pPr algn="ctr" eaLnBrk="0" hangingPunct="0">
              <a:lnSpc>
                <a:spcPct val="70000"/>
              </a:lnSpc>
              <a:spcBef>
                <a:spcPct val="50000"/>
              </a:spcBef>
              <a:defRPr/>
            </a:pPr>
            <a:r>
              <a:rPr lang="en-US" sz="2000" dirty="0">
                <a:solidFill>
                  <a:srgbClr val="000066"/>
                </a:solidFill>
                <a:latin typeface="+mj-lt"/>
              </a:rPr>
              <a:t>Enlisted Selection Boards (PERS-803)</a:t>
            </a:r>
          </a:p>
          <a:p>
            <a:pPr algn="ctr" eaLnBrk="0" hangingPunct="0">
              <a:lnSpc>
                <a:spcPct val="70000"/>
              </a:lnSpc>
              <a:spcBef>
                <a:spcPct val="50000"/>
              </a:spcBef>
              <a:defRPr/>
            </a:pPr>
            <a:r>
              <a:rPr lang="en-US" sz="2000" dirty="0" smtClean="0">
                <a:solidFill>
                  <a:srgbClr val="000066"/>
                </a:solidFill>
                <a:latin typeface="+mj-lt"/>
              </a:rPr>
              <a:t>April 2018</a:t>
            </a:r>
          </a:p>
          <a:p>
            <a:pPr algn="ctr" eaLnBrk="0" hangingPunct="0">
              <a:lnSpc>
                <a:spcPct val="70000"/>
              </a:lnSpc>
              <a:spcBef>
                <a:spcPct val="50000"/>
              </a:spcBef>
              <a:defRPr/>
            </a:pPr>
            <a:endParaRPr lang="en-US" sz="2000" dirty="0">
              <a:solidFill>
                <a:srgbClr val="000066"/>
              </a:solidFill>
              <a:latin typeface="+mj-lt"/>
            </a:endParaRPr>
          </a:p>
          <a:p>
            <a:pPr algn="ctr" eaLnBrk="0" hangingPunct="0">
              <a:lnSpc>
                <a:spcPct val="70000"/>
              </a:lnSpc>
              <a:spcBef>
                <a:spcPct val="50000"/>
              </a:spcBef>
              <a:defRPr/>
            </a:pPr>
            <a:endParaRPr lang="en-US" sz="2000" dirty="0">
              <a:solidFill>
                <a:srgbClr val="000066"/>
              </a:solidFill>
              <a:latin typeface="+mj-lt"/>
            </a:endParaRPr>
          </a:p>
        </p:txBody>
      </p:sp>
      <p:pic>
        <p:nvPicPr>
          <p:cNvPr id="3" name="Picture 6" descr="https://encrypted-tbn0.gstatic.com/images?q=tbn:ANd9GcR9GcF_EUpCge6664lBykHWpl6tiImaDUkqPH4skLh-xsyfGP_9V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9791" y="3124200"/>
            <a:ext cx="2892999" cy="1770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1757265" y="379445"/>
            <a:ext cx="6019800" cy="553998"/>
          </a:xfrm>
          <a:prstGeom prst="rect">
            <a:avLst/>
          </a:prstGeom>
          <a:noFill/>
          <a:ln w="9525">
            <a:noFill/>
            <a:miter lim="800000"/>
            <a:headEnd/>
            <a:tailEnd/>
          </a:ln>
        </p:spPr>
        <p:txBody>
          <a:bodyPr wrap="square" anchor="ctr">
            <a:spAutoFit/>
          </a:bodyPr>
          <a:lstStyle/>
          <a:p>
            <a:pPr algn="ctr"/>
            <a:r>
              <a:rPr lang="en-US" sz="3000" dirty="0" smtClean="0">
                <a:solidFill>
                  <a:srgbClr val="000066"/>
                </a:solidFill>
              </a:rPr>
              <a:t>Communicating </a:t>
            </a:r>
            <a:r>
              <a:rPr lang="en-US" sz="3000" dirty="0">
                <a:solidFill>
                  <a:srgbClr val="000066"/>
                </a:solidFill>
              </a:rPr>
              <a:t>With The Board</a:t>
            </a:r>
            <a:endParaRPr lang="en-US" sz="3000" dirty="0"/>
          </a:p>
        </p:txBody>
      </p:sp>
      <p:sp>
        <p:nvSpPr>
          <p:cNvPr id="3" name="Rectangle 2"/>
          <p:cNvSpPr/>
          <p:nvPr/>
        </p:nvSpPr>
        <p:spPr>
          <a:xfrm>
            <a:off x="152400" y="1600200"/>
            <a:ext cx="8763000" cy="4247317"/>
          </a:xfrm>
          <a:prstGeom prst="rect">
            <a:avLst/>
          </a:prstGeom>
        </p:spPr>
        <p:txBody>
          <a:bodyPr wrap="square">
            <a:spAutoFit/>
          </a:bodyPr>
          <a:lstStyle/>
          <a:p>
            <a:pPr lvl="2" indent="-342900" defTabSz="174625" eaLnBrk="0" hangingPunct="0">
              <a:buFont typeface="Wingdings" panose="05000000000000000000" pitchFamily="2" charset="2"/>
              <a:buChar char="Ø"/>
            </a:pPr>
            <a:r>
              <a:rPr lang="en-US" sz="2300" dirty="0">
                <a:solidFill>
                  <a:srgbClr val="000066"/>
                </a:solidFill>
              </a:rPr>
              <a:t>Documents forwarded to selection boards do not update your </a:t>
            </a:r>
            <a:r>
              <a:rPr lang="en-US" sz="2300" dirty="0" smtClean="0">
                <a:solidFill>
                  <a:srgbClr val="000066"/>
                </a:solidFill>
              </a:rPr>
              <a:t>OMPF. </a:t>
            </a:r>
          </a:p>
          <a:p>
            <a:pPr lvl="2" indent="-342900" defTabSz="174625" eaLnBrk="0" hangingPunct="0">
              <a:buFont typeface="Wingdings" panose="05000000000000000000" pitchFamily="2" charset="2"/>
              <a:buChar char="Ø"/>
            </a:pPr>
            <a:endParaRPr lang="en-US" sz="2300" dirty="0">
              <a:solidFill>
                <a:srgbClr val="000066"/>
              </a:solidFill>
            </a:endParaRPr>
          </a:p>
          <a:p>
            <a:pPr lvl="2" indent="-342900" defTabSz="174625" eaLnBrk="0" hangingPunct="0">
              <a:buFont typeface="Wingdings" panose="05000000000000000000" pitchFamily="2" charset="2"/>
              <a:buChar char="Ø"/>
            </a:pPr>
            <a:r>
              <a:rPr lang="en-US" sz="2300" dirty="0">
                <a:solidFill>
                  <a:srgbClr val="000066"/>
                </a:solidFill>
              </a:rPr>
              <a:t>Can be e-mailed or snail-mailed to the address in the cycle </a:t>
            </a:r>
            <a:r>
              <a:rPr lang="en-US" sz="2300" dirty="0" smtClean="0">
                <a:solidFill>
                  <a:srgbClr val="000066"/>
                </a:solidFill>
              </a:rPr>
              <a:t>NAVADMIN</a:t>
            </a:r>
          </a:p>
          <a:p>
            <a:pPr marL="571500" lvl="2" defTabSz="174625" eaLnBrk="0" hangingPunct="0"/>
            <a:endParaRPr lang="en-US" sz="2000" dirty="0" smtClean="0">
              <a:solidFill>
                <a:srgbClr val="000066"/>
              </a:solidFill>
            </a:endParaRPr>
          </a:p>
          <a:p>
            <a:pPr marL="800100" lvl="2" indent="-285750" defTabSz="174625">
              <a:buFont typeface="Wingdings" pitchFamily="2" charset="2"/>
              <a:buChar char="Ø"/>
              <a:defRPr/>
            </a:pPr>
            <a:r>
              <a:rPr lang="en-US" sz="2300" dirty="0">
                <a:solidFill>
                  <a:srgbClr val="000066"/>
                </a:solidFill>
              </a:rPr>
              <a:t>100% accountability and verification of LTBs.  Reasons LTB not presented to board:</a:t>
            </a:r>
          </a:p>
          <a:p>
            <a:pPr marL="1143000" lvl="3" indent="-171450" defTabSz="174625">
              <a:buFont typeface="Arial" charset="0"/>
              <a:buChar char="•"/>
              <a:defRPr/>
            </a:pPr>
            <a:r>
              <a:rPr lang="en-US" sz="2300" dirty="0">
                <a:solidFill>
                  <a:srgbClr val="000066"/>
                </a:solidFill>
              </a:rPr>
              <a:t>Candidate not board eligible</a:t>
            </a:r>
          </a:p>
          <a:p>
            <a:pPr marL="1143000" lvl="3" indent="-171450" defTabSz="174625">
              <a:buFont typeface="Arial" charset="0"/>
              <a:buChar char="•"/>
              <a:defRPr/>
            </a:pPr>
            <a:r>
              <a:rPr lang="en-US" sz="2300" dirty="0">
                <a:solidFill>
                  <a:srgbClr val="000066"/>
                </a:solidFill>
              </a:rPr>
              <a:t>LTB received after “received by” date published in the cycle NAVADMIN</a:t>
            </a:r>
          </a:p>
          <a:p>
            <a:pPr marL="685800" lvl="2" indent="-114300" defTabSz="174625" eaLnBrk="0" hangingPunct="0">
              <a:buFont typeface="Arial" charset="0"/>
              <a:buChar char="•"/>
            </a:pPr>
            <a:endParaRPr lang="en-US" sz="2000" dirty="0">
              <a:solidFill>
                <a:srgbClr val="000066"/>
              </a:solidFill>
            </a:endParaRPr>
          </a:p>
        </p:txBody>
      </p:sp>
    </p:spTree>
    <p:extLst>
      <p:ext uri="{BB962C8B-B14F-4D97-AF65-F5344CB8AC3E}">
        <p14:creationId xmlns:p14="http://schemas.microsoft.com/office/powerpoint/2010/main" val="2641018751"/>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0" y="1676400"/>
            <a:ext cx="9144000" cy="3877985"/>
          </a:xfrm>
          <a:prstGeom prst="rect">
            <a:avLst/>
          </a:prstGeom>
          <a:noFill/>
          <a:ln w="9525">
            <a:noFill/>
            <a:miter lim="800000"/>
            <a:headEnd/>
            <a:tailEnd/>
          </a:ln>
        </p:spPr>
        <p:txBody>
          <a:bodyPr>
            <a:spAutoFit/>
          </a:bodyPr>
          <a:lstStyle/>
          <a:p>
            <a:pPr marL="800100" lvl="1" indent="-231775" defTabSz="174625" eaLnBrk="0" hangingPunct="0">
              <a:buFont typeface="Wingdings" pitchFamily="2" charset="2"/>
              <a:buChar char="Ø"/>
              <a:defRPr/>
            </a:pPr>
            <a:r>
              <a:rPr lang="en-US" sz="2000" dirty="0">
                <a:solidFill>
                  <a:srgbClr val="000066"/>
                </a:solidFill>
              </a:rPr>
              <a:t>Membership demographics:</a:t>
            </a:r>
          </a:p>
          <a:p>
            <a:pPr marL="1025525" lvl="2" defTabSz="174625" eaLnBrk="0" hangingPunct="0">
              <a:defRPr/>
            </a:pPr>
            <a:endParaRPr lang="en-US" sz="1800" dirty="0" smtClean="0">
              <a:solidFill>
                <a:srgbClr val="000066"/>
              </a:solidFill>
            </a:endParaRPr>
          </a:p>
          <a:p>
            <a:pPr marL="1025525" lvl="2" defTabSz="174625" eaLnBrk="0" hangingPunct="0">
              <a:defRPr/>
            </a:pPr>
            <a:r>
              <a:rPr lang="en-US" sz="1800" dirty="0" smtClean="0">
                <a:solidFill>
                  <a:srgbClr val="000066"/>
                </a:solidFill>
              </a:rPr>
              <a:t>Source </a:t>
            </a:r>
            <a:r>
              <a:rPr lang="en-US" sz="1800" dirty="0">
                <a:solidFill>
                  <a:srgbClr val="000066"/>
                </a:solidFill>
              </a:rPr>
              <a:t>Rating												Race</a:t>
            </a:r>
          </a:p>
          <a:p>
            <a:pPr marL="1025525" lvl="2" defTabSz="174625" eaLnBrk="0" hangingPunct="0">
              <a:defRPr/>
            </a:pPr>
            <a:r>
              <a:rPr lang="en-US" sz="1800" dirty="0">
                <a:solidFill>
                  <a:srgbClr val="000066"/>
                </a:solidFill>
              </a:rPr>
              <a:t>Gender																Geographic Location</a:t>
            </a:r>
          </a:p>
          <a:p>
            <a:pPr marL="1025525" lvl="2" defTabSz="174625" eaLnBrk="0" hangingPunct="0">
              <a:defRPr/>
            </a:pPr>
            <a:r>
              <a:rPr lang="en-US" sz="1800" dirty="0">
                <a:solidFill>
                  <a:srgbClr val="000066"/>
                </a:solidFill>
              </a:rPr>
              <a:t>Community													Special Qualifications</a:t>
            </a:r>
          </a:p>
          <a:p>
            <a:pPr marL="1025525" lvl="2" defTabSz="174625" eaLnBrk="0" hangingPunct="0">
              <a:defRPr/>
            </a:pPr>
            <a:r>
              <a:rPr lang="en-US" sz="1800" dirty="0">
                <a:solidFill>
                  <a:srgbClr val="000066"/>
                </a:solidFill>
              </a:rPr>
              <a:t>Component													Prior Board Experience</a:t>
            </a:r>
          </a:p>
          <a:p>
            <a:pPr marL="1025525" lvl="2" defTabSz="174625" eaLnBrk="0" hangingPunct="0">
              <a:defRPr/>
            </a:pPr>
            <a:r>
              <a:rPr lang="en-US" sz="1800" dirty="0">
                <a:solidFill>
                  <a:srgbClr val="000066"/>
                </a:solidFill>
              </a:rPr>
              <a:t>Number of </a:t>
            </a:r>
            <a:r>
              <a:rPr lang="en-US" sz="1800" dirty="0" err="1" smtClean="0">
                <a:solidFill>
                  <a:srgbClr val="000066"/>
                </a:solidFill>
              </a:rPr>
              <a:t>eligibles</a:t>
            </a:r>
            <a:endParaRPr lang="en-US" sz="1800" dirty="0">
              <a:solidFill>
                <a:srgbClr val="000066"/>
              </a:solidFill>
            </a:endParaRPr>
          </a:p>
          <a:p>
            <a:pPr marL="1025525" lvl="2" defTabSz="174625" eaLnBrk="0" hangingPunct="0">
              <a:defRPr/>
            </a:pPr>
            <a:endParaRPr lang="en-US" sz="1800" dirty="0">
              <a:solidFill>
                <a:srgbClr val="000066"/>
              </a:solidFill>
            </a:endParaRPr>
          </a:p>
          <a:p>
            <a:pPr marL="800100" lvl="1" indent="-231775" defTabSz="174625" eaLnBrk="0" hangingPunct="0">
              <a:buFont typeface="Wingdings" pitchFamily="2" charset="2"/>
              <a:buChar char="Ø"/>
              <a:defRPr/>
            </a:pPr>
            <a:r>
              <a:rPr lang="en-US" sz="2000" dirty="0" smtClean="0">
                <a:solidFill>
                  <a:srgbClr val="000066"/>
                </a:solidFill>
              </a:rPr>
              <a:t>Divided into panels by rating for </a:t>
            </a:r>
            <a:r>
              <a:rPr lang="en-US" sz="2000" dirty="0">
                <a:solidFill>
                  <a:srgbClr val="000066"/>
                </a:solidFill>
              </a:rPr>
              <a:t>record </a:t>
            </a:r>
            <a:r>
              <a:rPr lang="en-US" sz="2000" dirty="0" smtClean="0">
                <a:solidFill>
                  <a:srgbClr val="000066"/>
                </a:solidFill>
              </a:rPr>
              <a:t>review.  For example:</a:t>
            </a:r>
          </a:p>
          <a:p>
            <a:pPr marL="800100" lvl="1" indent="-231775" defTabSz="174625" eaLnBrk="0" hangingPunct="0">
              <a:buFont typeface="Wingdings" pitchFamily="2" charset="2"/>
              <a:buChar char="Ø"/>
              <a:defRPr/>
            </a:pPr>
            <a:endParaRPr lang="en-US" sz="2000" dirty="0">
              <a:solidFill>
                <a:srgbClr val="000066"/>
              </a:solidFill>
            </a:endParaRPr>
          </a:p>
          <a:p>
            <a:pPr marL="1025525" lvl="2" defTabSz="174625" eaLnBrk="0" hangingPunct="0">
              <a:defRPr/>
            </a:pPr>
            <a:r>
              <a:rPr lang="en-US" sz="2000" dirty="0" smtClean="0">
                <a:solidFill>
                  <a:srgbClr val="000066"/>
                </a:solidFill>
              </a:rPr>
              <a:t>Admin/Supply									Surface Ops/Engineering</a:t>
            </a:r>
          </a:p>
          <a:p>
            <a:pPr marL="1025525" lvl="2" defTabSz="174625" eaLnBrk="0" hangingPunct="0">
              <a:defRPr/>
            </a:pPr>
            <a:r>
              <a:rPr lang="en-US" sz="2000" dirty="0" smtClean="0">
                <a:solidFill>
                  <a:srgbClr val="000066"/>
                </a:solidFill>
              </a:rPr>
              <a:t>Nuke/</a:t>
            </a:r>
            <a:r>
              <a:rPr lang="en-US" sz="2000" dirty="0" err="1" smtClean="0">
                <a:solidFill>
                  <a:srgbClr val="000066"/>
                </a:solidFill>
              </a:rPr>
              <a:t>SPECWAR</a:t>
            </a:r>
            <a:r>
              <a:rPr lang="en-US" sz="2000" dirty="0" smtClean="0">
                <a:solidFill>
                  <a:srgbClr val="000066"/>
                </a:solidFill>
              </a:rPr>
              <a:t>							Submarine</a:t>
            </a:r>
          </a:p>
          <a:p>
            <a:pPr marL="1025525" lvl="2" defTabSz="174625" eaLnBrk="0" hangingPunct="0">
              <a:defRPr/>
            </a:pPr>
            <a:r>
              <a:rPr lang="en-US" sz="2000" dirty="0" smtClean="0">
                <a:solidFill>
                  <a:srgbClr val="000066"/>
                </a:solidFill>
              </a:rPr>
              <a:t>Aviation </a:t>
            </a:r>
            <a:r>
              <a:rPr lang="en-US" sz="1800" dirty="0">
                <a:solidFill>
                  <a:srgbClr val="000066"/>
                </a:solidFill>
              </a:rPr>
              <a:t>						</a:t>
            </a:r>
            <a:r>
              <a:rPr lang="en-US" sz="1800" dirty="0" smtClean="0">
                <a:solidFill>
                  <a:srgbClr val="000066"/>
                </a:solidFill>
              </a:rPr>
              <a:t>							</a:t>
            </a:r>
            <a:r>
              <a:rPr lang="en-US" sz="2000" dirty="0" smtClean="0">
                <a:solidFill>
                  <a:srgbClr val="000066"/>
                </a:solidFill>
              </a:rPr>
              <a:t>Combat Systems/Info Warfare </a:t>
            </a:r>
            <a:r>
              <a:rPr lang="en-US" sz="1800" dirty="0">
                <a:solidFill>
                  <a:srgbClr val="000066"/>
                </a:solidFill>
              </a:rPr>
              <a:t>						</a:t>
            </a:r>
          </a:p>
        </p:txBody>
      </p:sp>
      <p:sp>
        <p:nvSpPr>
          <p:cNvPr id="8195" name="Rectangle 3"/>
          <p:cNvSpPr>
            <a:spLocks noChangeArrowheads="1"/>
          </p:cNvSpPr>
          <p:nvPr/>
        </p:nvSpPr>
        <p:spPr bwMode="auto">
          <a:xfrm>
            <a:off x="1822580" y="381000"/>
            <a:ext cx="5867400" cy="584775"/>
          </a:xfrm>
          <a:prstGeom prst="rect">
            <a:avLst/>
          </a:prstGeom>
          <a:noFill/>
          <a:ln w="9525">
            <a:noFill/>
            <a:miter lim="800000"/>
            <a:headEnd/>
            <a:tailEnd/>
          </a:ln>
        </p:spPr>
        <p:txBody>
          <a:bodyPr wrap="square" anchor="ctr">
            <a:spAutoFit/>
          </a:bodyPr>
          <a:lstStyle/>
          <a:p>
            <a:pPr algn="ctr" eaLnBrk="0" hangingPunct="0"/>
            <a:r>
              <a:rPr lang="en-US" sz="3200" dirty="0" smtClean="0">
                <a:solidFill>
                  <a:srgbClr val="000066"/>
                </a:solidFill>
              </a:rPr>
              <a:t>Membership</a:t>
            </a:r>
            <a:endParaRPr lang="en-US" sz="3200" dirty="0"/>
          </a:p>
        </p:txBody>
      </p:sp>
    </p:spTree>
    <p:extLst>
      <p:ext uri="{BB962C8B-B14F-4D97-AF65-F5344CB8AC3E}">
        <p14:creationId xmlns:p14="http://schemas.microsoft.com/office/powerpoint/2010/main" val="3422140271"/>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0" y="1189038"/>
            <a:ext cx="9144000" cy="4001095"/>
          </a:xfrm>
          <a:prstGeom prst="rect">
            <a:avLst/>
          </a:prstGeom>
          <a:noFill/>
          <a:ln w="9525">
            <a:noFill/>
            <a:miter lim="800000"/>
            <a:headEnd/>
            <a:tailEnd/>
          </a:ln>
        </p:spPr>
        <p:txBody>
          <a:bodyPr>
            <a:spAutoFit/>
          </a:bodyPr>
          <a:lstStyle/>
          <a:p>
            <a:pPr marL="628650" lvl="2" indent="-342900" defTabSz="174625">
              <a:buFont typeface="Wingdings" panose="05000000000000000000" pitchFamily="2" charset="2"/>
              <a:buChar char="Ø"/>
              <a:defRPr/>
            </a:pPr>
            <a:r>
              <a:rPr lang="en-US" sz="2400" dirty="0">
                <a:solidFill>
                  <a:srgbClr val="000066"/>
                </a:solidFill>
              </a:rPr>
              <a:t>Precept = general guidance for the entire board season</a:t>
            </a:r>
          </a:p>
          <a:p>
            <a:pPr marL="628650" lvl="2" indent="-342900" defTabSz="174625">
              <a:buFont typeface="Wingdings" panose="05000000000000000000" pitchFamily="2" charset="2"/>
              <a:buChar char="Ø"/>
              <a:defRPr/>
            </a:pPr>
            <a:endParaRPr lang="en-US" sz="2400" dirty="0">
              <a:solidFill>
                <a:srgbClr val="000066"/>
              </a:solidFill>
            </a:endParaRPr>
          </a:p>
          <a:p>
            <a:pPr marL="628650" lvl="2" indent="-342900" defTabSz="174625">
              <a:buFont typeface="Wingdings" panose="05000000000000000000" pitchFamily="2" charset="2"/>
              <a:buChar char="Ø"/>
              <a:defRPr/>
            </a:pPr>
            <a:r>
              <a:rPr lang="en-US" sz="2400" dirty="0">
                <a:solidFill>
                  <a:srgbClr val="000066"/>
                </a:solidFill>
              </a:rPr>
              <a:t>Convening Order = specific guidance for that board</a:t>
            </a:r>
          </a:p>
          <a:p>
            <a:pPr marL="571500" lvl="2" indent="-342900" defTabSz="174625">
              <a:buFont typeface="Wingdings" pitchFamily="2" charset="2"/>
              <a:buChar char="Ø"/>
              <a:defRPr/>
            </a:pPr>
            <a:endParaRPr lang="en-US" sz="2400" dirty="0" smtClean="0">
              <a:solidFill>
                <a:srgbClr val="000066"/>
              </a:solidFill>
            </a:endParaRPr>
          </a:p>
          <a:p>
            <a:pPr marL="571500" lvl="2" indent="-342900" defTabSz="174625">
              <a:buFont typeface="Wingdings" pitchFamily="2" charset="2"/>
              <a:buChar char="Ø"/>
              <a:defRPr/>
            </a:pPr>
            <a:r>
              <a:rPr lang="en-US" sz="2400" dirty="0" smtClean="0">
                <a:solidFill>
                  <a:srgbClr val="000066"/>
                </a:solidFill>
              </a:rPr>
              <a:t>Guidance from </a:t>
            </a:r>
            <a:r>
              <a:rPr lang="en-US" sz="2400" dirty="0">
                <a:solidFill>
                  <a:srgbClr val="000066"/>
                </a:solidFill>
              </a:rPr>
              <a:t>the Chief of Naval Personnel to the </a:t>
            </a:r>
            <a:r>
              <a:rPr lang="en-US" sz="2400" dirty="0" smtClean="0">
                <a:solidFill>
                  <a:srgbClr val="000066"/>
                </a:solidFill>
              </a:rPr>
              <a:t>Board</a:t>
            </a:r>
            <a:endParaRPr lang="en-US" sz="2000" dirty="0">
              <a:solidFill>
                <a:srgbClr val="000066"/>
              </a:solidFill>
            </a:endParaRPr>
          </a:p>
          <a:p>
            <a:pPr marL="742950" lvl="3" defTabSz="174625">
              <a:buFontTx/>
              <a:buChar char="•"/>
              <a:defRPr/>
            </a:pPr>
            <a:r>
              <a:rPr lang="en-US" sz="2200" dirty="0" smtClean="0">
                <a:solidFill>
                  <a:srgbClr val="000066"/>
                </a:solidFill>
              </a:rPr>
              <a:t> Guidance </a:t>
            </a:r>
            <a:r>
              <a:rPr lang="en-US" sz="2200" dirty="0">
                <a:solidFill>
                  <a:srgbClr val="000066"/>
                </a:solidFill>
              </a:rPr>
              <a:t>on quota use and restrictions</a:t>
            </a:r>
          </a:p>
          <a:p>
            <a:pPr marL="742950" lvl="3" defTabSz="174625">
              <a:buFontTx/>
              <a:buChar char="•"/>
              <a:defRPr/>
            </a:pPr>
            <a:r>
              <a:rPr lang="en-US" sz="2200" dirty="0" smtClean="0">
                <a:solidFill>
                  <a:srgbClr val="000066"/>
                </a:solidFill>
              </a:rPr>
              <a:t> </a:t>
            </a:r>
            <a:r>
              <a:rPr lang="en-US" sz="2200" dirty="0">
                <a:solidFill>
                  <a:srgbClr val="000066"/>
                </a:solidFill>
              </a:rPr>
              <a:t>Guidance on secrecy of board </a:t>
            </a:r>
            <a:r>
              <a:rPr lang="en-US" sz="2200" dirty="0" smtClean="0">
                <a:solidFill>
                  <a:srgbClr val="000066"/>
                </a:solidFill>
              </a:rPr>
              <a:t>discussions</a:t>
            </a:r>
            <a:endParaRPr lang="en-US" sz="2200" dirty="0">
              <a:solidFill>
                <a:srgbClr val="000066"/>
              </a:solidFill>
            </a:endParaRPr>
          </a:p>
          <a:p>
            <a:pPr marL="742950" lvl="3" defTabSz="174625">
              <a:buFontTx/>
              <a:buChar char="•"/>
              <a:defRPr/>
            </a:pPr>
            <a:r>
              <a:rPr lang="en-US" sz="2200" dirty="0" smtClean="0">
                <a:solidFill>
                  <a:srgbClr val="000066"/>
                </a:solidFill>
              </a:rPr>
              <a:t> Membership </a:t>
            </a:r>
            <a:r>
              <a:rPr lang="en-US" sz="2200" dirty="0">
                <a:solidFill>
                  <a:srgbClr val="000066"/>
                </a:solidFill>
              </a:rPr>
              <a:t>and </a:t>
            </a:r>
            <a:r>
              <a:rPr lang="en-US" sz="2200" dirty="0" smtClean="0">
                <a:solidFill>
                  <a:srgbClr val="000066"/>
                </a:solidFill>
              </a:rPr>
              <a:t>quotas</a:t>
            </a:r>
          </a:p>
          <a:p>
            <a:pPr marL="742950" lvl="3" defTabSz="174625">
              <a:buFontTx/>
              <a:buChar char="•"/>
              <a:defRPr/>
            </a:pPr>
            <a:r>
              <a:rPr lang="en-US" sz="2200" dirty="0" smtClean="0">
                <a:solidFill>
                  <a:srgbClr val="000066"/>
                </a:solidFill>
              </a:rPr>
              <a:t> Fully </a:t>
            </a:r>
            <a:r>
              <a:rPr lang="en-US" sz="2200" dirty="0">
                <a:solidFill>
                  <a:srgbClr val="000066"/>
                </a:solidFill>
              </a:rPr>
              <a:t>qualified and best qualified </a:t>
            </a:r>
            <a:r>
              <a:rPr lang="en-US" sz="2200" dirty="0" smtClean="0">
                <a:solidFill>
                  <a:srgbClr val="000066"/>
                </a:solidFill>
              </a:rPr>
              <a:t>considerations</a:t>
            </a:r>
            <a:endParaRPr lang="en-US" sz="2400" dirty="0">
              <a:solidFill>
                <a:srgbClr val="000066"/>
              </a:solidFill>
            </a:endParaRPr>
          </a:p>
          <a:p>
            <a:pPr marL="742950" lvl="3" defTabSz="174625">
              <a:buFontTx/>
              <a:buChar char="•"/>
              <a:defRPr/>
            </a:pPr>
            <a:endParaRPr lang="en-US" sz="2400" dirty="0">
              <a:solidFill>
                <a:srgbClr val="000066"/>
              </a:solidFill>
            </a:endParaRPr>
          </a:p>
          <a:p>
            <a:pPr marL="628650" lvl="2" indent="-342900" defTabSz="174625">
              <a:buFont typeface="Wingdings" panose="05000000000000000000" pitchFamily="2" charset="2"/>
              <a:buChar char="Ø"/>
              <a:defRPr/>
            </a:pPr>
            <a:r>
              <a:rPr lang="en-US" sz="2400" dirty="0">
                <a:solidFill>
                  <a:srgbClr val="000066"/>
                </a:solidFill>
              </a:rPr>
              <a:t>Read them each year, then ask yourself:</a:t>
            </a:r>
          </a:p>
        </p:txBody>
      </p:sp>
      <p:sp>
        <p:nvSpPr>
          <p:cNvPr id="10243" name="Rectangle 3"/>
          <p:cNvSpPr>
            <a:spLocks noChangeArrowheads="1"/>
          </p:cNvSpPr>
          <p:nvPr/>
        </p:nvSpPr>
        <p:spPr bwMode="auto">
          <a:xfrm>
            <a:off x="1828800" y="381000"/>
            <a:ext cx="7162800" cy="584775"/>
          </a:xfrm>
          <a:prstGeom prst="rect">
            <a:avLst/>
          </a:prstGeom>
          <a:noFill/>
          <a:ln w="9525">
            <a:noFill/>
            <a:miter lim="800000"/>
            <a:headEnd/>
            <a:tailEnd/>
          </a:ln>
        </p:spPr>
        <p:txBody>
          <a:bodyPr wrap="square">
            <a:spAutoFit/>
          </a:bodyPr>
          <a:lstStyle/>
          <a:p>
            <a:r>
              <a:rPr lang="en-US" sz="3200" dirty="0" smtClean="0">
                <a:solidFill>
                  <a:srgbClr val="000066"/>
                </a:solidFill>
              </a:rPr>
              <a:t>Board Precept/Convening Orders</a:t>
            </a:r>
            <a:endParaRPr lang="en-US" sz="3200" dirty="0">
              <a:solidFill>
                <a:srgbClr val="000066"/>
              </a:solidFill>
            </a:endParaRPr>
          </a:p>
        </p:txBody>
      </p:sp>
      <p:sp>
        <p:nvSpPr>
          <p:cNvPr id="4" name="TextBox 4"/>
          <p:cNvSpPr txBox="1">
            <a:spLocks noChangeArrowheads="1"/>
          </p:cNvSpPr>
          <p:nvPr/>
        </p:nvSpPr>
        <p:spPr bwMode="auto">
          <a:xfrm>
            <a:off x="381000" y="5791200"/>
            <a:ext cx="8534400" cy="830263"/>
          </a:xfrm>
          <a:prstGeom prst="rect">
            <a:avLst/>
          </a:prstGeom>
          <a:solidFill>
            <a:srgbClr val="FFFF00"/>
          </a:solidFill>
          <a:ln w="9525">
            <a:solidFill>
              <a:srgbClr val="000000"/>
            </a:solidFill>
            <a:miter lim="800000"/>
            <a:headEnd/>
            <a:tailEnd/>
          </a:ln>
        </p:spPr>
        <p:txBody>
          <a:bodyPr>
            <a:spAutoFit/>
          </a:bodyPr>
          <a:lstStyle/>
          <a:p>
            <a:pPr algn="ctr"/>
            <a:r>
              <a:rPr lang="en-US" sz="2400" dirty="0"/>
              <a:t>ARE YOU EXHIBITING THESE LEADERSHIP TRAITS AND ARE THEY DOCUMENTED IN YOUR EVALUATIONS?</a:t>
            </a:r>
          </a:p>
        </p:txBody>
      </p:sp>
    </p:spTree>
    <p:extLst>
      <p:ext uri="{BB962C8B-B14F-4D97-AF65-F5344CB8AC3E}">
        <p14:creationId xmlns:p14="http://schemas.microsoft.com/office/powerpoint/2010/main" val="4046676413"/>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b="4602"/>
          <a:stretch/>
        </p:blipFill>
        <p:spPr>
          <a:xfrm>
            <a:off x="533400" y="1295400"/>
            <a:ext cx="8094133" cy="4343400"/>
          </a:xfrm>
          <a:prstGeom prst="rect">
            <a:avLst/>
          </a:prstGeom>
        </p:spPr>
      </p:pic>
    </p:spTree>
    <p:extLst>
      <p:ext uri="{BB962C8B-B14F-4D97-AF65-F5344CB8AC3E}">
        <p14:creationId xmlns:p14="http://schemas.microsoft.com/office/powerpoint/2010/main" val="370139396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1828800" y="381000"/>
            <a:ext cx="5867400" cy="584775"/>
          </a:xfrm>
          <a:prstGeom prst="rect">
            <a:avLst/>
          </a:prstGeom>
          <a:noFill/>
          <a:ln w="9525">
            <a:noFill/>
            <a:miter lim="800000"/>
            <a:headEnd/>
            <a:tailEnd/>
          </a:ln>
        </p:spPr>
        <p:txBody>
          <a:bodyPr wrap="square">
            <a:spAutoFit/>
          </a:bodyPr>
          <a:lstStyle/>
          <a:p>
            <a:pPr algn="ctr"/>
            <a:r>
              <a:rPr lang="en-US" sz="3200" dirty="0" smtClean="0">
                <a:solidFill>
                  <a:srgbClr val="000066"/>
                </a:solidFill>
              </a:rPr>
              <a:t>Precept</a:t>
            </a:r>
            <a:endParaRPr lang="en-US" sz="3200" dirty="0">
              <a:solidFill>
                <a:srgbClr val="000066"/>
              </a:solidFill>
            </a:endParaRPr>
          </a:p>
        </p:txBody>
      </p:sp>
      <p:sp>
        <p:nvSpPr>
          <p:cNvPr id="3" name="Text Box 2"/>
          <p:cNvSpPr txBox="1">
            <a:spLocks noChangeArrowheads="1"/>
          </p:cNvSpPr>
          <p:nvPr/>
        </p:nvSpPr>
        <p:spPr bwMode="auto">
          <a:xfrm>
            <a:off x="0" y="1219200"/>
            <a:ext cx="9144000" cy="5047536"/>
          </a:xfrm>
          <a:prstGeom prst="rect">
            <a:avLst/>
          </a:prstGeom>
          <a:noFill/>
          <a:ln w="9525">
            <a:noFill/>
            <a:miter lim="800000"/>
            <a:headEnd/>
            <a:tailEnd/>
          </a:ln>
        </p:spPr>
        <p:txBody>
          <a:bodyPr>
            <a:spAutoFit/>
          </a:bodyPr>
          <a:lstStyle/>
          <a:p>
            <a:pPr marL="400050" indent="-285750" defTabSz="174625">
              <a:buFont typeface="Wingdings" pitchFamily="2" charset="2"/>
              <a:buChar char="Ø"/>
              <a:defRPr/>
            </a:pPr>
            <a:r>
              <a:rPr lang="en-US" sz="2300" dirty="0">
                <a:solidFill>
                  <a:srgbClr val="000066"/>
                </a:solidFill>
              </a:rPr>
              <a:t>The board precept provides guidance consistent with all enlisted selection boards, such as:</a:t>
            </a:r>
          </a:p>
          <a:p>
            <a:pPr marL="914400" lvl="1" indent="-342900" defTabSz="174625">
              <a:buFont typeface="Arial" panose="020B0604020202020204" pitchFamily="34" charset="0"/>
              <a:buChar char="•"/>
              <a:defRPr/>
            </a:pPr>
            <a:r>
              <a:rPr lang="en-US" sz="2300" dirty="0">
                <a:solidFill>
                  <a:srgbClr val="000066"/>
                </a:solidFill>
              </a:rPr>
              <a:t>Function and Membership</a:t>
            </a:r>
          </a:p>
          <a:p>
            <a:pPr marL="914400" lvl="1" indent="-342900" defTabSz="174625">
              <a:buFont typeface="Arial" panose="020B0604020202020204" pitchFamily="34" charset="0"/>
              <a:buChar char="•"/>
              <a:defRPr/>
            </a:pPr>
            <a:r>
              <a:rPr lang="en-US" sz="2300" dirty="0">
                <a:solidFill>
                  <a:srgbClr val="000066"/>
                </a:solidFill>
              </a:rPr>
              <a:t>Guidance on secrecy of board </a:t>
            </a:r>
            <a:r>
              <a:rPr lang="en-US" sz="2300" dirty="0" smtClean="0">
                <a:solidFill>
                  <a:srgbClr val="000066"/>
                </a:solidFill>
              </a:rPr>
              <a:t>discussions</a:t>
            </a:r>
            <a:endParaRPr lang="en-US" sz="2300" dirty="0">
              <a:solidFill>
                <a:srgbClr val="000066"/>
              </a:solidFill>
            </a:endParaRPr>
          </a:p>
          <a:p>
            <a:pPr marL="914400" lvl="1" indent="-342900" defTabSz="174625">
              <a:buFont typeface="Arial" panose="020B0604020202020204" pitchFamily="34" charset="0"/>
              <a:buChar char="•"/>
              <a:defRPr/>
            </a:pPr>
            <a:r>
              <a:rPr lang="en-US" sz="2300" dirty="0">
                <a:solidFill>
                  <a:srgbClr val="000066"/>
                </a:solidFill>
              </a:rPr>
              <a:t>Direction to gather feedback to improve future boards</a:t>
            </a:r>
          </a:p>
          <a:p>
            <a:pPr marL="914400" lvl="1" indent="-342900" defTabSz="174625">
              <a:buFont typeface="Arial" panose="020B0604020202020204" pitchFamily="34" charset="0"/>
              <a:buChar char="•"/>
              <a:defRPr/>
            </a:pPr>
            <a:r>
              <a:rPr lang="en-US" sz="2300" dirty="0">
                <a:solidFill>
                  <a:srgbClr val="000066"/>
                </a:solidFill>
              </a:rPr>
              <a:t>Duties of the Board President and </a:t>
            </a:r>
            <a:r>
              <a:rPr lang="en-US" sz="2300" dirty="0" smtClean="0">
                <a:solidFill>
                  <a:srgbClr val="000066"/>
                </a:solidFill>
              </a:rPr>
              <a:t>SEA</a:t>
            </a:r>
            <a:endParaRPr lang="en-US" sz="2300" dirty="0">
              <a:solidFill>
                <a:srgbClr val="000066"/>
              </a:solidFill>
            </a:endParaRPr>
          </a:p>
          <a:p>
            <a:pPr marL="914400" lvl="1" indent="-342900" defTabSz="174625">
              <a:buFont typeface="Arial" panose="020B0604020202020204" pitchFamily="34" charset="0"/>
              <a:buChar char="•"/>
              <a:defRPr/>
            </a:pPr>
            <a:r>
              <a:rPr lang="en-US" sz="2300" dirty="0">
                <a:solidFill>
                  <a:srgbClr val="000066"/>
                </a:solidFill>
              </a:rPr>
              <a:t>Board Proceedings</a:t>
            </a:r>
          </a:p>
          <a:p>
            <a:pPr marL="914400" lvl="1" indent="-342900" defTabSz="174625">
              <a:buFont typeface="Arial" panose="020B0604020202020204" pitchFamily="34" charset="0"/>
              <a:buChar char="•"/>
              <a:defRPr/>
            </a:pPr>
            <a:r>
              <a:rPr lang="en-US" sz="2300" dirty="0">
                <a:solidFill>
                  <a:srgbClr val="000066"/>
                </a:solidFill>
              </a:rPr>
              <a:t>Marital/Dependency Status</a:t>
            </a:r>
          </a:p>
          <a:p>
            <a:pPr marL="914400" lvl="1" indent="-342900" defTabSz="174625">
              <a:buFont typeface="Arial" panose="020B0604020202020204" pitchFamily="34" charset="0"/>
              <a:buChar char="•"/>
              <a:defRPr/>
            </a:pPr>
            <a:r>
              <a:rPr lang="en-US" sz="2300" dirty="0" smtClean="0">
                <a:solidFill>
                  <a:srgbClr val="000066"/>
                </a:solidFill>
              </a:rPr>
              <a:t>Area Tours </a:t>
            </a:r>
            <a:endParaRPr lang="en-US" sz="2300" dirty="0">
              <a:solidFill>
                <a:srgbClr val="000066"/>
              </a:solidFill>
            </a:endParaRPr>
          </a:p>
          <a:p>
            <a:pPr marL="914400" lvl="1" indent="-342900" defTabSz="174625">
              <a:buFont typeface="Arial" panose="020B0604020202020204" pitchFamily="34" charset="0"/>
              <a:buChar char="•"/>
              <a:defRPr/>
            </a:pPr>
            <a:r>
              <a:rPr lang="en-US" sz="2300" dirty="0">
                <a:solidFill>
                  <a:srgbClr val="000066"/>
                </a:solidFill>
              </a:rPr>
              <a:t>History of Assignments</a:t>
            </a:r>
          </a:p>
          <a:p>
            <a:pPr marL="914400" lvl="1" indent="-342900" defTabSz="174625">
              <a:buFont typeface="Arial" panose="020B0604020202020204" pitchFamily="34" charset="0"/>
              <a:buChar char="•"/>
              <a:defRPr/>
            </a:pPr>
            <a:r>
              <a:rPr lang="en-US" sz="2300" dirty="0" smtClean="0">
                <a:solidFill>
                  <a:srgbClr val="000066"/>
                </a:solidFill>
              </a:rPr>
              <a:t>Record Review</a:t>
            </a:r>
            <a:endParaRPr lang="en-US" sz="2300" dirty="0">
              <a:solidFill>
                <a:srgbClr val="000066"/>
              </a:solidFill>
            </a:endParaRPr>
          </a:p>
          <a:p>
            <a:pPr marL="914400" lvl="1" indent="-342900" defTabSz="174625">
              <a:buFont typeface="Arial" panose="020B0604020202020204" pitchFamily="34" charset="0"/>
              <a:buChar char="•"/>
              <a:defRPr/>
            </a:pPr>
            <a:r>
              <a:rPr lang="en-US" sz="2300" dirty="0">
                <a:solidFill>
                  <a:srgbClr val="000066"/>
                </a:solidFill>
              </a:rPr>
              <a:t>Adverse Information</a:t>
            </a:r>
          </a:p>
          <a:p>
            <a:pPr marL="914400" lvl="1" indent="-342900" defTabSz="174625">
              <a:buFont typeface="Arial" panose="020B0604020202020204" pitchFamily="34" charset="0"/>
              <a:buChar char="•"/>
              <a:defRPr/>
            </a:pPr>
            <a:r>
              <a:rPr lang="en-US" sz="2300" dirty="0">
                <a:solidFill>
                  <a:srgbClr val="000066"/>
                </a:solidFill>
              </a:rPr>
              <a:t>Equal Opportunity and Diversity </a:t>
            </a:r>
            <a:r>
              <a:rPr lang="en-US" sz="2300" dirty="0" smtClean="0">
                <a:solidFill>
                  <a:srgbClr val="000066"/>
                </a:solidFill>
              </a:rPr>
              <a:t>Guidance</a:t>
            </a:r>
          </a:p>
          <a:p>
            <a:pPr marL="914400" lvl="1" indent="-342900" defTabSz="174625">
              <a:buFont typeface="Arial" panose="020B0604020202020204" pitchFamily="34" charset="0"/>
              <a:buChar char="•"/>
              <a:defRPr/>
            </a:pPr>
            <a:r>
              <a:rPr lang="en-US" sz="2300" dirty="0" smtClean="0">
                <a:solidFill>
                  <a:srgbClr val="000066"/>
                </a:solidFill>
              </a:rPr>
              <a:t>Board Reports and Oaths</a:t>
            </a:r>
            <a:endParaRPr lang="en-US" sz="2300" dirty="0">
              <a:solidFill>
                <a:srgbClr val="000066"/>
              </a:solidFill>
            </a:endParaRPr>
          </a:p>
        </p:txBody>
      </p:sp>
    </p:spTree>
    <p:extLst>
      <p:ext uri="{BB962C8B-B14F-4D97-AF65-F5344CB8AC3E}">
        <p14:creationId xmlns:p14="http://schemas.microsoft.com/office/powerpoint/2010/main" val="3663951774"/>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30480" y="1143000"/>
            <a:ext cx="9144000" cy="4401205"/>
          </a:xfrm>
          <a:prstGeom prst="rect">
            <a:avLst/>
          </a:prstGeom>
          <a:noFill/>
          <a:ln w="9525">
            <a:noFill/>
            <a:miter lim="800000"/>
            <a:headEnd/>
            <a:tailEnd/>
          </a:ln>
        </p:spPr>
        <p:txBody>
          <a:bodyPr>
            <a:spAutoFit/>
          </a:bodyPr>
          <a:lstStyle/>
          <a:p>
            <a:pPr marL="1200150" lvl="3" indent="-342900" defTabSz="174625">
              <a:buFont typeface="Wingdings" panose="05000000000000000000" pitchFamily="2" charset="2"/>
              <a:buChar char="Ø"/>
              <a:defRPr/>
            </a:pPr>
            <a:r>
              <a:rPr lang="en-US" sz="2800" dirty="0" smtClean="0">
                <a:solidFill>
                  <a:srgbClr val="000066"/>
                </a:solidFill>
              </a:rPr>
              <a:t>Area Tours</a:t>
            </a:r>
          </a:p>
          <a:p>
            <a:pPr marL="1200150" lvl="3" indent="-342900" defTabSz="174625">
              <a:buFont typeface="Wingdings" panose="05000000000000000000" pitchFamily="2" charset="2"/>
              <a:buChar char="Ø"/>
              <a:defRPr/>
            </a:pPr>
            <a:endParaRPr lang="en-US" sz="2800" dirty="0">
              <a:solidFill>
                <a:srgbClr val="000066"/>
              </a:solidFill>
            </a:endParaRPr>
          </a:p>
          <a:p>
            <a:pPr marL="1200150" lvl="3" indent="-342900" defTabSz="174625">
              <a:buFont typeface="Wingdings" panose="05000000000000000000" pitchFamily="2" charset="2"/>
              <a:buChar char="Ø"/>
              <a:defRPr/>
            </a:pPr>
            <a:r>
              <a:rPr lang="en-US" sz="2800" dirty="0">
                <a:solidFill>
                  <a:srgbClr val="000066"/>
                </a:solidFill>
              </a:rPr>
              <a:t>History of </a:t>
            </a:r>
            <a:r>
              <a:rPr lang="en-US" sz="2800" dirty="0" smtClean="0">
                <a:solidFill>
                  <a:srgbClr val="000066"/>
                </a:solidFill>
              </a:rPr>
              <a:t>Assignments</a:t>
            </a:r>
          </a:p>
          <a:p>
            <a:pPr marL="1539875" lvl="3" indent="-336550" defTabSz="174625">
              <a:buFont typeface="Arial" panose="020B0604020202020204" pitchFamily="34" charset="0"/>
              <a:buChar char="•"/>
              <a:defRPr/>
            </a:pPr>
            <a:r>
              <a:rPr lang="en-US" sz="2800" dirty="0" smtClean="0">
                <a:solidFill>
                  <a:srgbClr val="000066"/>
                </a:solidFill>
              </a:rPr>
              <a:t>Not always in control of duty assignments</a:t>
            </a:r>
          </a:p>
          <a:p>
            <a:pPr marL="1539875" lvl="3" indent="-336550" defTabSz="174625">
              <a:buFont typeface="Arial" panose="020B0604020202020204" pitchFamily="34" charset="0"/>
              <a:buChar char="•"/>
              <a:defRPr/>
            </a:pPr>
            <a:r>
              <a:rPr lang="en-US" sz="2800" dirty="0" smtClean="0">
                <a:solidFill>
                  <a:srgbClr val="000066"/>
                </a:solidFill>
              </a:rPr>
              <a:t>Closed-loop communities can restrict assignment diversity</a:t>
            </a:r>
          </a:p>
          <a:p>
            <a:pPr marL="1539875" lvl="3" indent="-336550" defTabSz="174625">
              <a:buFont typeface="Arial" panose="020B0604020202020204" pitchFamily="34" charset="0"/>
              <a:buChar char="•"/>
              <a:defRPr/>
            </a:pPr>
            <a:r>
              <a:rPr lang="en-US" sz="2800" dirty="0" smtClean="0">
                <a:solidFill>
                  <a:srgbClr val="000066"/>
                </a:solidFill>
              </a:rPr>
              <a:t>Size of command and number with peer ranking are not controlled by the candidate</a:t>
            </a:r>
          </a:p>
          <a:p>
            <a:pPr marL="1200150" lvl="3" indent="-342900" defTabSz="174625">
              <a:buFont typeface="Wingdings" panose="05000000000000000000" pitchFamily="2" charset="2"/>
              <a:buChar char="Ø"/>
              <a:defRPr/>
            </a:pPr>
            <a:endParaRPr lang="en-US" sz="2800" dirty="0">
              <a:solidFill>
                <a:srgbClr val="000066"/>
              </a:solidFill>
            </a:endParaRPr>
          </a:p>
          <a:p>
            <a:pPr marL="1200150" lvl="3" indent="-342900" defTabSz="174625">
              <a:buFont typeface="Wingdings" panose="05000000000000000000" pitchFamily="2" charset="2"/>
              <a:buChar char="Ø"/>
              <a:defRPr/>
            </a:pPr>
            <a:r>
              <a:rPr lang="en-US" sz="2800" dirty="0">
                <a:solidFill>
                  <a:srgbClr val="000066"/>
                </a:solidFill>
              </a:rPr>
              <a:t>Record Review</a:t>
            </a:r>
          </a:p>
        </p:txBody>
      </p:sp>
      <p:sp>
        <p:nvSpPr>
          <p:cNvPr id="12291" name="Rectangle 3"/>
          <p:cNvSpPr>
            <a:spLocks noChangeArrowheads="1"/>
          </p:cNvSpPr>
          <p:nvPr/>
        </p:nvSpPr>
        <p:spPr bwMode="auto">
          <a:xfrm>
            <a:off x="1828800" y="381000"/>
            <a:ext cx="5867400" cy="584775"/>
          </a:xfrm>
          <a:prstGeom prst="rect">
            <a:avLst/>
          </a:prstGeom>
          <a:noFill/>
          <a:ln w="9525">
            <a:noFill/>
            <a:miter lim="800000"/>
            <a:headEnd/>
            <a:tailEnd/>
          </a:ln>
        </p:spPr>
        <p:txBody>
          <a:bodyPr wrap="square">
            <a:spAutoFit/>
          </a:bodyPr>
          <a:lstStyle/>
          <a:p>
            <a:pPr algn="ctr"/>
            <a:r>
              <a:rPr lang="en-US" sz="3200" dirty="0" smtClean="0">
                <a:solidFill>
                  <a:srgbClr val="000066"/>
                </a:solidFill>
              </a:rPr>
              <a:t>Precept</a:t>
            </a:r>
            <a:endParaRPr lang="en-US" sz="3200" dirty="0">
              <a:solidFill>
                <a:srgbClr val="000066"/>
              </a:solidFill>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19050" y="1295400"/>
            <a:ext cx="9144000" cy="3539430"/>
          </a:xfrm>
          <a:prstGeom prst="rect">
            <a:avLst/>
          </a:prstGeom>
          <a:noFill/>
          <a:ln w="9525">
            <a:noFill/>
            <a:miter lim="800000"/>
            <a:headEnd/>
            <a:tailEnd/>
          </a:ln>
        </p:spPr>
        <p:txBody>
          <a:bodyPr>
            <a:spAutoFit/>
          </a:bodyPr>
          <a:lstStyle/>
          <a:p>
            <a:pPr marL="1200150" lvl="3" indent="-342900" defTabSz="174625">
              <a:buFont typeface="Wingdings" panose="05000000000000000000" pitchFamily="2" charset="2"/>
              <a:buChar char="Ø"/>
              <a:defRPr/>
            </a:pPr>
            <a:r>
              <a:rPr lang="en-US" sz="2800" dirty="0" smtClean="0">
                <a:solidFill>
                  <a:srgbClr val="000066"/>
                </a:solidFill>
              </a:rPr>
              <a:t>Evaluation gaps</a:t>
            </a:r>
            <a:r>
              <a:rPr lang="en-US" sz="2800" dirty="0">
                <a:solidFill>
                  <a:srgbClr val="000066"/>
                </a:solidFill>
              </a:rPr>
              <a:t> </a:t>
            </a:r>
            <a:r>
              <a:rPr lang="en-US" sz="2800" dirty="0" smtClean="0">
                <a:solidFill>
                  <a:srgbClr val="000066"/>
                </a:solidFill>
              </a:rPr>
              <a:t>/ breaks in service</a:t>
            </a:r>
          </a:p>
          <a:p>
            <a:pPr marL="1200150" lvl="3" indent="-342900" defTabSz="174625">
              <a:buFont typeface="Wingdings" panose="05000000000000000000" pitchFamily="2" charset="2"/>
              <a:buChar char="Ø"/>
              <a:defRPr/>
            </a:pPr>
            <a:endParaRPr lang="en-US" sz="2800" dirty="0" smtClean="0">
              <a:solidFill>
                <a:srgbClr val="000066"/>
              </a:solidFill>
            </a:endParaRPr>
          </a:p>
          <a:p>
            <a:pPr marL="1200150" lvl="3" indent="-342900" defTabSz="174625">
              <a:buFont typeface="Wingdings" panose="05000000000000000000" pitchFamily="2" charset="2"/>
              <a:buChar char="Ø"/>
              <a:defRPr/>
            </a:pPr>
            <a:r>
              <a:rPr lang="en-US" sz="2800" dirty="0" smtClean="0">
                <a:solidFill>
                  <a:srgbClr val="000066"/>
                </a:solidFill>
              </a:rPr>
              <a:t>Decline in performance</a:t>
            </a:r>
          </a:p>
          <a:p>
            <a:pPr marL="1200150" lvl="3" indent="-342900" defTabSz="174625">
              <a:buFont typeface="Wingdings" panose="05000000000000000000" pitchFamily="2" charset="2"/>
              <a:buChar char="Ø"/>
              <a:defRPr/>
            </a:pPr>
            <a:endParaRPr lang="en-US" sz="2800" dirty="0" smtClean="0">
              <a:solidFill>
                <a:srgbClr val="000066"/>
              </a:solidFill>
            </a:endParaRPr>
          </a:p>
          <a:p>
            <a:pPr marL="1200150" lvl="3" indent="-342900" defTabSz="174625">
              <a:buFont typeface="Wingdings" panose="05000000000000000000" pitchFamily="2" charset="2"/>
              <a:buChar char="Ø"/>
              <a:defRPr/>
            </a:pPr>
            <a:r>
              <a:rPr lang="en-US" sz="2800" dirty="0" smtClean="0">
                <a:solidFill>
                  <a:srgbClr val="000066"/>
                </a:solidFill>
              </a:rPr>
              <a:t>Promotion Recommendation gap</a:t>
            </a:r>
          </a:p>
          <a:p>
            <a:pPr marL="1200150" lvl="3" indent="-342900" defTabSz="174625">
              <a:buFont typeface="Wingdings" panose="05000000000000000000" pitchFamily="2" charset="2"/>
              <a:buChar char="Ø"/>
              <a:defRPr/>
            </a:pPr>
            <a:endParaRPr lang="en-US" sz="2800" dirty="0" smtClean="0">
              <a:solidFill>
                <a:srgbClr val="000066"/>
              </a:solidFill>
            </a:endParaRPr>
          </a:p>
          <a:p>
            <a:pPr marL="1200150" lvl="3" indent="-342900" defTabSz="174625">
              <a:buFont typeface="Wingdings" panose="05000000000000000000" pitchFamily="2" charset="2"/>
              <a:buChar char="Ø"/>
              <a:defRPr/>
            </a:pPr>
            <a:r>
              <a:rPr lang="en-US" sz="2800" dirty="0" smtClean="0">
                <a:solidFill>
                  <a:srgbClr val="000066"/>
                </a:solidFill>
              </a:rPr>
              <a:t>Reporting Senior’s Cumulative Average (RSCA)</a:t>
            </a:r>
          </a:p>
        </p:txBody>
      </p:sp>
      <p:sp>
        <p:nvSpPr>
          <p:cNvPr id="16387" name="Rectangle 3"/>
          <p:cNvSpPr>
            <a:spLocks noChangeArrowheads="1"/>
          </p:cNvSpPr>
          <p:nvPr/>
        </p:nvSpPr>
        <p:spPr bwMode="auto">
          <a:xfrm>
            <a:off x="1828800" y="381000"/>
            <a:ext cx="5867400" cy="584775"/>
          </a:xfrm>
          <a:prstGeom prst="rect">
            <a:avLst/>
          </a:prstGeom>
          <a:noFill/>
          <a:ln w="9525">
            <a:noFill/>
            <a:miter lim="800000"/>
            <a:headEnd/>
            <a:tailEnd/>
          </a:ln>
        </p:spPr>
        <p:txBody>
          <a:bodyPr wrap="square">
            <a:spAutoFit/>
          </a:bodyPr>
          <a:lstStyle/>
          <a:p>
            <a:pPr algn="ctr"/>
            <a:r>
              <a:rPr lang="en-US" sz="3200" dirty="0" smtClean="0">
                <a:solidFill>
                  <a:srgbClr val="000066"/>
                </a:solidFill>
              </a:rPr>
              <a:t>Precept - </a:t>
            </a:r>
            <a:r>
              <a:rPr lang="en-US" sz="3200" dirty="0" err="1" smtClean="0">
                <a:solidFill>
                  <a:srgbClr val="000066"/>
                </a:solidFill>
              </a:rPr>
              <a:t>Evals</a:t>
            </a:r>
            <a:endParaRPr lang="en-US" sz="3200" dirty="0">
              <a:solidFill>
                <a:srgbClr val="000066"/>
              </a:solidFil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0" y="1104900"/>
            <a:ext cx="9144000" cy="4293483"/>
          </a:xfrm>
          <a:prstGeom prst="rect">
            <a:avLst/>
          </a:prstGeom>
          <a:noFill/>
          <a:ln w="9525">
            <a:noFill/>
            <a:miter lim="800000"/>
            <a:headEnd/>
            <a:tailEnd/>
          </a:ln>
        </p:spPr>
        <p:txBody>
          <a:bodyPr>
            <a:spAutoFit/>
          </a:bodyPr>
          <a:lstStyle/>
          <a:p>
            <a:pPr marL="857250" lvl="2" indent="-171450" defTabSz="174625" eaLnBrk="0" hangingPunct="0"/>
            <a:endParaRPr lang="en-US" sz="2100" dirty="0">
              <a:solidFill>
                <a:srgbClr val="000066"/>
              </a:solidFill>
            </a:endParaRPr>
          </a:p>
          <a:p>
            <a:pPr marL="685800" lvl="2" defTabSz="174625" eaLnBrk="0" hangingPunct="0"/>
            <a:r>
              <a:rPr lang="en-US" sz="2800" dirty="0" smtClean="0">
                <a:solidFill>
                  <a:srgbClr val="000066"/>
                </a:solidFill>
              </a:rPr>
              <a:t>For those candidates who are recommended for selection and who have received disciplinary action, or whose official military personnel file contains matters relating to conduct or performance of duty, regardless of the date the matter occurred, every board member in that respective tank shall be briefed on the adverse information contained therein prior to the final board decision.</a:t>
            </a:r>
            <a:endParaRPr lang="en-US" sz="2800" b="0" dirty="0">
              <a:solidFill>
                <a:srgbClr val="000066"/>
              </a:solidFill>
            </a:endParaRPr>
          </a:p>
        </p:txBody>
      </p:sp>
      <p:sp>
        <p:nvSpPr>
          <p:cNvPr id="18435" name="Rectangle 3"/>
          <p:cNvSpPr>
            <a:spLocks noChangeArrowheads="1"/>
          </p:cNvSpPr>
          <p:nvPr/>
        </p:nvSpPr>
        <p:spPr bwMode="auto">
          <a:xfrm>
            <a:off x="1828799" y="381000"/>
            <a:ext cx="5867401" cy="584775"/>
          </a:xfrm>
          <a:prstGeom prst="rect">
            <a:avLst/>
          </a:prstGeom>
          <a:noFill/>
          <a:ln w="9525">
            <a:noFill/>
            <a:miter lim="800000"/>
            <a:headEnd/>
            <a:tailEnd/>
          </a:ln>
        </p:spPr>
        <p:txBody>
          <a:bodyPr wrap="square">
            <a:spAutoFit/>
          </a:bodyPr>
          <a:lstStyle/>
          <a:p>
            <a:pPr algn="ctr"/>
            <a:r>
              <a:rPr lang="en-US" sz="3200" dirty="0" smtClean="0">
                <a:solidFill>
                  <a:srgbClr val="000066"/>
                </a:solidFill>
              </a:rPr>
              <a:t>Precept – Adverse info</a:t>
            </a:r>
            <a:endParaRPr lang="en-US" sz="3200" dirty="0"/>
          </a:p>
        </p:txBody>
      </p:sp>
      <p:sp>
        <p:nvSpPr>
          <p:cNvPr id="4" name="TextBox 3"/>
          <p:cNvSpPr txBox="1">
            <a:spLocks noChangeArrowheads="1"/>
          </p:cNvSpPr>
          <p:nvPr/>
        </p:nvSpPr>
        <p:spPr bwMode="auto">
          <a:xfrm>
            <a:off x="381000" y="5791200"/>
            <a:ext cx="8534400" cy="830263"/>
          </a:xfrm>
          <a:prstGeom prst="rect">
            <a:avLst/>
          </a:prstGeom>
          <a:solidFill>
            <a:srgbClr val="FFFF00"/>
          </a:solidFill>
          <a:ln w="9525">
            <a:solidFill>
              <a:srgbClr val="000000"/>
            </a:solidFill>
            <a:miter lim="800000"/>
            <a:headEnd/>
            <a:tailEnd/>
          </a:ln>
        </p:spPr>
        <p:txBody>
          <a:bodyPr>
            <a:spAutoFit/>
          </a:bodyPr>
          <a:lstStyle/>
          <a:p>
            <a:pPr algn="ctr"/>
            <a:r>
              <a:rPr lang="en-US" sz="2400" dirty="0"/>
              <a:t>NAVY DOES NOT EMBRACE BLIND ADHERENCE TO A ZERO-DEFECT MENTALITY</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19050" y="1104900"/>
            <a:ext cx="9144000" cy="5693866"/>
          </a:xfrm>
          <a:prstGeom prst="rect">
            <a:avLst/>
          </a:prstGeom>
          <a:noFill/>
          <a:ln w="9525">
            <a:noFill/>
            <a:miter lim="800000"/>
            <a:headEnd/>
            <a:tailEnd/>
          </a:ln>
        </p:spPr>
        <p:txBody>
          <a:bodyPr>
            <a:spAutoFit/>
          </a:bodyPr>
          <a:lstStyle/>
          <a:p>
            <a:pPr marL="1314450" lvl="2" indent="-342900" defTabSz="174625" eaLnBrk="0" hangingPunct="0">
              <a:buFont typeface="Wingdings" panose="05000000000000000000" pitchFamily="2" charset="2"/>
              <a:buChar char="Ø"/>
              <a:defRPr/>
            </a:pPr>
            <a:r>
              <a:rPr lang="en-US" sz="2800" dirty="0" smtClean="0">
                <a:solidFill>
                  <a:srgbClr val="000066"/>
                </a:solidFill>
              </a:rPr>
              <a:t>Vacancy </a:t>
            </a:r>
            <a:r>
              <a:rPr lang="en-US" sz="2800" dirty="0">
                <a:solidFill>
                  <a:srgbClr val="000066"/>
                </a:solidFill>
              </a:rPr>
              <a:t>driven</a:t>
            </a:r>
          </a:p>
          <a:p>
            <a:pPr marL="1314450" lvl="2" indent="-342900" defTabSz="174625" eaLnBrk="0" hangingPunct="0">
              <a:buFont typeface="Wingdings" panose="05000000000000000000" pitchFamily="2" charset="2"/>
              <a:buChar char="Ø"/>
              <a:defRPr/>
            </a:pPr>
            <a:endParaRPr lang="en-US" sz="2800" dirty="0">
              <a:solidFill>
                <a:srgbClr val="000066"/>
              </a:solidFill>
            </a:endParaRPr>
          </a:p>
          <a:p>
            <a:pPr marL="1314450" lvl="2" indent="-342900" defTabSz="174625" eaLnBrk="0" hangingPunct="0">
              <a:buFont typeface="Wingdings" panose="05000000000000000000" pitchFamily="2" charset="2"/>
              <a:buChar char="Ø"/>
              <a:defRPr/>
            </a:pPr>
            <a:r>
              <a:rPr lang="en-US" sz="2800" dirty="0">
                <a:solidFill>
                  <a:srgbClr val="000066"/>
                </a:solidFill>
              </a:rPr>
              <a:t>Recommended by Enlisted Community Managers</a:t>
            </a:r>
          </a:p>
          <a:p>
            <a:pPr marL="1314450" lvl="2" indent="-342900" defTabSz="174625" eaLnBrk="0" hangingPunct="0">
              <a:buFont typeface="Wingdings" panose="05000000000000000000" pitchFamily="2" charset="2"/>
              <a:buChar char="Ø"/>
              <a:defRPr/>
            </a:pPr>
            <a:endParaRPr lang="en-US" sz="2800" dirty="0">
              <a:solidFill>
                <a:srgbClr val="000066"/>
              </a:solidFill>
            </a:endParaRPr>
          </a:p>
          <a:p>
            <a:pPr marL="1314450" lvl="2" indent="-342900" defTabSz="174625" eaLnBrk="0" hangingPunct="0">
              <a:buFont typeface="Wingdings" panose="05000000000000000000" pitchFamily="2" charset="2"/>
              <a:buChar char="Ø"/>
              <a:defRPr/>
            </a:pPr>
            <a:r>
              <a:rPr lang="en-US" sz="2800" dirty="0">
                <a:solidFill>
                  <a:srgbClr val="000066"/>
                </a:solidFill>
              </a:rPr>
              <a:t>Approved by Chief of Naval Personnel for AC/FTS and Chief of Navy Reserve for SELRES</a:t>
            </a:r>
          </a:p>
          <a:p>
            <a:pPr marL="1314450" lvl="2" indent="-342900" defTabSz="174625" eaLnBrk="0" hangingPunct="0">
              <a:buFont typeface="Wingdings" panose="05000000000000000000" pitchFamily="2" charset="2"/>
              <a:buChar char="Ø"/>
              <a:defRPr/>
            </a:pPr>
            <a:endParaRPr lang="en-US" sz="2800" dirty="0">
              <a:solidFill>
                <a:srgbClr val="000066"/>
              </a:solidFill>
            </a:endParaRPr>
          </a:p>
          <a:p>
            <a:pPr marL="1314450" lvl="2" indent="-342900" defTabSz="174625" eaLnBrk="0" hangingPunct="0">
              <a:buFont typeface="Wingdings" panose="05000000000000000000" pitchFamily="2" charset="2"/>
              <a:buChar char="Ø"/>
              <a:defRPr/>
            </a:pPr>
            <a:r>
              <a:rPr lang="en-US" sz="2800" dirty="0">
                <a:solidFill>
                  <a:srgbClr val="000066"/>
                </a:solidFill>
              </a:rPr>
              <a:t>Made public when board convenes</a:t>
            </a:r>
          </a:p>
          <a:p>
            <a:pPr marL="1314450" lvl="2" indent="-342900" defTabSz="174625" eaLnBrk="0" hangingPunct="0">
              <a:buFont typeface="Wingdings" panose="05000000000000000000" pitchFamily="2" charset="2"/>
              <a:buChar char="Ø"/>
              <a:defRPr/>
            </a:pPr>
            <a:endParaRPr lang="en-US" sz="2800" dirty="0">
              <a:solidFill>
                <a:srgbClr val="000066"/>
              </a:solidFill>
            </a:endParaRPr>
          </a:p>
          <a:p>
            <a:pPr marL="1314450" lvl="2" indent="-342900" defTabSz="174625" eaLnBrk="0" hangingPunct="0">
              <a:buFont typeface="Wingdings" panose="05000000000000000000" pitchFamily="2" charset="2"/>
              <a:buChar char="Ø"/>
              <a:defRPr/>
            </a:pPr>
            <a:r>
              <a:rPr lang="en-US" sz="2800" dirty="0">
                <a:solidFill>
                  <a:srgbClr val="000066"/>
                </a:solidFill>
              </a:rPr>
              <a:t>May go unfilled when insufficient number of candidates meet “</a:t>
            </a:r>
            <a:r>
              <a:rPr lang="en-US" sz="2800" u="sng" dirty="0">
                <a:solidFill>
                  <a:srgbClr val="000066"/>
                </a:solidFill>
              </a:rPr>
              <a:t>fully qualified</a:t>
            </a:r>
            <a:r>
              <a:rPr lang="en-US" sz="2800" dirty="0">
                <a:solidFill>
                  <a:srgbClr val="000066"/>
                </a:solidFill>
              </a:rPr>
              <a:t>” </a:t>
            </a:r>
            <a:r>
              <a:rPr lang="en-US" sz="2800" dirty="0" smtClean="0">
                <a:solidFill>
                  <a:srgbClr val="000066"/>
                </a:solidFill>
              </a:rPr>
              <a:t>standard</a:t>
            </a:r>
            <a:endParaRPr lang="en-US" sz="2800" dirty="0">
              <a:solidFill>
                <a:srgbClr val="000066"/>
              </a:solidFill>
            </a:endParaRPr>
          </a:p>
        </p:txBody>
      </p:sp>
      <p:sp>
        <p:nvSpPr>
          <p:cNvPr id="9219" name="Rectangle 3"/>
          <p:cNvSpPr>
            <a:spLocks noChangeArrowheads="1"/>
          </p:cNvSpPr>
          <p:nvPr/>
        </p:nvSpPr>
        <p:spPr bwMode="auto">
          <a:xfrm>
            <a:off x="1797698" y="381000"/>
            <a:ext cx="5867400" cy="584775"/>
          </a:xfrm>
          <a:prstGeom prst="rect">
            <a:avLst/>
          </a:prstGeom>
          <a:noFill/>
          <a:ln w="9525">
            <a:noFill/>
            <a:miter lim="800000"/>
            <a:headEnd/>
            <a:tailEnd/>
          </a:ln>
        </p:spPr>
        <p:txBody>
          <a:bodyPr wrap="square" anchor="ctr">
            <a:spAutoFit/>
          </a:bodyPr>
          <a:lstStyle/>
          <a:p>
            <a:pPr algn="ctr" eaLnBrk="0" hangingPunct="0"/>
            <a:r>
              <a:rPr lang="en-US" sz="3200" dirty="0" smtClean="0">
                <a:solidFill>
                  <a:srgbClr val="000066"/>
                </a:solidFill>
              </a:rPr>
              <a:t>Quotas</a:t>
            </a:r>
            <a:endParaRPr lang="en-US" sz="3200" dirty="0"/>
          </a:p>
        </p:txBody>
      </p:sp>
    </p:spTree>
    <p:extLst>
      <p:ext uri="{BB962C8B-B14F-4D97-AF65-F5344CB8AC3E}">
        <p14:creationId xmlns:p14="http://schemas.microsoft.com/office/powerpoint/2010/main" val="2524768765"/>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0" y="1189038"/>
            <a:ext cx="9144000" cy="4154984"/>
          </a:xfrm>
          <a:prstGeom prst="rect">
            <a:avLst/>
          </a:prstGeom>
          <a:noFill/>
          <a:ln w="9525">
            <a:noFill/>
            <a:miter lim="800000"/>
            <a:headEnd/>
            <a:tailEnd/>
          </a:ln>
        </p:spPr>
        <p:txBody>
          <a:bodyPr>
            <a:spAutoFit/>
          </a:bodyPr>
          <a:lstStyle/>
          <a:p>
            <a:pPr marL="628650" lvl="2" indent="-342900" defTabSz="174625">
              <a:buFont typeface="Wingdings" panose="05000000000000000000" pitchFamily="2" charset="2"/>
              <a:buChar char="Ø"/>
              <a:defRPr/>
            </a:pPr>
            <a:r>
              <a:rPr lang="en-US" sz="2400" dirty="0" smtClean="0">
                <a:solidFill>
                  <a:srgbClr val="000066"/>
                </a:solidFill>
              </a:rPr>
              <a:t>Outline a normal career path and some “best qualified” items for each rating.</a:t>
            </a:r>
            <a:endParaRPr lang="en-US" sz="2400" dirty="0">
              <a:solidFill>
                <a:srgbClr val="000066"/>
              </a:solidFill>
            </a:endParaRPr>
          </a:p>
          <a:p>
            <a:pPr marL="628650" lvl="2" indent="-342900" defTabSz="174625">
              <a:buFont typeface="Wingdings" panose="05000000000000000000" pitchFamily="2" charset="2"/>
              <a:buChar char="Ø"/>
              <a:defRPr/>
            </a:pPr>
            <a:endParaRPr lang="en-US" sz="2400" dirty="0">
              <a:solidFill>
                <a:srgbClr val="000066"/>
              </a:solidFill>
            </a:endParaRPr>
          </a:p>
          <a:p>
            <a:pPr marL="628650" lvl="2" indent="-342900" defTabSz="174625">
              <a:buFont typeface="Wingdings" panose="05000000000000000000" pitchFamily="2" charset="2"/>
              <a:buChar char="Ø"/>
              <a:defRPr/>
            </a:pPr>
            <a:r>
              <a:rPr lang="en-US" sz="2400" dirty="0" smtClean="0">
                <a:solidFill>
                  <a:srgbClr val="000066"/>
                </a:solidFill>
              </a:rPr>
              <a:t>Prepared by </a:t>
            </a:r>
            <a:r>
              <a:rPr lang="en-US" sz="2400" dirty="0" err="1" smtClean="0">
                <a:solidFill>
                  <a:srgbClr val="000066"/>
                </a:solidFill>
              </a:rPr>
              <a:t>ECMs</a:t>
            </a:r>
            <a:r>
              <a:rPr lang="en-US" sz="2400" dirty="0" smtClean="0">
                <a:solidFill>
                  <a:srgbClr val="000066"/>
                </a:solidFill>
              </a:rPr>
              <a:t> with Fleet senior enlisted input</a:t>
            </a:r>
            <a:endParaRPr lang="en-US" sz="2400" dirty="0">
              <a:solidFill>
                <a:srgbClr val="000066"/>
              </a:solidFill>
            </a:endParaRPr>
          </a:p>
          <a:p>
            <a:pPr marL="571500" lvl="2" indent="-342900" defTabSz="174625">
              <a:buFont typeface="Wingdings" pitchFamily="2" charset="2"/>
              <a:buChar char="Ø"/>
              <a:defRPr/>
            </a:pPr>
            <a:endParaRPr lang="en-US" sz="2400" dirty="0" smtClean="0">
              <a:solidFill>
                <a:srgbClr val="000066"/>
              </a:solidFill>
            </a:endParaRPr>
          </a:p>
          <a:p>
            <a:pPr marL="571500" lvl="2" indent="-342900" defTabSz="174625">
              <a:buFont typeface="Wingdings" pitchFamily="2" charset="2"/>
              <a:buChar char="Ø"/>
              <a:defRPr/>
            </a:pPr>
            <a:r>
              <a:rPr lang="en-US" sz="2400" dirty="0" smtClean="0">
                <a:solidFill>
                  <a:srgbClr val="000066"/>
                </a:solidFill>
              </a:rPr>
              <a:t>Approved by Deputy Chief </a:t>
            </a:r>
            <a:r>
              <a:rPr lang="en-US" sz="2400" dirty="0">
                <a:solidFill>
                  <a:srgbClr val="000066"/>
                </a:solidFill>
              </a:rPr>
              <a:t>of Naval </a:t>
            </a:r>
            <a:r>
              <a:rPr lang="en-US" sz="2400" dirty="0" smtClean="0">
                <a:solidFill>
                  <a:srgbClr val="000066"/>
                </a:solidFill>
              </a:rPr>
              <a:t>Personnel</a:t>
            </a:r>
          </a:p>
          <a:p>
            <a:pPr marL="571500" lvl="2" indent="-342900" defTabSz="174625">
              <a:buFont typeface="Wingdings" pitchFamily="2" charset="2"/>
              <a:buChar char="Ø"/>
              <a:defRPr/>
            </a:pPr>
            <a:endParaRPr lang="en-US" sz="2400" dirty="0">
              <a:solidFill>
                <a:srgbClr val="000066"/>
              </a:solidFill>
            </a:endParaRPr>
          </a:p>
          <a:p>
            <a:pPr marL="628650" lvl="2" indent="-342900" defTabSz="174625">
              <a:buFont typeface="Wingdings" panose="05000000000000000000" pitchFamily="2" charset="2"/>
              <a:buChar char="Ø"/>
              <a:defRPr/>
            </a:pPr>
            <a:r>
              <a:rPr lang="en-US" sz="2400" dirty="0" smtClean="0">
                <a:solidFill>
                  <a:srgbClr val="000066"/>
                </a:solidFill>
              </a:rPr>
              <a:t>Posted on the NPC website.</a:t>
            </a:r>
          </a:p>
          <a:p>
            <a:pPr marL="628650" lvl="2" indent="-342900" defTabSz="174625">
              <a:buFont typeface="Wingdings" panose="05000000000000000000" pitchFamily="2" charset="2"/>
              <a:buChar char="Ø"/>
              <a:defRPr/>
            </a:pPr>
            <a:endParaRPr lang="en-US" sz="2400" dirty="0">
              <a:solidFill>
                <a:srgbClr val="000066"/>
              </a:solidFill>
            </a:endParaRPr>
          </a:p>
          <a:p>
            <a:pPr marL="628650" lvl="2" indent="-342900" defTabSz="174625">
              <a:buFont typeface="Wingdings" panose="05000000000000000000" pitchFamily="2" charset="2"/>
              <a:buChar char="Ø"/>
              <a:defRPr/>
            </a:pPr>
            <a:r>
              <a:rPr lang="en-US" sz="2400" dirty="0" smtClean="0">
                <a:solidFill>
                  <a:srgbClr val="000066"/>
                </a:solidFill>
              </a:rPr>
              <a:t>Read </a:t>
            </a:r>
            <a:r>
              <a:rPr lang="en-US" sz="2400" dirty="0">
                <a:solidFill>
                  <a:srgbClr val="000066"/>
                </a:solidFill>
              </a:rPr>
              <a:t>them each </a:t>
            </a:r>
            <a:r>
              <a:rPr lang="en-US" sz="2400" dirty="0" smtClean="0">
                <a:solidFill>
                  <a:srgbClr val="000066"/>
                </a:solidFill>
              </a:rPr>
              <a:t>year and use them as a tool when making career decisions.</a:t>
            </a:r>
            <a:endParaRPr lang="en-US" sz="2400" dirty="0">
              <a:solidFill>
                <a:srgbClr val="000066"/>
              </a:solidFill>
            </a:endParaRPr>
          </a:p>
        </p:txBody>
      </p:sp>
      <p:sp>
        <p:nvSpPr>
          <p:cNvPr id="10243" name="Rectangle 3"/>
          <p:cNvSpPr>
            <a:spLocks noChangeArrowheads="1"/>
          </p:cNvSpPr>
          <p:nvPr/>
        </p:nvSpPr>
        <p:spPr bwMode="auto">
          <a:xfrm>
            <a:off x="1066800" y="381000"/>
            <a:ext cx="7162800" cy="584775"/>
          </a:xfrm>
          <a:prstGeom prst="rect">
            <a:avLst/>
          </a:prstGeom>
          <a:noFill/>
          <a:ln w="9525">
            <a:noFill/>
            <a:miter lim="800000"/>
            <a:headEnd/>
            <a:tailEnd/>
          </a:ln>
        </p:spPr>
        <p:txBody>
          <a:bodyPr wrap="square">
            <a:spAutoFit/>
          </a:bodyPr>
          <a:lstStyle/>
          <a:p>
            <a:pPr algn="ctr"/>
            <a:r>
              <a:rPr lang="en-US" sz="3200" dirty="0" smtClean="0">
                <a:solidFill>
                  <a:srgbClr val="000066"/>
                </a:solidFill>
              </a:rPr>
              <a:t>Enlisted Career Paths</a:t>
            </a:r>
            <a:endParaRPr lang="en-US" sz="3200" dirty="0">
              <a:solidFill>
                <a:srgbClr val="000066"/>
              </a:solidFill>
            </a:endParaRPr>
          </a:p>
        </p:txBody>
      </p:sp>
    </p:spTree>
    <p:extLst>
      <p:ext uri="{BB962C8B-B14F-4D97-AF65-F5344CB8AC3E}">
        <p14:creationId xmlns:p14="http://schemas.microsoft.com/office/powerpoint/2010/main" val="649112551"/>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81000"/>
            <a:ext cx="5867400" cy="609600"/>
          </a:xfrm>
        </p:spPr>
        <p:txBody>
          <a:bodyPr anchor="ctr"/>
          <a:lstStyle/>
          <a:p>
            <a:r>
              <a:rPr lang="en-US" sz="3200" dirty="0" smtClean="0">
                <a:latin typeface="+mn-lt"/>
              </a:rPr>
              <a:t>Topics of Discussion</a:t>
            </a:r>
            <a:endParaRPr lang="en-US" sz="3200" dirty="0">
              <a:latin typeface="+mn-lt"/>
            </a:endParaRPr>
          </a:p>
        </p:txBody>
      </p:sp>
      <p:sp>
        <p:nvSpPr>
          <p:cNvPr id="3" name="Content Placeholder 2"/>
          <p:cNvSpPr>
            <a:spLocks noGrp="1"/>
          </p:cNvSpPr>
          <p:nvPr>
            <p:ph sz="half" idx="1"/>
          </p:nvPr>
        </p:nvSpPr>
        <p:spPr>
          <a:xfrm>
            <a:off x="685800" y="1295400"/>
            <a:ext cx="3810000" cy="5257800"/>
          </a:xfrm>
        </p:spPr>
        <p:txBody>
          <a:bodyPr/>
          <a:lstStyle/>
          <a:p>
            <a:pPr marL="857250" lvl="1" indent="-288925" defTabSz="174625">
              <a:buFont typeface="Wingdings" pitchFamily="2" charset="2"/>
              <a:buChar char="Ø"/>
              <a:defRPr/>
            </a:pPr>
            <a:r>
              <a:rPr lang="en-US" sz="2800" b="1" kern="1200" dirty="0" smtClean="0">
                <a:latin typeface="Arial" charset="0"/>
                <a:ea typeface="+mn-ea"/>
                <a:cs typeface="+mn-cs"/>
              </a:rPr>
              <a:t>Eligibility</a:t>
            </a:r>
          </a:p>
          <a:p>
            <a:pPr marL="857250" lvl="1" indent="-288925" defTabSz="174625">
              <a:buFont typeface="Wingdings" pitchFamily="2" charset="2"/>
              <a:buChar char="Ø"/>
              <a:defRPr/>
            </a:pPr>
            <a:r>
              <a:rPr lang="en-US" sz="2800" b="1" kern="1200" dirty="0" smtClean="0">
                <a:latin typeface="Arial" charset="0"/>
                <a:ea typeface="+mn-ea"/>
                <a:cs typeface="+mn-cs"/>
              </a:rPr>
              <a:t>Available for review</a:t>
            </a:r>
          </a:p>
          <a:p>
            <a:pPr marL="857250" lvl="1" indent="-288925" defTabSz="174625">
              <a:buFont typeface="Wingdings" pitchFamily="2" charset="2"/>
              <a:buChar char="Ø"/>
              <a:defRPr/>
            </a:pPr>
            <a:r>
              <a:rPr lang="en-US" sz="2800" b="1" kern="1200" dirty="0" smtClean="0">
                <a:latin typeface="Arial" charset="0"/>
                <a:ea typeface="+mn-ea"/>
                <a:cs typeface="+mn-cs"/>
              </a:rPr>
              <a:t>Not available for review</a:t>
            </a:r>
            <a:endParaRPr lang="en-US" sz="2800" b="1" kern="1200" dirty="0">
              <a:latin typeface="Arial" charset="0"/>
              <a:ea typeface="+mn-ea"/>
              <a:cs typeface="+mn-cs"/>
            </a:endParaRPr>
          </a:p>
          <a:p>
            <a:pPr marL="857250" lvl="1" indent="-288925" defTabSz="174625">
              <a:buFont typeface="Wingdings" pitchFamily="2" charset="2"/>
              <a:buChar char="Ø"/>
              <a:defRPr/>
            </a:pPr>
            <a:r>
              <a:rPr lang="en-US" sz="2800" b="1" kern="1200" dirty="0">
                <a:latin typeface="Arial" charset="0"/>
                <a:ea typeface="+mn-ea"/>
                <a:cs typeface="+mn-cs"/>
              </a:rPr>
              <a:t>Communicating with the board</a:t>
            </a:r>
          </a:p>
          <a:p>
            <a:pPr marL="857250" lvl="1" indent="-288925" defTabSz="174625">
              <a:buFont typeface="Wingdings" pitchFamily="2" charset="2"/>
              <a:buChar char="Ø"/>
              <a:defRPr/>
            </a:pPr>
            <a:r>
              <a:rPr lang="en-US" sz="2800" b="1" kern="1200" dirty="0" smtClean="0">
                <a:latin typeface="Arial" charset="0"/>
                <a:ea typeface="+mn-ea"/>
                <a:cs typeface="+mn-cs"/>
              </a:rPr>
              <a:t>Pre-Board</a:t>
            </a:r>
            <a:endParaRPr lang="en-US" sz="2800" b="1" kern="1200" dirty="0">
              <a:latin typeface="Arial" charset="0"/>
              <a:ea typeface="+mn-ea"/>
              <a:cs typeface="+mn-cs"/>
            </a:endParaRPr>
          </a:p>
          <a:p>
            <a:pPr marL="857250" lvl="1" indent="-288925" defTabSz="174625">
              <a:buFont typeface="Wingdings" pitchFamily="2" charset="2"/>
              <a:buChar char="Ø"/>
              <a:defRPr/>
            </a:pPr>
            <a:r>
              <a:rPr lang="en-US" sz="2800" b="1" kern="1200" dirty="0" smtClean="0">
                <a:latin typeface="Arial" charset="0"/>
                <a:ea typeface="+mn-ea"/>
                <a:cs typeface="+mn-cs"/>
              </a:rPr>
              <a:t>Membership</a:t>
            </a:r>
          </a:p>
          <a:p>
            <a:pPr marL="857250" lvl="1" indent="-288925" defTabSz="174625">
              <a:buFont typeface="Wingdings" pitchFamily="2" charset="2"/>
              <a:buChar char="Ø"/>
              <a:defRPr/>
            </a:pPr>
            <a:r>
              <a:rPr lang="en-US" sz="2800" b="1" kern="1200" dirty="0" smtClean="0">
                <a:latin typeface="Arial" charset="0"/>
                <a:ea typeface="+mn-ea"/>
                <a:cs typeface="+mn-cs"/>
              </a:rPr>
              <a:t>Convening order</a:t>
            </a:r>
          </a:p>
          <a:p>
            <a:pPr marL="857250" lvl="1" indent="-288925" defTabSz="174625">
              <a:buFont typeface="Wingdings" pitchFamily="2" charset="2"/>
              <a:buChar char="Ø"/>
              <a:defRPr/>
            </a:pPr>
            <a:endParaRPr lang="en-US" sz="2800" b="1" kern="1200" dirty="0">
              <a:latin typeface="Arial" charset="0"/>
              <a:ea typeface="+mn-ea"/>
              <a:cs typeface="+mn-cs"/>
            </a:endParaRPr>
          </a:p>
          <a:p>
            <a:pPr marL="568325" lvl="1" indent="0" defTabSz="174625">
              <a:buNone/>
              <a:defRPr/>
            </a:pPr>
            <a:endParaRPr lang="en-US" dirty="0"/>
          </a:p>
          <a:p>
            <a:endParaRPr lang="en-US" dirty="0"/>
          </a:p>
        </p:txBody>
      </p:sp>
      <p:sp>
        <p:nvSpPr>
          <p:cNvPr id="4" name="Content Placeholder 3"/>
          <p:cNvSpPr>
            <a:spLocks noGrp="1"/>
          </p:cNvSpPr>
          <p:nvPr>
            <p:ph sz="half" idx="2"/>
          </p:nvPr>
        </p:nvSpPr>
        <p:spPr>
          <a:xfrm>
            <a:off x="4648200" y="1295400"/>
            <a:ext cx="3810000" cy="5181600"/>
          </a:xfrm>
        </p:spPr>
        <p:txBody>
          <a:bodyPr/>
          <a:lstStyle/>
          <a:p>
            <a:pPr marL="857250" lvl="1" indent="-288925" defTabSz="174625">
              <a:buFont typeface="Wingdings" pitchFamily="2" charset="2"/>
              <a:buChar char="Ø"/>
              <a:defRPr/>
            </a:pPr>
            <a:r>
              <a:rPr lang="en-US" sz="2800" b="1" kern="1200" dirty="0" smtClean="0">
                <a:latin typeface="Arial" charset="0"/>
              </a:rPr>
              <a:t>Precept</a:t>
            </a:r>
          </a:p>
          <a:p>
            <a:pPr marL="857250" lvl="1" indent="-288925" defTabSz="174625">
              <a:buFont typeface="Wingdings" pitchFamily="2" charset="2"/>
              <a:buChar char="Ø"/>
              <a:defRPr/>
            </a:pPr>
            <a:r>
              <a:rPr lang="en-US" sz="2800" b="1" kern="1200" dirty="0" smtClean="0">
                <a:latin typeface="Arial" charset="0"/>
                <a:ea typeface="+mn-ea"/>
                <a:cs typeface="+mn-cs"/>
              </a:rPr>
              <a:t>Post board process</a:t>
            </a:r>
          </a:p>
          <a:p>
            <a:pPr marL="857250" lvl="1" indent="-288925" defTabSz="174625">
              <a:buFont typeface="Wingdings" pitchFamily="2" charset="2"/>
              <a:buChar char="Ø"/>
              <a:defRPr/>
            </a:pPr>
            <a:r>
              <a:rPr lang="en-US" sz="2800" b="1" kern="1200" dirty="0" smtClean="0">
                <a:latin typeface="Arial" charset="0"/>
                <a:ea typeface="+mn-ea"/>
                <a:cs typeface="+mn-cs"/>
              </a:rPr>
              <a:t>Items board members can’t discuss</a:t>
            </a:r>
            <a:endParaRPr lang="en-US" sz="2800" b="1" kern="1200" dirty="0">
              <a:latin typeface="Arial" charset="0"/>
              <a:ea typeface="+mn-ea"/>
              <a:cs typeface="+mn-cs"/>
            </a:endParaRPr>
          </a:p>
          <a:p>
            <a:pPr marL="857250" lvl="1" indent="-288925" defTabSz="174625">
              <a:buFont typeface="Wingdings" pitchFamily="2" charset="2"/>
              <a:buChar char="Ø"/>
              <a:defRPr/>
            </a:pPr>
            <a:r>
              <a:rPr lang="en-US" sz="2800" b="1" kern="1200" dirty="0">
                <a:latin typeface="Arial" charset="0"/>
                <a:ea typeface="+mn-ea"/>
                <a:cs typeface="+mn-cs"/>
              </a:rPr>
              <a:t>Common </a:t>
            </a:r>
            <a:r>
              <a:rPr lang="en-US" sz="2800" b="1" kern="1200" dirty="0" smtClean="0">
                <a:latin typeface="Arial" charset="0"/>
                <a:ea typeface="+mn-ea"/>
                <a:cs typeface="+mn-cs"/>
              </a:rPr>
              <a:t>Issues/ FAQs/Myths</a:t>
            </a:r>
            <a:endParaRPr lang="en-US" sz="2800" b="1" kern="1200" dirty="0">
              <a:latin typeface="Arial" charset="0"/>
              <a:ea typeface="+mn-ea"/>
              <a:cs typeface="+mn-cs"/>
            </a:endParaRPr>
          </a:p>
        </p:txBody>
      </p:sp>
    </p:spTree>
    <p:extLst>
      <p:ext uri="{BB962C8B-B14F-4D97-AF65-F5344CB8AC3E}">
        <p14:creationId xmlns:p14="http://schemas.microsoft.com/office/powerpoint/2010/main" val="3183368333"/>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28600" y="1143000"/>
            <a:ext cx="8618517" cy="4847916"/>
          </a:xfrm>
          <a:prstGeom prst="rect">
            <a:avLst/>
          </a:prstGeom>
        </p:spPr>
      </p:pic>
    </p:spTree>
    <p:extLst>
      <p:ext uri="{BB962C8B-B14F-4D97-AF65-F5344CB8AC3E}">
        <p14:creationId xmlns:p14="http://schemas.microsoft.com/office/powerpoint/2010/main" val="396449812"/>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09600" y="1219200"/>
            <a:ext cx="8094133" cy="4552950"/>
          </a:xfrm>
          <a:prstGeom prst="rect">
            <a:avLst/>
          </a:prstGeom>
        </p:spPr>
      </p:pic>
    </p:spTree>
    <p:extLst>
      <p:ext uri="{BB962C8B-B14F-4D97-AF65-F5344CB8AC3E}">
        <p14:creationId xmlns:p14="http://schemas.microsoft.com/office/powerpoint/2010/main" val="2202723344"/>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0" y="1524000"/>
            <a:ext cx="9220200" cy="4939814"/>
          </a:xfrm>
          <a:prstGeom prst="rect">
            <a:avLst/>
          </a:prstGeom>
          <a:noFill/>
          <a:ln w="9525">
            <a:noFill/>
            <a:miter lim="800000"/>
            <a:headEnd/>
            <a:tailEnd/>
          </a:ln>
        </p:spPr>
        <p:txBody>
          <a:bodyPr>
            <a:spAutoFit/>
          </a:bodyPr>
          <a:lstStyle/>
          <a:p>
            <a:pPr marL="628650" lvl="1" indent="-342900">
              <a:buFont typeface="Wingdings" panose="05000000000000000000" pitchFamily="2" charset="2"/>
              <a:buChar char="Ø"/>
              <a:defRPr/>
            </a:pPr>
            <a:r>
              <a:rPr lang="en-US" sz="2100" dirty="0" smtClean="0">
                <a:solidFill>
                  <a:srgbClr val="002060"/>
                </a:solidFill>
                <a:latin typeface="+mn-lt"/>
              </a:rPr>
              <a:t>Board </a:t>
            </a:r>
            <a:r>
              <a:rPr lang="en-US" sz="2100" dirty="0">
                <a:solidFill>
                  <a:srgbClr val="002060"/>
                </a:solidFill>
                <a:latin typeface="+mn-lt"/>
              </a:rPr>
              <a:t>is sworn in and </a:t>
            </a:r>
            <a:r>
              <a:rPr lang="en-US" sz="2100" dirty="0" smtClean="0">
                <a:solidFill>
                  <a:srgbClr val="002060"/>
                </a:solidFill>
                <a:latin typeface="+mn-lt"/>
              </a:rPr>
              <a:t>convened</a:t>
            </a:r>
            <a:endParaRPr lang="en-US" sz="2100" dirty="0">
              <a:solidFill>
                <a:srgbClr val="002060"/>
              </a:solidFill>
              <a:latin typeface="+mn-lt"/>
            </a:endParaRPr>
          </a:p>
          <a:p>
            <a:pPr marL="628650" lvl="1" indent="-342900">
              <a:buFont typeface="Wingdings" panose="05000000000000000000" pitchFamily="2" charset="2"/>
              <a:buChar char="Ø"/>
              <a:defRPr/>
            </a:pPr>
            <a:r>
              <a:rPr lang="en-US" sz="2100" dirty="0">
                <a:solidFill>
                  <a:srgbClr val="002060"/>
                </a:solidFill>
                <a:latin typeface="+mn-lt"/>
              </a:rPr>
              <a:t>Members receive board process in-briefs and </a:t>
            </a:r>
            <a:r>
              <a:rPr lang="en-US" sz="2100" dirty="0" smtClean="0">
                <a:solidFill>
                  <a:srgbClr val="002060"/>
                </a:solidFill>
                <a:latin typeface="+mn-lt"/>
              </a:rPr>
              <a:t>training</a:t>
            </a:r>
            <a:endParaRPr lang="en-US" sz="2100" dirty="0">
              <a:solidFill>
                <a:srgbClr val="002060"/>
              </a:solidFill>
              <a:latin typeface="+mn-lt"/>
            </a:endParaRPr>
          </a:p>
          <a:p>
            <a:pPr marL="628650" lvl="1" indent="-342900">
              <a:buFont typeface="Wingdings" panose="05000000000000000000" pitchFamily="2" charset="2"/>
              <a:buChar char="Ø"/>
              <a:defRPr/>
            </a:pPr>
            <a:r>
              <a:rPr lang="en-US" sz="2100" dirty="0">
                <a:solidFill>
                  <a:srgbClr val="002060"/>
                </a:solidFill>
                <a:latin typeface="+mn-lt"/>
              </a:rPr>
              <a:t>Members read convening order and </a:t>
            </a:r>
            <a:r>
              <a:rPr lang="en-US" sz="2100" dirty="0" smtClean="0">
                <a:solidFill>
                  <a:srgbClr val="002060"/>
                </a:solidFill>
                <a:latin typeface="+mn-lt"/>
              </a:rPr>
              <a:t>precept</a:t>
            </a:r>
            <a:endParaRPr lang="en-US" sz="2100" dirty="0">
              <a:solidFill>
                <a:srgbClr val="002060"/>
              </a:solidFill>
              <a:latin typeface="+mn-lt"/>
            </a:endParaRPr>
          </a:p>
          <a:p>
            <a:pPr marL="628650" lvl="1" indent="-342900">
              <a:buFont typeface="Wingdings" panose="05000000000000000000" pitchFamily="2" charset="2"/>
              <a:buChar char="Ø"/>
              <a:defRPr/>
            </a:pPr>
            <a:r>
              <a:rPr lang="en-US" sz="2100" dirty="0" smtClean="0">
                <a:solidFill>
                  <a:srgbClr val="002060"/>
                </a:solidFill>
                <a:latin typeface="+mn-lt"/>
              </a:rPr>
              <a:t>Records </a:t>
            </a:r>
            <a:r>
              <a:rPr lang="en-US" sz="2100" dirty="0">
                <a:solidFill>
                  <a:srgbClr val="002060"/>
                </a:solidFill>
                <a:latin typeface="+mn-lt"/>
              </a:rPr>
              <a:t>randomly </a:t>
            </a:r>
            <a:r>
              <a:rPr lang="en-US" sz="2100" dirty="0" smtClean="0">
                <a:solidFill>
                  <a:srgbClr val="002060"/>
                </a:solidFill>
                <a:latin typeface="+mn-lt"/>
              </a:rPr>
              <a:t>assigned within panels</a:t>
            </a:r>
            <a:endParaRPr lang="en-US" sz="2100" dirty="0">
              <a:solidFill>
                <a:srgbClr val="002060"/>
              </a:solidFill>
              <a:latin typeface="+mn-lt"/>
            </a:endParaRPr>
          </a:p>
          <a:p>
            <a:pPr marL="628650" lvl="1" indent="-342900">
              <a:buFont typeface="Wingdings" panose="05000000000000000000" pitchFamily="2" charset="2"/>
              <a:buChar char="Ø"/>
              <a:defRPr/>
            </a:pPr>
            <a:r>
              <a:rPr lang="en-US" sz="2100" dirty="0" smtClean="0">
                <a:solidFill>
                  <a:srgbClr val="002060"/>
                </a:solidFill>
                <a:latin typeface="+mn-lt"/>
              </a:rPr>
              <a:t>Rating subject matter expert conducts rating brief per the enlisted career path (ECP) for that rating</a:t>
            </a:r>
          </a:p>
          <a:p>
            <a:pPr marL="628650" lvl="1" indent="-342900">
              <a:buFont typeface="Wingdings" panose="05000000000000000000" pitchFamily="2" charset="2"/>
              <a:buChar char="Ø"/>
              <a:defRPr/>
            </a:pPr>
            <a:r>
              <a:rPr lang="en-US" sz="2100" dirty="0">
                <a:solidFill>
                  <a:srgbClr val="002060"/>
                </a:solidFill>
              </a:rPr>
              <a:t>Members conduct initial independent review of each </a:t>
            </a:r>
            <a:r>
              <a:rPr lang="en-US" sz="2100" dirty="0" smtClean="0">
                <a:solidFill>
                  <a:srgbClr val="002060"/>
                </a:solidFill>
              </a:rPr>
              <a:t>record</a:t>
            </a:r>
            <a:endParaRPr lang="en-US" sz="2100" dirty="0">
              <a:solidFill>
                <a:srgbClr val="002060"/>
              </a:solidFill>
            </a:endParaRPr>
          </a:p>
          <a:p>
            <a:pPr marL="628650" lvl="1" indent="-342900">
              <a:buFont typeface="Wingdings" panose="05000000000000000000" pitchFamily="2" charset="2"/>
              <a:buChar char="Ø"/>
              <a:defRPr/>
            </a:pPr>
            <a:r>
              <a:rPr lang="en-US" sz="2100" dirty="0">
                <a:solidFill>
                  <a:srgbClr val="002060"/>
                </a:solidFill>
              </a:rPr>
              <a:t>All records are then brought to tank for individual briefing and voting.  Records are then </a:t>
            </a:r>
            <a:r>
              <a:rPr lang="en-US" sz="2100" dirty="0" err="1">
                <a:solidFill>
                  <a:srgbClr val="002060"/>
                </a:solidFill>
              </a:rPr>
              <a:t>scattergrammed</a:t>
            </a:r>
            <a:r>
              <a:rPr lang="en-US" sz="2100" dirty="0">
                <a:solidFill>
                  <a:srgbClr val="002060"/>
                </a:solidFill>
              </a:rPr>
              <a:t> until selects and non-selects are </a:t>
            </a:r>
            <a:r>
              <a:rPr lang="en-US" sz="2100" dirty="0" smtClean="0">
                <a:solidFill>
                  <a:srgbClr val="002060"/>
                </a:solidFill>
              </a:rPr>
              <a:t>determined</a:t>
            </a:r>
            <a:endParaRPr lang="en-US" sz="2100" dirty="0">
              <a:solidFill>
                <a:srgbClr val="002060"/>
              </a:solidFill>
            </a:endParaRPr>
          </a:p>
          <a:p>
            <a:pPr marL="633413" lvl="1" indent="-342900" defTabSz="174625" eaLnBrk="0" hangingPunct="0">
              <a:buFont typeface="Wingdings" panose="05000000000000000000" pitchFamily="2" charset="2"/>
              <a:buChar char="Ø"/>
              <a:defRPr/>
            </a:pPr>
            <a:r>
              <a:rPr lang="en-US" sz="2100" dirty="0">
                <a:solidFill>
                  <a:srgbClr val="002060"/>
                </a:solidFill>
              </a:rPr>
              <a:t>Conduct debrief on security of board deliberation &amp; adjourn </a:t>
            </a:r>
            <a:r>
              <a:rPr lang="en-US" sz="2100" dirty="0" smtClean="0">
                <a:solidFill>
                  <a:srgbClr val="002060"/>
                </a:solidFill>
              </a:rPr>
              <a:t>board</a:t>
            </a:r>
            <a:endParaRPr lang="en-US" sz="2100" dirty="0">
              <a:solidFill>
                <a:srgbClr val="002060"/>
              </a:solidFill>
            </a:endParaRPr>
          </a:p>
          <a:p>
            <a:pPr marL="633413" lvl="1" indent="-342900" defTabSz="174625" eaLnBrk="0" hangingPunct="0">
              <a:buFont typeface="Wingdings" panose="05000000000000000000" pitchFamily="2" charset="2"/>
              <a:buChar char="Ø"/>
              <a:defRPr/>
            </a:pPr>
            <a:r>
              <a:rPr lang="en-US" sz="2100" dirty="0">
                <a:solidFill>
                  <a:srgbClr val="002060"/>
                </a:solidFill>
              </a:rPr>
              <a:t>Board President’s call-out with DCNP</a:t>
            </a:r>
          </a:p>
          <a:p>
            <a:pPr marL="628650" lvl="1" indent="-342900">
              <a:buFont typeface="Wingdings" panose="05000000000000000000" pitchFamily="2" charset="2"/>
              <a:buChar char="Ø"/>
              <a:defRPr/>
            </a:pPr>
            <a:endParaRPr lang="en-US" sz="2100" dirty="0" smtClean="0">
              <a:solidFill>
                <a:srgbClr val="002060"/>
              </a:solidFill>
              <a:latin typeface="+mn-lt"/>
            </a:endParaRPr>
          </a:p>
          <a:p>
            <a:pPr marL="628650" lvl="1" indent="-342900">
              <a:buFont typeface="Wingdings" panose="05000000000000000000" pitchFamily="2" charset="2"/>
              <a:buChar char="Ø"/>
              <a:defRPr/>
            </a:pPr>
            <a:endParaRPr lang="en-US" sz="2100" dirty="0">
              <a:solidFill>
                <a:srgbClr val="002060"/>
              </a:solidFill>
              <a:latin typeface="+mn-lt"/>
            </a:endParaRPr>
          </a:p>
        </p:txBody>
      </p:sp>
      <p:sp>
        <p:nvSpPr>
          <p:cNvPr id="13315" name="Rectangle 3"/>
          <p:cNvSpPr>
            <a:spLocks noChangeArrowheads="1"/>
          </p:cNvSpPr>
          <p:nvPr/>
        </p:nvSpPr>
        <p:spPr bwMode="auto">
          <a:xfrm>
            <a:off x="1828799" y="381000"/>
            <a:ext cx="5867401" cy="584775"/>
          </a:xfrm>
          <a:prstGeom prst="rect">
            <a:avLst/>
          </a:prstGeom>
          <a:noFill/>
          <a:ln w="9525">
            <a:noFill/>
            <a:miter lim="800000"/>
            <a:headEnd/>
            <a:tailEnd/>
          </a:ln>
        </p:spPr>
        <p:txBody>
          <a:bodyPr wrap="square">
            <a:spAutoFit/>
          </a:bodyPr>
          <a:lstStyle/>
          <a:p>
            <a:pPr algn="ctr"/>
            <a:r>
              <a:rPr lang="en-US" sz="3200" dirty="0" smtClean="0">
                <a:solidFill>
                  <a:srgbClr val="000066"/>
                </a:solidFill>
              </a:rPr>
              <a:t>Board Process</a:t>
            </a:r>
            <a:endParaRPr lang="en-US" sz="3200" dirty="0">
              <a:solidFill>
                <a:srgbClr val="000066"/>
              </a:solidFill>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0" y="1143000"/>
            <a:ext cx="9029700" cy="4401205"/>
          </a:xfrm>
          <a:prstGeom prst="rect">
            <a:avLst/>
          </a:prstGeom>
          <a:noFill/>
          <a:ln w="9525">
            <a:noFill/>
            <a:miter lim="800000"/>
            <a:headEnd/>
            <a:tailEnd/>
          </a:ln>
        </p:spPr>
        <p:txBody>
          <a:bodyPr>
            <a:spAutoFit/>
          </a:bodyPr>
          <a:lstStyle/>
          <a:p>
            <a:pPr marL="522288" lvl="1" indent="-298450">
              <a:buFont typeface="Wingdings" pitchFamily="2" charset="2"/>
              <a:buChar char="Ø"/>
              <a:defRPr/>
            </a:pPr>
            <a:r>
              <a:rPr lang="en-US" sz="2400" dirty="0">
                <a:solidFill>
                  <a:srgbClr val="000066"/>
                </a:solidFill>
                <a:latin typeface="+mn-lt"/>
              </a:rPr>
              <a:t>Conduct post-board review of selects to identify adjudicated or pending substandard or adverse information.  Items </a:t>
            </a:r>
            <a:r>
              <a:rPr lang="en-US" sz="2400" dirty="0" smtClean="0">
                <a:solidFill>
                  <a:srgbClr val="000066"/>
                </a:solidFill>
                <a:latin typeface="+mn-lt"/>
              </a:rPr>
              <a:t>discovered:</a:t>
            </a:r>
            <a:endParaRPr lang="en-US" sz="2400" dirty="0">
              <a:solidFill>
                <a:srgbClr val="000066"/>
              </a:solidFill>
              <a:latin typeface="+mn-lt"/>
            </a:endParaRPr>
          </a:p>
          <a:p>
            <a:pPr marL="857250" lvl="2" indent="-176213">
              <a:buFont typeface="Arial" pitchFamily="34" charset="0"/>
              <a:buChar char="•"/>
              <a:defRPr/>
            </a:pPr>
            <a:r>
              <a:rPr lang="en-US" sz="2200" dirty="0">
                <a:solidFill>
                  <a:srgbClr val="000066"/>
                </a:solidFill>
                <a:latin typeface="+mn-lt"/>
              </a:rPr>
              <a:t>Security clearance issues</a:t>
            </a:r>
          </a:p>
          <a:p>
            <a:pPr marL="857250" lvl="2" indent="-176213">
              <a:buFont typeface="Arial" pitchFamily="34" charset="0"/>
              <a:buChar char="•"/>
              <a:defRPr/>
            </a:pPr>
            <a:r>
              <a:rPr lang="en-US" sz="2200" dirty="0">
                <a:solidFill>
                  <a:srgbClr val="000066"/>
                </a:solidFill>
                <a:latin typeface="+mn-lt"/>
              </a:rPr>
              <a:t>Misconduct</a:t>
            </a:r>
          </a:p>
          <a:p>
            <a:pPr marL="681037" lvl="2">
              <a:defRPr/>
            </a:pPr>
            <a:endParaRPr lang="en-US" sz="2000" b="0" dirty="0">
              <a:solidFill>
                <a:srgbClr val="000066"/>
              </a:solidFill>
              <a:latin typeface="+mn-lt"/>
            </a:endParaRPr>
          </a:p>
          <a:p>
            <a:pPr marL="522288" lvl="1" indent="-298450">
              <a:buFont typeface="Wingdings" pitchFamily="2" charset="2"/>
              <a:buChar char="Ø"/>
              <a:defRPr/>
            </a:pPr>
            <a:r>
              <a:rPr lang="en-US" sz="2400" dirty="0">
                <a:solidFill>
                  <a:srgbClr val="000066"/>
                </a:solidFill>
                <a:latin typeface="+mn-lt"/>
              </a:rPr>
              <a:t>These selects are placed on hold, notified of their selection and hold status, who then provide additional information to CNP to decide whether to release the hold or permanently remove their selection</a:t>
            </a:r>
            <a:r>
              <a:rPr lang="en-US" sz="2400" dirty="0" smtClean="0">
                <a:solidFill>
                  <a:srgbClr val="000066"/>
                </a:solidFill>
                <a:latin typeface="+mn-lt"/>
              </a:rPr>
              <a:t>.</a:t>
            </a:r>
          </a:p>
          <a:p>
            <a:pPr marL="1023938" lvl="2" indent="-342900">
              <a:buFont typeface="Arial" panose="020B0604020202020204" pitchFamily="34" charset="0"/>
              <a:buChar char="•"/>
              <a:defRPr/>
            </a:pPr>
            <a:r>
              <a:rPr lang="en-US" sz="2400" b="0" dirty="0">
                <a:solidFill>
                  <a:srgbClr val="000066"/>
                </a:solidFill>
              </a:rPr>
              <a:t>Results in missing sequence numbers on NAVADMIN </a:t>
            </a:r>
            <a:endParaRPr lang="en-US" sz="2400" dirty="0">
              <a:solidFill>
                <a:srgbClr val="000066"/>
              </a:solidFill>
              <a:latin typeface="+mn-lt"/>
            </a:endParaRPr>
          </a:p>
          <a:p>
            <a:pPr marL="223838" lvl="1">
              <a:defRPr/>
            </a:pPr>
            <a:endParaRPr lang="en-US" sz="2400" dirty="0">
              <a:solidFill>
                <a:srgbClr val="000066"/>
              </a:solidFill>
              <a:latin typeface="+mn-lt"/>
            </a:endParaRPr>
          </a:p>
        </p:txBody>
      </p:sp>
      <p:sp>
        <p:nvSpPr>
          <p:cNvPr id="22531" name="Rectangle 3"/>
          <p:cNvSpPr>
            <a:spLocks noChangeArrowheads="1"/>
          </p:cNvSpPr>
          <p:nvPr/>
        </p:nvSpPr>
        <p:spPr bwMode="auto">
          <a:xfrm>
            <a:off x="1828799" y="381000"/>
            <a:ext cx="5867401" cy="584775"/>
          </a:xfrm>
          <a:prstGeom prst="rect">
            <a:avLst/>
          </a:prstGeom>
          <a:noFill/>
          <a:ln w="9525">
            <a:noFill/>
            <a:miter lim="800000"/>
            <a:headEnd/>
            <a:tailEnd/>
          </a:ln>
        </p:spPr>
        <p:txBody>
          <a:bodyPr wrap="square">
            <a:spAutoFit/>
          </a:bodyPr>
          <a:lstStyle/>
          <a:p>
            <a:pPr algn="ctr"/>
            <a:r>
              <a:rPr lang="en-US" sz="3200" dirty="0" smtClean="0">
                <a:solidFill>
                  <a:srgbClr val="000066"/>
                </a:solidFill>
              </a:rPr>
              <a:t>Post Board Process</a:t>
            </a:r>
            <a:endParaRPr lang="en-US" sz="3200" dirty="0">
              <a:solidFill>
                <a:srgbClr val="000066"/>
              </a:solidFill>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5" descr="X:\Pers-8\Pers80\Board Brief Update\Pics\Boardroom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6123083"/>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ChangeArrowheads="1"/>
          </p:cNvSpPr>
          <p:nvPr/>
        </p:nvSpPr>
        <p:spPr bwMode="auto">
          <a:xfrm>
            <a:off x="4556125" y="258763"/>
            <a:ext cx="18415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8675" name="Rectangle 5"/>
          <p:cNvSpPr>
            <a:spLocks noChangeArrowheads="1"/>
          </p:cNvSpPr>
          <p:nvPr/>
        </p:nvSpPr>
        <p:spPr bwMode="auto">
          <a:xfrm>
            <a:off x="136525" y="2163763"/>
            <a:ext cx="184150" cy="920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8676" name="Rectangle 6"/>
          <p:cNvSpPr>
            <a:spLocks noChangeArrowheads="1"/>
          </p:cNvSpPr>
          <p:nvPr/>
        </p:nvSpPr>
        <p:spPr bwMode="auto">
          <a:xfrm>
            <a:off x="990600" y="252484"/>
            <a:ext cx="8382000" cy="966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3200" dirty="0">
                <a:solidFill>
                  <a:srgbClr val="000066"/>
                </a:solidFill>
              </a:rPr>
              <a:t>Reviewing</a:t>
            </a:r>
            <a:r>
              <a:rPr lang="en-US" sz="3200" dirty="0">
                <a:solidFill>
                  <a:srgbClr val="003399"/>
                </a:solidFill>
              </a:rPr>
              <a:t> </a:t>
            </a:r>
            <a:r>
              <a:rPr lang="en-US" sz="3200" dirty="0">
                <a:solidFill>
                  <a:srgbClr val="000066"/>
                </a:solidFill>
              </a:rPr>
              <a:t>a Record</a:t>
            </a:r>
          </a:p>
        </p:txBody>
      </p:sp>
      <p:pic>
        <p:nvPicPr>
          <p:cNvPr id="2867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213" y="1295400"/>
            <a:ext cx="8689975" cy="51419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mc:AlternateContent xmlns:mc="http://schemas.openxmlformats.org/markup-compatibility/2006">
        <mc:Choice xmlns:p14="http://schemas.microsoft.com/office/powerpoint/2010/main" Requires="p14">
          <p:contentPart p14:bwMode="auto" r:id="rId4">
            <p14:nvContentPartPr>
              <p14:cNvPr id="2" name="Ink 1"/>
              <p14:cNvContentPartPr/>
              <p14:nvPr/>
            </p14:nvContentPartPr>
            <p14:xfrm>
              <a:off x="3975220" y="1523920"/>
              <a:ext cx="1397160" cy="95040"/>
            </p14:xfrm>
          </p:contentPart>
        </mc:Choice>
        <mc:Fallback>
          <p:pic>
            <p:nvPicPr>
              <p:cNvPr id="2" name="Ink 1"/>
              <p:cNvPicPr/>
              <p:nvPr/>
            </p:nvPicPr>
            <p:blipFill>
              <a:blip r:embed="rId5"/>
              <a:stretch>
                <a:fillRect/>
              </a:stretch>
            </p:blipFill>
            <p:spPr>
              <a:xfrm>
                <a:off x="3956140" y="1485760"/>
                <a:ext cx="143532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Ink 2"/>
              <p14:cNvContentPartPr/>
              <p14:nvPr/>
            </p14:nvContentPartPr>
            <p14:xfrm>
              <a:off x="3949660" y="1523920"/>
              <a:ext cx="1397520" cy="51480"/>
            </p14:xfrm>
          </p:contentPart>
        </mc:Choice>
        <mc:Fallback>
          <p:pic>
            <p:nvPicPr>
              <p:cNvPr id="3" name="Ink 2"/>
              <p:cNvPicPr/>
              <p:nvPr/>
            </p:nvPicPr>
            <p:blipFill>
              <a:blip r:embed="rId7"/>
              <a:stretch>
                <a:fillRect/>
              </a:stretch>
            </p:blipFill>
            <p:spPr>
              <a:xfrm>
                <a:off x="3930580" y="1485760"/>
                <a:ext cx="143568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Ink 3"/>
              <p14:cNvContentPartPr/>
              <p14:nvPr/>
            </p14:nvContentPartPr>
            <p14:xfrm>
              <a:off x="3962260" y="1600240"/>
              <a:ext cx="635400" cy="31680"/>
            </p14:xfrm>
          </p:contentPart>
        </mc:Choice>
        <mc:Fallback>
          <p:pic>
            <p:nvPicPr>
              <p:cNvPr id="4" name="Ink 3"/>
              <p:cNvPicPr/>
              <p:nvPr/>
            </p:nvPicPr>
            <p:blipFill>
              <a:blip r:embed="rId9"/>
              <a:stretch>
                <a:fillRect/>
              </a:stretch>
            </p:blipFill>
            <p:spPr>
              <a:xfrm>
                <a:off x="3943180" y="1562080"/>
                <a:ext cx="673560" cy="108000"/>
              </a:xfrm>
              <a:prstGeom prst="rect">
                <a:avLst/>
              </a:prstGeom>
            </p:spPr>
          </p:pic>
        </mc:Fallback>
      </mc:AlternateContent>
    </p:spTree>
    <p:extLst>
      <p:ext uri="{BB962C8B-B14F-4D97-AF65-F5344CB8AC3E}">
        <p14:creationId xmlns:p14="http://schemas.microsoft.com/office/powerpoint/2010/main" val="3357788530"/>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p:cNvGraphicFramePr>
            <a:graphicFrameLocks noGrp="1"/>
          </p:cNvGraphicFramePr>
          <p:nvPr>
            <p:ph idx="1"/>
            <p:extLst>
              <p:ext uri="{D42A27DB-BD31-4B8C-83A1-F6EECF244321}">
                <p14:modId xmlns:p14="http://schemas.microsoft.com/office/powerpoint/2010/main" val="1860035357"/>
              </p:ext>
            </p:extLst>
          </p:nvPr>
        </p:nvGraphicFramePr>
        <p:xfrm>
          <a:off x="227013" y="1339850"/>
          <a:ext cx="8597900" cy="4648200"/>
        </p:xfrm>
        <a:graphic>
          <a:graphicData uri="http://schemas.openxmlformats.org/presentationml/2006/ole">
            <mc:AlternateContent xmlns:mc="http://schemas.openxmlformats.org/markup-compatibility/2006">
              <mc:Choice xmlns:v="urn:schemas-microsoft-com:vml" Requires="v">
                <p:oleObj spid="_x0000_s1039" name="Document" r:id="rId4" imgW="9966828" imgH="5388216" progId="Word.Document.8">
                  <p:embed/>
                </p:oleObj>
              </mc:Choice>
              <mc:Fallback>
                <p:oleObj name="Document" r:id="rId4" imgW="9966828" imgH="5388216" progId="Word.Document.8">
                  <p:embed/>
                  <p:pic>
                    <p:nvPicPr>
                      <p:cNvPr id="0" name=""/>
                      <p:cNvPicPr>
                        <a:picLocks noChangeArrowheads="1"/>
                      </p:cNvPicPr>
                      <p:nvPr/>
                    </p:nvPicPr>
                    <p:blipFill>
                      <a:blip r:embed="rId5"/>
                      <a:srcRect/>
                      <a:stretch>
                        <a:fillRect/>
                      </a:stretch>
                    </p:blipFill>
                    <p:spPr bwMode="auto">
                      <a:xfrm>
                        <a:off x="227013" y="1339850"/>
                        <a:ext cx="8597900" cy="4648200"/>
                      </a:xfrm>
                      <a:prstGeom prst="rect">
                        <a:avLst/>
                      </a:prstGeom>
                      <a:noFill/>
                      <a:ln>
                        <a:noFill/>
                      </a:ln>
                      <a:effectLst/>
                      <a:extLst/>
                    </p:spPr>
                  </p:pic>
                </p:oleObj>
              </mc:Fallback>
            </mc:AlternateContent>
          </a:graphicData>
        </a:graphic>
      </p:graphicFrame>
      <p:sp>
        <p:nvSpPr>
          <p:cNvPr id="1632260" name="Text Box 4"/>
          <p:cNvSpPr txBox="1">
            <a:spLocks noChangeArrowheads="1"/>
          </p:cNvSpPr>
          <p:nvPr/>
        </p:nvSpPr>
        <p:spPr bwMode="auto">
          <a:xfrm>
            <a:off x="2473325" y="862013"/>
            <a:ext cx="5164138" cy="396875"/>
          </a:xfrm>
          <a:prstGeom prst="rect">
            <a:avLst/>
          </a:prstGeom>
          <a:noFill/>
          <a:ln w="12700">
            <a:noFill/>
            <a:miter lim="800000"/>
            <a:headEnd type="none" w="sm" len="sm"/>
            <a:tailEnd type="none" w="med" len="lg"/>
          </a:ln>
          <a:effectLst/>
        </p:spPr>
        <p:txBody>
          <a:bodyPr>
            <a:spAutoFit/>
          </a:bodyPr>
          <a:lstStyle/>
          <a:p>
            <a:pPr>
              <a:spcBef>
                <a:spcPct val="50000"/>
              </a:spcBef>
              <a:defRPr/>
            </a:pPr>
            <a:endParaRPr lang="en-US">
              <a:effectLst>
                <a:outerShdw blurRad="38100" dist="38100" dir="2700000" algn="tl">
                  <a:srgbClr val="C0C0C0"/>
                </a:outerShdw>
              </a:effectLst>
            </a:endParaRPr>
          </a:p>
        </p:txBody>
      </p:sp>
      <p:sp>
        <p:nvSpPr>
          <p:cNvPr id="7" name="Rectangle 6"/>
          <p:cNvSpPr>
            <a:spLocks noChangeArrowheads="1"/>
          </p:cNvSpPr>
          <p:nvPr/>
        </p:nvSpPr>
        <p:spPr bwMode="auto">
          <a:xfrm>
            <a:off x="990600" y="252484"/>
            <a:ext cx="8382000" cy="966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3200" dirty="0">
                <a:solidFill>
                  <a:srgbClr val="000066"/>
                </a:solidFill>
              </a:rPr>
              <a:t>Reviewing</a:t>
            </a:r>
            <a:r>
              <a:rPr lang="en-US" sz="3200" dirty="0">
                <a:solidFill>
                  <a:srgbClr val="003399"/>
                </a:solidFill>
              </a:rPr>
              <a:t> </a:t>
            </a:r>
            <a:r>
              <a:rPr lang="en-US" sz="3200" dirty="0">
                <a:solidFill>
                  <a:srgbClr val="000066"/>
                </a:solidFill>
              </a:rPr>
              <a:t>a Record</a:t>
            </a:r>
          </a:p>
        </p:txBody>
      </p:sp>
    </p:spTree>
    <p:extLst>
      <p:ext uri="{BB962C8B-B14F-4D97-AF65-F5344CB8AC3E}">
        <p14:creationId xmlns:p14="http://schemas.microsoft.com/office/powerpoint/2010/main" val="1994913608"/>
      </p:ext>
    </p:extLst>
  </p:cSld>
  <p:clrMapOvr>
    <a:masterClrMapping/>
  </p:clrMapOvr>
  <p:transition spd="slow">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ChangeArrowheads="1"/>
          </p:cNvSpPr>
          <p:nvPr/>
        </p:nvSpPr>
        <p:spPr bwMode="auto">
          <a:xfrm>
            <a:off x="4556125" y="258763"/>
            <a:ext cx="18415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7651" name="Rectangle 5"/>
          <p:cNvSpPr>
            <a:spLocks noChangeArrowheads="1"/>
          </p:cNvSpPr>
          <p:nvPr/>
        </p:nvSpPr>
        <p:spPr bwMode="auto">
          <a:xfrm>
            <a:off x="136525" y="2163763"/>
            <a:ext cx="184150" cy="920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7652" name="Rectangle 6"/>
          <p:cNvSpPr>
            <a:spLocks noChangeArrowheads="1"/>
          </p:cNvSpPr>
          <p:nvPr/>
        </p:nvSpPr>
        <p:spPr bwMode="auto">
          <a:xfrm>
            <a:off x="762000" y="2286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dirty="0">
                <a:solidFill>
                  <a:srgbClr val="003399"/>
                </a:solidFill>
              </a:rPr>
              <a:t>Reviewing a Record</a:t>
            </a:r>
          </a:p>
        </p:txBody>
      </p:sp>
      <p:pic>
        <p:nvPicPr>
          <p:cNvPr id="27653" name="Snagit_PPTABE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549400"/>
            <a:ext cx="7173913" cy="469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0412631"/>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5" descr="X:\Pers-8\Pers80\Board Brief Update\Pics\Tank screens on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7619611"/>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5" descr="X:\Pers-8\Pers80\Board Brief Update\Pics\Voting handse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92157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0" y="1238250"/>
            <a:ext cx="9144000" cy="5016758"/>
          </a:xfrm>
          <a:prstGeom prst="rect">
            <a:avLst/>
          </a:prstGeom>
          <a:noFill/>
          <a:ln w="9525">
            <a:noFill/>
            <a:miter lim="800000"/>
            <a:headEnd/>
            <a:tailEnd/>
          </a:ln>
        </p:spPr>
        <p:txBody>
          <a:bodyPr>
            <a:spAutoFit/>
          </a:bodyPr>
          <a:lstStyle/>
          <a:p>
            <a:pPr marL="571500" lvl="1" indent="-285750" defTabSz="174625" eaLnBrk="0" hangingPunct="0">
              <a:buFont typeface="Wingdings" pitchFamily="2" charset="2"/>
              <a:buChar char="Ø"/>
            </a:pPr>
            <a:r>
              <a:rPr lang="en-US" sz="2000" dirty="0">
                <a:solidFill>
                  <a:srgbClr val="000066"/>
                </a:solidFill>
              </a:rPr>
              <a:t>Eligibility questions?  First read the advancement cycle NAVADMIN</a:t>
            </a:r>
          </a:p>
          <a:p>
            <a:pPr marL="571500" lvl="1" indent="-285750" defTabSz="174625" eaLnBrk="0" hangingPunct="0"/>
            <a:r>
              <a:rPr lang="en-US" sz="2000" dirty="0">
                <a:solidFill>
                  <a:srgbClr val="000066"/>
                </a:solidFill>
              </a:rPr>
              <a:t>   and Chapter Two of the Advancement Manual</a:t>
            </a:r>
          </a:p>
          <a:p>
            <a:pPr marL="571500" lvl="1" indent="-285750" defTabSz="174625" eaLnBrk="0" hangingPunct="0">
              <a:buFont typeface="Wingdings" pitchFamily="2" charset="2"/>
              <a:buChar char="Ø"/>
            </a:pPr>
            <a:endParaRPr lang="en-US" sz="2000" dirty="0">
              <a:solidFill>
                <a:srgbClr val="000066"/>
              </a:solidFill>
            </a:endParaRPr>
          </a:p>
          <a:p>
            <a:pPr marL="571500" lvl="1" indent="-285750" defTabSz="174625" eaLnBrk="0" hangingPunct="0">
              <a:buFont typeface="Wingdings" pitchFamily="2" charset="2"/>
              <a:buChar char="Ø"/>
            </a:pPr>
            <a:r>
              <a:rPr lang="en-US" sz="2000" dirty="0">
                <a:solidFill>
                  <a:srgbClr val="000066"/>
                </a:solidFill>
              </a:rPr>
              <a:t>View your board eligibility profile sheet via NKO</a:t>
            </a:r>
          </a:p>
          <a:p>
            <a:pPr marL="800100" lvl="2" indent="-114300" defTabSz="174625" eaLnBrk="0" hangingPunct="0">
              <a:buFont typeface="Arial" charset="0"/>
              <a:buChar char="•"/>
            </a:pPr>
            <a:r>
              <a:rPr lang="en-US" sz="2000" dirty="0">
                <a:solidFill>
                  <a:srgbClr val="000066"/>
                </a:solidFill>
              </a:rPr>
              <a:t>CPO, SCPO, and MCPO candidates</a:t>
            </a:r>
          </a:p>
          <a:p>
            <a:pPr marL="800100" lvl="2" indent="-114300" defTabSz="174625" eaLnBrk="0" hangingPunct="0">
              <a:buFont typeface="Arial" charset="0"/>
              <a:buChar char="•"/>
            </a:pPr>
            <a:r>
              <a:rPr lang="en-US" sz="2000" dirty="0">
                <a:solidFill>
                  <a:srgbClr val="000066"/>
                </a:solidFill>
              </a:rPr>
              <a:t>No profile sheet?  You will not be considered by the board</a:t>
            </a:r>
            <a:r>
              <a:rPr lang="en-US" sz="2000" dirty="0" smtClean="0">
                <a:solidFill>
                  <a:srgbClr val="000066"/>
                </a:solidFill>
              </a:rPr>
              <a:t>.</a:t>
            </a:r>
          </a:p>
          <a:p>
            <a:pPr marL="800100" lvl="2" indent="-114300" defTabSz="174625" eaLnBrk="0" hangingPunct="0">
              <a:buFont typeface="Arial" charset="0"/>
              <a:buChar char="•"/>
            </a:pPr>
            <a:r>
              <a:rPr lang="en-US" sz="2000" dirty="0" smtClean="0">
                <a:solidFill>
                  <a:srgbClr val="000066"/>
                </a:solidFill>
              </a:rPr>
              <a:t>Check monthly to ensure your profile sheet has not changed your eligibility status</a:t>
            </a:r>
            <a:endParaRPr lang="en-US" sz="2000" dirty="0">
              <a:solidFill>
                <a:srgbClr val="000066"/>
              </a:solidFill>
            </a:endParaRPr>
          </a:p>
          <a:p>
            <a:pPr marL="800100" lvl="2" indent="-114300" defTabSz="174625" eaLnBrk="0" hangingPunct="0">
              <a:buFont typeface="Arial" charset="0"/>
              <a:buChar char="•"/>
            </a:pPr>
            <a:r>
              <a:rPr lang="en-US" sz="2000" dirty="0" smtClean="0">
                <a:solidFill>
                  <a:srgbClr val="000066"/>
                </a:solidFill>
              </a:rPr>
              <a:t>If </a:t>
            </a:r>
            <a:r>
              <a:rPr lang="en-US" sz="2000" dirty="0">
                <a:solidFill>
                  <a:srgbClr val="000066"/>
                </a:solidFill>
              </a:rPr>
              <a:t>a "BUPERS Invalid", contact PERS-802 to verify reason</a:t>
            </a:r>
          </a:p>
          <a:p>
            <a:pPr marL="571500" lvl="1" indent="-285750" defTabSz="174625" eaLnBrk="0" hangingPunct="0"/>
            <a:endParaRPr lang="en-US" sz="2000" dirty="0">
              <a:solidFill>
                <a:srgbClr val="000066"/>
              </a:solidFill>
            </a:endParaRPr>
          </a:p>
          <a:p>
            <a:pPr marL="571500" lvl="1" indent="-285750" defTabSz="174625" eaLnBrk="0" hangingPunct="0">
              <a:buFont typeface="Wingdings" pitchFamily="2" charset="2"/>
              <a:buChar char="Ø"/>
            </a:pPr>
            <a:r>
              <a:rPr lang="en-US" sz="2000" dirty="0">
                <a:solidFill>
                  <a:srgbClr val="000066"/>
                </a:solidFill>
              </a:rPr>
              <a:t>Except </a:t>
            </a:r>
            <a:r>
              <a:rPr lang="en-US" sz="2000" dirty="0" smtClean="0">
                <a:solidFill>
                  <a:srgbClr val="000066"/>
                </a:solidFill>
              </a:rPr>
              <a:t>for STA-21</a:t>
            </a:r>
            <a:r>
              <a:rPr lang="en-US" sz="2000" dirty="0">
                <a:solidFill>
                  <a:srgbClr val="000066"/>
                </a:solidFill>
              </a:rPr>
              <a:t>, MECP, </a:t>
            </a:r>
            <a:r>
              <a:rPr lang="en-US" sz="2000" dirty="0" smtClean="0">
                <a:solidFill>
                  <a:srgbClr val="000066"/>
                </a:solidFill>
              </a:rPr>
              <a:t>MSC ISPP, and JAGC ISPP, selects </a:t>
            </a:r>
            <a:r>
              <a:rPr lang="en-US" sz="2000" dirty="0">
                <a:solidFill>
                  <a:srgbClr val="000066"/>
                </a:solidFill>
              </a:rPr>
              <a:t>for commissioning  </a:t>
            </a:r>
            <a:r>
              <a:rPr lang="en-US" sz="2000" dirty="0" smtClean="0">
                <a:solidFill>
                  <a:srgbClr val="000066"/>
                </a:solidFill>
              </a:rPr>
              <a:t>programs </a:t>
            </a:r>
            <a:r>
              <a:rPr lang="en-US" sz="2000" dirty="0">
                <a:solidFill>
                  <a:srgbClr val="000066"/>
                </a:solidFill>
              </a:rPr>
              <a:t>are ineligible, i.e. LDO/CWO selects</a:t>
            </a:r>
          </a:p>
          <a:p>
            <a:pPr marL="571500" lvl="1" indent="-285750" defTabSz="174625" eaLnBrk="0" hangingPunct="0"/>
            <a:endParaRPr lang="en-US" sz="2000" dirty="0">
              <a:solidFill>
                <a:srgbClr val="000066"/>
              </a:solidFill>
            </a:endParaRPr>
          </a:p>
          <a:p>
            <a:pPr marL="571500" lvl="1" indent="-285750" defTabSz="174625" eaLnBrk="0" hangingPunct="0">
              <a:buFont typeface="Wingdings" pitchFamily="2" charset="2"/>
              <a:buChar char="Ø"/>
            </a:pPr>
            <a:r>
              <a:rPr lang="en-US" sz="2000" dirty="0">
                <a:solidFill>
                  <a:srgbClr val="000066"/>
                </a:solidFill>
              </a:rPr>
              <a:t>Fleet Reserve/Retirement Requests</a:t>
            </a:r>
          </a:p>
          <a:p>
            <a:pPr marL="800100" lvl="2" indent="-114300" defTabSz="174625" eaLnBrk="0" hangingPunct="0">
              <a:buFont typeface="Arial" charset="0"/>
              <a:buChar char="•"/>
            </a:pPr>
            <a:r>
              <a:rPr lang="en-US" sz="2000" dirty="0">
                <a:solidFill>
                  <a:srgbClr val="000066"/>
                </a:solidFill>
              </a:rPr>
              <a:t> Voluntary (Prior to mandated) -</a:t>
            </a:r>
            <a:r>
              <a:rPr lang="en-US" sz="2000" dirty="0" err="1">
                <a:solidFill>
                  <a:srgbClr val="000066"/>
                </a:solidFill>
              </a:rPr>
              <a:t>vs</a:t>
            </a:r>
            <a:r>
              <a:rPr lang="en-US" sz="2000" dirty="0">
                <a:solidFill>
                  <a:srgbClr val="000066"/>
                </a:solidFill>
              </a:rPr>
              <a:t>- Involuntary (At HYT)</a:t>
            </a:r>
          </a:p>
          <a:p>
            <a:pPr marL="800100" lvl="2" indent="-114300" defTabSz="174625" eaLnBrk="0" hangingPunct="0">
              <a:buFont typeface="Arial" charset="0"/>
              <a:buChar char="•"/>
            </a:pPr>
            <a:r>
              <a:rPr lang="en-US" sz="2000" dirty="0">
                <a:solidFill>
                  <a:srgbClr val="000066"/>
                </a:solidFill>
              </a:rPr>
              <a:t> Must be in an eligible status on 1 July (E8/E9) or 1 Sep (E7</a:t>
            </a:r>
            <a:r>
              <a:rPr lang="en-US" sz="2000" dirty="0" smtClean="0">
                <a:solidFill>
                  <a:srgbClr val="000066"/>
                </a:solidFill>
              </a:rPr>
              <a:t>)</a:t>
            </a:r>
            <a:endParaRPr lang="en-US" sz="2000" dirty="0">
              <a:solidFill>
                <a:srgbClr val="000066"/>
              </a:solidFill>
            </a:endParaRPr>
          </a:p>
        </p:txBody>
      </p:sp>
      <p:sp>
        <p:nvSpPr>
          <p:cNvPr id="4099" name="Rectangle 3"/>
          <p:cNvSpPr>
            <a:spLocks noChangeArrowheads="1"/>
          </p:cNvSpPr>
          <p:nvPr/>
        </p:nvSpPr>
        <p:spPr bwMode="auto">
          <a:xfrm>
            <a:off x="1828800" y="381000"/>
            <a:ext cx="5867400" cy="584775"/>
          </a:xfrm>
          <a:prstGeom prst="rect">
            <a:avLst/>
          </a:prstGeom>
          <a:noFill/>
          <a:ln w="9525">
            <a:noFill/>
            <a:miter lim="800000"/>
            <a:headEnd/>
            <a:tailEnd/>
          </a:ln>
        </p:spPr>
        <p:txBody>
          <a:bodyPr wrap="square" anchor="ctr">
            <a:spAutoFit/>
          </a:bodyPr>
          <a:lstStyle/>
          <a:p>
            <a:pPr algn="ctr" eaLnBrk="0" hangingPunct="0"/>
            <a:r>
              <a:rPr lang="en-US" sz="3200" dirty="0" smtClean="0">
                <a:solidFill>
                  <a:srgbClr val="000066"/>
                </a:solidFill>
              </a:rPr>
              <a:t>Eligibility</a:t>
            </a:r>
            <a:endParaRPr lang="en-US" sz="3200"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76200" y="1104900"/>
            <a:ext cx="9220200" cy="4693593"/>
          </a:xfrm>
          <a:prstGeom prst="rect">
            <a:avLst/>
          </a:prstGeom>
          <a:noFill/>
          <a:ln w="9525">
            <a:noFill/>
            <a:miter lim="800000"/>
            <a:headEnd/>
            <a:tailEnd/>
          </a:ln>
        </p:spPr>
        <p:txBody>
          <a:bodyPr>
            <a:spAutoFit/>
          </a:bodyPr>
          <a:lstStyle/>
          <a:p>
            <a:pPr marL="628650" lvl="1" indent="-342900">
              <a:buFont typeface="Wingdings" panose="05000000000000000000" pitchFamily="2" charset="2"/>
              <a:buChar char="Ø"/>
              <a:defRPr/>
            </a:pPr>
            <a:r>
              <a:rPr lang="en-US" sz="2000" dirty="0"/>
              <a:t>Once all </a:t>
            </a:r>
            <a:r>
              <a:rPr lang="en-US" sz="2000" dirty="0" smtClean="0"/>
              <a:t>records </a:t>
            </a:r>
            <a:r>
              <a:rPr lang="en-US" sz="2000" dirty="0"/>
              <a:t>have been briefed and voted, a scattergram is displayed that shows a cumulative number of votes at each confidence level</a:t>
            </a:r>
          </a:p>
          <a:p>
            <a:pPr marL="628650" lvl="1" indent="-342900">
              <a:buFont typeface="Wingdings" panose="05000000000000000000" pitchFamily="2" charset="2"/>
              <a:buChar char="Ø"/>
              <a:defRPr/>
            </a:pPr>
            <a:endParaRPr lang="en-US" sz="2300" dirty="0"/>
          </a:p>
          <a:p>
            <a:pPr marL="628650" lvl="1" indent="-342900">
              <a:buFont typeface="Wingdings" panose="05000000000000000000" pitchFamily="2" charset="2"/>
              <a:buChar char="Ø"/>
              <a:defRPr/>
            </a:pPr>
            <a:r>
              <a:rPr lang="en-US" sz="2000" dirty="0" smtClean="0"/>
              <a:t>The </a:t>
            </a:r>
            <a:r>
              <a:rPr lang="en-US" sz="2000" dirty="0"/>
              <a:t>floor is open for motions</a:t>
            </a:r>
          </a:p>
          <a:p>
            <a:pPr marL="1143000" lvl="2" indent="-285750" defTabSz="174625" eaLnBrk="0" hangingPunct="0">
              <a:buFont typeface="Wingdings" pitchFamily="2" charset="2"/>
              <a:buChar char="Ø"/>
              <a:defRPr/>
            </a:pPr>
            <a:endParaRPr lang="en-US" sz="1800" b="0" dirty="0" smtClean="0"/>
          </a:p>
          <a:p>
            <a:pPr marL="1143000" lvl="2" indent="-285750" defTabSz="174625" eaLnBrk="0" hangingPunct="0">
              <a:buFont typeface="Wingdings" pitchFamily="2" charset="2"/>
              <a:buChar char="Ø"/>
              <a:defRPr/>
            </a:pPr>
            <a:r>
              <a:rPr lang="en-US" sz="1800" b="0" dirty="0" smtClean="0"/>
              <a:t>Tentatively </a:t>
            </a:r>
            <a:r>
              <a:rPr lang="en-US" sz="1800" b="0" dirty="0"/>
              <a:t>select those applicants that are clearly at the top</a:t>
            </a:r>
          </a:p>
          <a:p>
            <a:pPr marL="1143000" lvl="2" indent="-285750" defTabSz="174625" eaLnBrk="0" hangingPunct="0">
              <a:buFont typeface="Wingdings" pitchFamily="2" charset="2"/>
              <a:buChar char="Ø"/>
              <a:defRPr/>
            </a:pPr>
            <a:endParaRPr lang="en-US" sz="1800" b="0" dirty="0" smtClean="0"/>
          </a:p>
          <a:p>
            <a:pPr marL="1143000" lvl="2" indent="-285750" defTabSz="174625" eaLnBrk="0" hangingPunct="0">
              <a:buFont typeface="Wingdings" pitchFamily="2" charset="2"/>
              <a:buChar char="Ø"/>
              <a:defRPr/>
            </a:pPr>
            <a:r>
              <a:rPr lang="en-US" sz="1800" b="0" dirty="0" smtClean="0"/>
              <a:t>Drop </a:t>
            </a:r>
            <a:r>
              <a:rPr lang="en-US" sz="1800" b="0" dirty="0"/>
              <a:t>from further consideration those applicants that are clearly not competitive for further consideration</a:t>
            </a:r>
          </a:p>
          <a:p>
            <a:pPr marL="285750" lvl="1">
              <a:defRPr/>
            </a:pPr>
            <a:endParaRPr lang="en-US" sz="2300" dirty="0"/>
          </a:p>
          <a:p>
            <a:pPr marL="628650" lvl="1" indent="-342900">
              <a:buFont typeface="Wingdings" panose="05000000000000000000" pitchFamily="2" charset="2"/>
              <a:buChar char="Ø"/>
              <a:defRPr/>
            </a:pPr>
            <a:r>
              <a:rPr lang="en-US" sz="2000" dirty="0"/>
              <a:t>Those </a:t>
            </a:r>
            <a:r>
              <a:rPr lang="en-US" sz="2000" dirty="0" smtClean="0"/>
              <a:t>applicants </a:t>
            </a:r>
            <a:r>
              <a:rPr lang="en-US" sz="2000" dirty="0"/>
              <a:t>who remain after those tentatively selected or dropped from further consideration are considered “crunch” records and are </a:t>
            </a:r>
            <a:r>
              <a:rPr lang="en-US" sz="2000" dirty="0" smtClean="0"/>
              <a:t>briefed and voted again  </a:t>
            </a:r>
          </a:p>
          <a:p>
            <a:pPr marL="628650" lvl="1" indent="-342900">
              <a:buFont typeface="Wingdings" panose="05000000000000000000" pitchFamily="2" charset="2"/>
              <a:buChar char="Ø"/>
              <a:defRPr/>
            </a:pPr>
            <a:endParaRPr lang="en-US" sz="2300" dirty="0">
              <a:latin typeface="+mj-lt"/>
            </a:endParaRPr>
          </a:p>
        </p:txBody>
      </p:sp>
      <p:sp>
        <p:nvSpPr>
          <p:cNvPr id="13315" name="Rectangle 3"/>
          <p:cNvSpPr>
            <a:spLocks noChangeArrowheads="1"/>
          </p:cNvSpPr>
          <p:nvPr/>
        </p:nvSpPr>
        <p:spPr bwMode="auto">
          <a:xfrm>
            <a:off x="1828799" y="381000"/>
            <a:ext cx="5867401" cy="584775"/>
          </a:xfrm>
          <a:prstGeom prst="rect">
            <a:avLst/>
          </a:prstGeom>
          <a:noFill/>
          <a:ln w="9525">
            <a:noFill/>
            <a:miter lim="800000"/>
            <a:headEnd/>
            <a:tailEnd/>
          </a:ln>
        </p:spPr>
        <p:txBody>
          <a:bodyPr wrap="square">
            <a:spAutoFit/>
          </a:bodyPr>
          <a:lstStyle/>
          <a:p>
            <a:pPr algn="ctr"/>
            <a:r>
              <a:rPr lang="en-US" sz="3200" dirty="0" smtClean="0"/>
              <a:t>Board Process</a:t>
            </a:r>
            <a:endParaRPr lang="en-US" sz="3200" dirty="0"/>
          </a:p>
        </p:txBody>
      </p:sp>
      <p:sp>
        <p:nvSpPr>
          <p:cNvPr id="4" name="TextBox 3"/>
          <p:cNvSpPr txBox="1">
            <a:spLocks noChangeArrowheads="1"/>
          </p:cNvSpPr>
          <p:nvPr/>
        </p:nvSpPr>
        <p:spPr bwMode="auto">
          <a:xfrm>
            <a:off x="152400" y="5845314"/>
            <a:ext cx="8763000" cy="707886"/>
          </a:xfrm>
          <a:prstGeom prst="rect">
            <a:avLst/>
          </a:prstGeom>
          <a:solidFill>
            <a:srgbClr val="FFFF00"/>
          </a:solidFill>
          <a:ln w="9525">
            <a:solidFill>
              <a:srgbClr val="000000"/>
            </a:solidFill>
            <a:miter lim="800000"/>
            <a:headEnd/>
            <a:tailEnd/>
          </a:ln>
        </p:spPr>
        <p:txBody>
          <a:bodyPr>
            <a:spAutoFit/>
          </a:bodyPr>
          <a:lstStyle/>
          <a:p>
            <a:pPr marL="285750" lvl="1">
              <a:defRPr/>
            </a:pPr>
            <a:r>
              <a:rPr lang="en-US" sz="2000" dirty="0"/>
              <a:t>NOTE: </a:t>
            </a:r>
            <a:r>
              <a:rPr lang="en-US" sz="2000" b="0" dirty="0"/>
              <a:t>This is an overview of typical motions made by a board membership and is not meant to represent an actual </a:t>
            </a:r>
            <a:r>
              <a:rPr lang="en-US" sz="2000" b="0" dirty="0" smtClean="0"/>
              <a:t>tank </a:t>
            </a:r>
            <a:r>
              <a:rPr lang="en-US" sz="2000" b="0" dirty="0"/>
              <a:t>voting session</a:t>
            </a:r>
          </a:p>
        </p:txBody>
      </p:sp>
    </p:spTree>
    <p:extLst>
      <p:ext uri="{BB962C8B-B14F-4D97-AF65-F5344CB8AC3E}">
        <p14:creationId xmlns:p14="http://schemas.microsoft.com/office/powerpoint/2010/main" val="3997068638"/>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1238250" y="304800"/>
            <a:ext cx="6629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0" hangingPunct="0"/>
            <a:r>
              <a:rPr lang="en-US" altLang="en-US" sz="3200" dirty="0">
                <a:latin typeface="Arial" charset="0"/>
              </a:rPr>
              <a:t>Scattergram</a:t>
            </a:r>
          </a:p>
        </p:txBody>
      </p:sp>
      <p:pic>
        <p:nvPicPr>
          <p:cNvPr id="460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3913" y="1625600"/>
            <a:ext cx="4956175" cy="469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Text Box 6"/>
          <p:cNvSpPr txBox="1">
            <a:spLocks noChangeArrowheads="1"/>
          </p:cNvSpPr>
          <p:nvPr/>
        </p:nvSpPr>
        <p:spPr bwMode="auto">
          <a:xfrm>
            <a:off x="7207250" y="5943600"/>
            <a:ext cx="1784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hangingPunct="0"/>
            <a:r>
              <a:rPr lang="en-US" altLang="en-US" dirty="0" smtClean="0">
                <a:solidFill>
                  <a:srgbClr val="000000"/>
                </a:solidFill>
                <a:cs typeface="+mn-cs"/>
              </a:rPr>
              <a:t>To select 10  </a:t>
            </a:r>
          </a:p>
        </p:txBody>
      </p:sp>
    </p:spTree>
    <p:extLst>
      <p:ext uri="{BB962C8B-B14F-4D97-AF65-F5344CB8AC3E}">
        <p14:creationId xmlns:p14="http://schemas.microsoft.com/office/powerpoint/2010/main" val="3880138895"/>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AutoShape 4"/>
          <p:cNvSpPr>
            <a:spLocks/>
          </p:cNvSpPr>
          <p:nvPr/>
        </p:nvSpPr>
        <p:spPr bwMode="auto">
          <a:xfrm>
            <a:off x="6211888" y="2949575"/>
            <a:ext cx="455612" cy="1558925"/>
          </a:xfrm>
          <a:prstGeom prst="rightBrace">
            <a:avLst>
              <a:gd name="adj1" fmla="val 28513"/>
              <a:gd name="adj2" fmla="val 50000"/>
            </a:avLst>
          </a:prstGeom>
          <a:noFill/>
          <a:ln w="254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hangingPunct="0"/>
            <a:endParaRPr lang="en-US" altLang="en-US" dirty="0" smtClean="0">
              <a:solidFill>
                <a:srgbClr val="000000"/>
              </a:solidFill>
              <a:cs typeface="+mn-cs"/>
            </a:endParaRPr>
          </a:p>
        </p:txBody>
      </p:sp>
      <p:sp>
        <p:nvSpPr>
          <p:cNvPr id="47107" name="Text Box 5"/>
          <p:cNvSpPr txBox="1">
            <a:spLocks noChangeArrowheads="1"/>
          </p:cNvSpPr>
          <p:nvPr/>
        </p:nvSpPr>
        <p:spPr bwMode="auto">
          <a:xfrm>
            <a:off x="6934200" y="3284538"/>
            <a:ext cx="15732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hangingPunct="0"/>
            <a:r>
              <a:rPr lang="en-US" altLang="en-US" dirty="0" smtClean="0">
                <a:solidFill>
                  <a:srgbClr val="3333CC"/>
                </a:solidFill>
                <a:cs typeface="+mn-cs"/>
              </a:rPr>
              <a:t>Crunch 6</a:t>
            </a:r>
          </a:p>
          <a:p>
            <a:pPr eaLnBrk="0" hangingPunct="0"/>
            <a:r>
              <a:rPr lang="en-US" altLang="en-US" dirty="0" smtClean="0">
                <a:solidFill>
                  <a:srgbClr val="3333CC"/>
                </a:solidFill>
                <a:cs typeface="+mn-cs"/>
              </a:rPr>
              <a:t>to select 3</a:t>
            </a:r>
            <a:endParaRPr lang="en-US" altLang="en-US" dirty="0" smtClean="0">
              <a:solidFill>
                <a:srgbClr val="000000"/>
              </a:solidFill>
              <a:cs typeface="+mn-cs"/>
            </a:endParaRPr>
          </a:p>
        </p:txBody>
      </p:sp>
      <p:sp>
        <p:nvSpPr>
          <p:cNvPr id="47108" name="Text Box 11"/>
          <p:cNvSpPr txBox="1">
            <a:spLocks noChangeArrowheads="1"/>
          </p:cNvSpPr>
          <p:nvPr/>
        </p:nvSpPr>
        <p:spPr bwMode="auto">
          <a:xfrm>
            <a:off x="519113" y="4418013"/>
            <a:ext cx="19081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hangingPunct="0"/>
            <a:r>
              <a:rPr lang="en-US" altLang="en-US" sz="2000" b="1" dirty="0" smtClean="0">
                <a:solidFill>
                  <a:srgbClr val="000000"/>
                </a:solidFill>
                <a:cs typeface="+mn-cs"/>
              </a:rPr>
              <a:t>Drop From Further Consideration </a:t>
            </a:r>
            <a:r>
              <a:rPr lang="en-US" altLang="en-US" sz="2000" dirty="0" smtClean="0">
                <a:solidFill>
                  <a:srgbClr val="000000"/>
                </a:solidFill>
                <a:cs typeface="+mn-cs"/>
              </a:rPr>
              <a:t>45 and below</a:t>
            </a:r>
          </a:p>
        </p:txBody>
      </p:sp>
      <p:grpSp>
        <p:nvGrpSpPr>
          <p:cNvPr id="47109" name="Group 19"/>
          <p:cNvGrpSpPr>
            <a:grpSpLocks/>
          </p:cNvGrpSpPr>
          <p:nvPr/>
        </p:nvGrpSpPr>
        <p:grpSpPr bwMode="auto">
          <a:xfrm>
            <a:off x="2576513" y="1828800"/>
            <a:ext cx="3990975" cy="4673600"/>
            <a:chOff x="1402" y="1152"/>
            <a:chExt cx="2514" cy="2944"/>
          </a:xfrm>
        </p:grpSpPr>
        <p:pic>
          <p:nvPicPr>
            <p:cNvPr id="4711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 y="1152"/>
              <a:ext cx="2289" cy="2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4" name="Line 8"/>
            <p:cNvSpPr>
              <a:spLocks noChangeShapeType="1"/>
            </p:cNvSpPr>
            <p:nvPr/>
          </p:nvSpPr>
          <p:spPr bwMode="auto">
            <a:xfrm>
              <a:off x="1402" y="2850"/>
              <a:ext cx="2513" cy="8"/>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eaLnBrk="0" hangingPunct="0"/>
              <a:endParaRPr lang="en-US" sz="2400" dirty="0" smtClean="0">
                <a:solidFill>
                  <a:srgbClr val="000000"/>
                </a:solidFill>
                <a:latin typeface="Times New Roman" pitchFamily="18" charset="0"/>
                <a:cs typeface="+mn-cs"/>
              </a:endParaRPr>
            </a:p>
          </p:txBody>
        </p:sp>
        <p:sp>
          <p:nvSpPr>
            <p:cNvPr id="47115" name="Line 9"/>
            <p:cNvSpPr>
              <a:spLocks noChangeShapeType="1"/>
            </p:cNvSpPr>
            <p:nvPr/>
          </p:nvSpPr>
          <p:spPr bwMode="auto">
            <a:xfrm>
              <a:off x="3908" y="2851"/>
              <a:ext cx="0" cy="682"/>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hangingPunct="0"/>
              <a:endParaRPr lang="en-US" sz="2400" dirty="0" smtClean="0">
                <a:solidFill>
                  <a:srgbClr val="000000"/>
                </a:solidFill>
                <a:latin typeface="Times New Roman" pitchFamily="18" charset="0"/>
                <a:cs typeface="+mn-cs"/>
              </a:endParaRPr>
            </a:p>
          </p:txBody>
        </p:sp>
        <p:sp>
          <p:nvSpPr>
            <p:cNvPr id="47116" name="Line 10"/>
            <p:cNvSpPr>
              <a:spLocks noChangeShapeType="1"/>
            </p:cNvSpPr>
            <p:nvPr/>
          </p:nvSpPr>
          <p:spPr bwMode="auto">
            <a:xfrm>
              <a:off x="1413" y="2857"/>
              <a:ext cx="0" cy="682"/>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hangingPunct="0"/>
              <a:endParaRPr lang="en-US" sz="2400" dirty="0" smtClean="0">
                <a:solidFill>
                  <a:srgbClr val="000000"/>
                </a:solidFill>
                <a:latin typeface="Times New Roman" pitchFamily="18" charset="0"/>
                <a:cs typeface="+mn-cs"/>
              </a:endParaRPr>
            </a:p>
          </p:txBody>
        </p:sp>
        <p:grpSp>
          <p:nvGrpSpPr>
            <p:cNvPr id="47117" name="Group 12"/>
            <p:cNvGrpSpPr>
              <a:grpSpLocks/>
            </p:cNvGrpSpPr>
            <p:nvPr/>
          </p:nvGrpSpPr>
          <p:grpSpPr bwMode="auto">
            <a:xfrm>
              <a:off x="1406" y="1308"/>
              <a:ext cx="2510" cy="553"/>
              <a:chOff x="1928" y="1236"/>
              <a:chExt cx="1757" cy="790"/>
            </a:xfrm>
          </p:grpSpPr>
          <p:sp>
            <p:nvSpPr>
              <p:cNvPr id="47118" name="Line 13"/>
              <p:cNvSpPr>
                <a:spLocks noChangeShapeType="1"/>
              </p:cNvSpPr>
              <p:nvPr/>
            </p:nvSpPr>
            <p:spPr bwMode="auto">
              <a:xfrm>
                <a:off x="1928" y="2022"/>
                <a:ext cx="1757" cy="0"/>
              </a:xfrm>
              <a:prstGeom prst="line">
                <a:avLst/>
              </a:prstGeom>
              <a:noFill/>
              <a:ln w="28575">
                <a:solidFill>
                  <a:srgbClr val="00FF00"/>
                </a:solidFill>
                <a:round/>
                <a:headEnd/>
                <a:tailEnd/>
              </a:ln>
              <a:extLst>
                <a:ext uri="{909E8E84-426E-40DD-AFC4-6F175D3DCCD1}">
                  <a14:hiddenFill xmlns:a14="http://schemas.microsoft.com/office/drawing/2010/main">
                    <a:noFill/>
                  </a14:hiddenFill>
                </a:ext>
              </a:extLst>
            </p:spPr>
            <p:txBody>
              <a:bodyPr wrap="none" anchor="ctr"/>
              <a:lstStyle/>
              <a:p>
                <a:pPr eaLnBrk="0" hangingPunct="0"/>
                <a:endParaRPr lang="en-US" sz="2400" dirty="0" smtClean="0">
                  <a:solidFill>
                    <a:srgbClr val="000000"/>
                  </a:solidFill>
                  <a:latin typeface="Times New Roman" pitchFamily="18" charset="0"/>
                  <a:cs typeface="+mn-cs"/>
                </a:endParaRPr>
              </a:p>
            </p:txBody>
          </p:sp>
          <p:sp>
            <p:nvSpPr>
              <p:cNvPr id="47119" name="Line 14"/>
              <p:cNvSpPr>
                <a:spLocks noChangeShapeType="1"/>
              </p:cNvSpPr>
              <p:nvPr/>
            </p:nvSpPr>
            <p:spPr bwMode="auto">
              <a:xfrm flipV="1">
                <a:off x="1935" y="1236"/>
                <a:ext cx="0" cy="785"/>
              </a:xfrm>
              <a:prstGeom prst="line">
                <a:avLst/>
              </a:prstGeom>
              <a:noFill/>
              <a:ln w="28575">
                <a:solidFill>
                  <a:srgbClr val="00FF00"/>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hangingPunct="0"/>
                <a:endParaRPr lang="en-US" sz="2400" dirty="0" smtClean="0">
                  <a:solidFill>
                    <a:srgbClr val="000000"/>
                  </a:solidFill>
                  <a:latin typeface="Times New Roman" pitchFamily="18" charset="0"/>
                  <a:cs typeface="+mn-cs"/>
                </a:endParaRPr>
              </a:p>
            </p:txBody>
          </p:sp>
          <p:sp>
            <p:nvSpPr>
              <p:cNvPr id="47120" name="Line 15"/>
              <p:cNvSpPr>
                <a:spLocks noChangeShapeType="1"/>
              </p:cNvSpPr>
              <p:nvPr/>
            </p:nvSpPr>
            <p:spPr bwMode="auto">
              <a:xfrm flipV="1">
                <a:off x="3674" y="1242"/>
                <a:ext cx="0" cy="784"/>
              </a:xfrm>
              <a:prstGeom prst="line">
                <a:avLst/>
              </a:prstGeom>
              <a:noFill/>
              <a:ln w="28575">
                <a:solidFill>
                  <a:srgbClr val="00FF00"/>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hangingPunct="0"/>
                <a:endParaRPr lang="en-US" sz="2400" dirty="0" smtClean="0">
                  <a:solidFill>
                    <a:srgbClr val="000000"/>
                  </a:solidFill>
                  <a:latin typeface="Times New Roman" pitchFamily="18" charset="0"/>
                  <a:cs typeface="+mn-cs"/>
                </a:endParaRPr>
              </a:p>
            </p:txBody>
          </p:sp>
        </p:grpSp>
      </p:grpSp>
      <p:sp>
        <p:nvSpPr>
          <p:cNvPr id="47110" name="Text Box 16"/>
          <p:cNvSpPr txBox="1">
            <a:spLocks noChangeArrowheads="1"/>
          </p:cNvSpPr>
          <p:nvPr/>
        </p:nvSpPr>
        <p:spPr bwMode="auto">
          <a:xfrm>
            <a:off x="527050" y="1952625"/>
            <a:ext cx="1960563"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hangingPunct="0"/>
            <a:r>
              <a:rPr lang="en-US" altLang="en-US" sz="2000" b="1" dirty="0" smtClean="0">
                <a:solidFill>
                  <a:srgbClr val="000000"/>
                </a:solidFill>
                <a:cs typeface="+mn-cs"/>
              </a:rPr>
              <a:t>Tentatively</a:t>
            </a:r>
          </a:p>
          <a:p>
            <a:pPr eaLnBrk="0" hangingPunct="0"/>
            <a:r>
              <a:rPr lang="en-US" altLang="en-US" sz="2000" b="1" dirty="0" smtClean="0">
                <a:solidFill>
                  <a:srgbClr val="000000"/>
                </a:solidFill>
                <a:cs typeface="+mn-cs"/>
              </a:rPr>
              <a:t>Select </a:t>
            </a:r>
            <a:r>
              <a:rPr lang="en-US" altLang="en-US" sz="2000" dirty="0" smtClean="0">
                <a:solidFill>
                  <a:srgbClr val="000000"/>
                </a:solidFill>
                <a:cs typeface="+mn-cs"/>
              </a:rPr>
              <a:t>90 and above</a:t>
            </a:r>
          </a:p>
        </p:txBody>
      </p:sp>
      <p:sp>
        <p:nvSpPr>
          <p:cNvPr id="47111" name="Text Box 6"/>
          <p:cNvSpPr txBox="1">
            <a:spLocks noChangeArrowheads="1"/>
          </p:cNvSpPr>
          <p:nvPr/>
        </p:nvSpPr>
        <p:spPr bwMode="auto">
          <a:xfrm>
            <a:off x="6969125" y="5969000"/>
            <a:ext cx="2012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hangingPunct="0"/>
            <a:r>
              <a:rPr lang="en-US" altLang="en-US" dirty="0" smtClean="0">
                <a:solidFill>
                  <a:srgbClr val="000000"/>
                </a:solidFill>
                <a:cs typeface="+mn-cs"/>
              </a:rPr>
              <a:t>To select 10  </a:t>
            </a:r>
          </a:p>
        </p:txBody>
      </p:sp>
      <p:sp>
        <p:nvSpPr>
          <p:cNvPr id="17" name="Rectangle 2"/>
          <p:cNvSpPr>
            <a:spLocks noChangeArrowheads="1"/>
          </p:cNvSpPr>
          <p:nvPr/>
        </p:nvSpPr>
        <p:spPr bwMode="auto">
          <a:xfrm>
            <a:off x="1238250" y="304800"/>
            <a:ext cx="6629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0" hangingPunct="0"/>
            <a:r>
              <a:rPr lang="en-US" altLang="en-US" sz="3200" dirty="0">
                <a:latin typeface="Arial" charset="0"/>
              </a:rPr>
              <a:t>Scattergram</a:t>
            </a:r>
          </a:p>
        </p:txBody>
      </p:sp>
    </p:spTree>
    <p:extLst>
      <p:ext uri="{BB962C8B-B14F-4D97-AF65-F5344CB8AC3E}">
        <p14:creationId xmlns:p14="http://schemas.microsoft.com/office/powerpoint/2010/main" val="314238282"/>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0" y="1143000"/>
            <a:ext cx="9029700" cy="4401205"/>
          </a:xfrm>
          <a:prstGeom prst="rect">
            <a:avLst/>
          </a:prstGeom>
          <a:noFill/>
          <a:ln w="9525">
            <a:noFill/>
            <a:miter lim="800000"/>
            <a:headEnd/>
            <a:tailEnd/>
          </a:ln>
        </p:spPr>
        <p:txBody>
          <a:bodyPr>
            <a:spAutoFit/>
          </a:bodyPr>
          <a:lstStyle/>
          <a:p>
            <a:pPr marL="522288" lvl="1" indent="-298450">
              <a:buFont typeface="Wingdings" pitchFamily="2" charset="2"/>
              <a:buChar char="Ø"/>
              <a:defRPr/>
            </a:pPr>
            <a:r>
              <a:rPr lang="en-US" sz="2400" dirty="0">
                <a:solidFill>
                  <a:srgbClr val="000066"/>
                </a:solidFill>
                <a:latin typeface="+mn-lt"/>
              </a:rPr>
              <a:t>Conduct post-board review of selects to identify adjudicated or pending substandard or adverse information.  Items </a:t>
            </a:r>
            <a:r>
              <a:rPr lang="en-US" sz="2400" dirty="0" smtClean="0">
                <a:solidFill>
                  <a:srgbClr val="000066"/>
                </a:solidFill>
                <a:latin typeface="+mn-lt"/>
              </a:rPr>
              <a:t>discovered:</a:t>
            </a:r>
            <a:endParaRPr lang="en-US" sz="2400" dirty="0">
              <a:solidFill>
                <a:srgbClr val="000066"/>
              </a:solidFill>
              <a:latin typeface="+mn-lt"/>
            </a:endParaRPr>
          </a:p>
          <a:p>
            <a:pPr marL="857250" lvl="2" indent="-176213">
              <a:buFont typeface="Arial" pitchFamily="34" charset="0"/>
              <a:buChar char="•"/>
              <a:defRPr/>
            </a:pPr>
            <a:r>
              <a:rPr lang="en-US" sz="2200" dirty="0">
                <a:solidFill>
                  <a:srgbClr val="000066"/>
                </a:solidFill>
                <a:latin typeface="+mn-lt"/>
              </a:rPr>
              <a:t>Security clearance issues</a:t>
            </a:r>
          </a:p>
          <a:p>
            <a:pPr marL="857250" lvl="2" indent="-176213">
              <a:buFont typeface="Arial" pitchFamily="34" charset="0"/>
              <a:buChar char="•"/>
              <a:defRPr/>
            </a:pPr>
            <a:r>
              <a:rPr lang="en-US" sz="2200" dirty="0">
                <a:solidFill>
                  <a:srgbClr val="000066"/>
                </a:solidFill>
                <a:latin typeface="+mn-lt"/>
              </a:rPr>
              <a:t>Misconduct</a:t>
            </a:r>
          </a:p>
          <a:p>
            <a:pPr marL="681037" lvl="2">
              <a:defRPr/>
            </a:pPr>
            <a:endParaRPr lang="en-US" sz="2000" b="0" dirty="0">
              <a:solidFill>
                <a:srgbClr val="000066"/>
              </a:solidFill>
              <a:latin typeface="+mn-lt"/>
            </a:endParaRPr>
          </a:p>
          <a:p>
            <a:pPr marL="522288" lvl="1" indent="-298450">
              <a:buFont typeface="Wingdings" pitchFamily="2" charset="2"/>
              <a:buChar char="Ø"/>
              <a:defRPr/>
            </a:pPr>
            <a:r>
              <a:rPr lang="en-US" sz="2400" dirty="0">
                <a:solidFill>
                  <a:srgbClr val="000066"/>
                </a:solidFill>
                <a:latin typeface="+mn-lt"/>
              </a:rPr>
              <a:t>These selects are placed on hold, notified of their selection and hold status, who then provide additional information to CNP to decide whether to release the hold or permanently remove their selection</a:t>
            </a:r>
            <a:r>
              <a:rPr lang="en-US" sz="2400" dirty="0" smtClean="0">
                <a:solidFill>
                  <a:srgbClr val="000066"/>
                </a:solidFill>
                <a:latin typeface="+mn-lt"/>
              </a:rPr>
              <a:t>.</a:t>
            </a:r>
          </a:p>
          <a:p>
            <a:pPr marL="1023938" lvl="2" indent="-342900">
              <a:buFont typeface="Arial" panose="020B0604020202020204" pitchFamily="34" charset="0"/>
              <a:buChar char="•"/>
              <a:defRPr/>
            </a:pPr>
            <a:r>
              <a:rPr lang="en-US" sz="2400" b="0" dirty="0">
                <a:solidFill>
                  <a:srgbClr val="000066"/>
                </a:solidFill>
              </a:rPr>
              <a:t>Results in missing sequence numbers on NAVADMIN </a:t>
            </a:r>
            <a:endParaRPr lang="en-US" sz="2400" dirty="0">
              <a:solidFill>
                <a:srgbClr val="000066"/>
              </a:solidFill>
              <a:latin typeface="+mn-lt"/>
            </a:endParaRPr>
          </a:p>
          <a:p>
            <a:pPr marL="223838" lvl="1">
              <a:defRPr/>
            </a:pPr>
            <a:endParaRPr lang="en-US" sz="2400" dirty="0">
              <a:solidFill>
                <a:srgbClr val="000066"/>
              </a:solidFill>
              <a:latin typeface="+mn-lt"/>
            </a:endParaRPr>
          </a:p>
        </p:txBody>
      </p:sp>
      <p:sp>
        <p:nvSpPr>
          <p:cNvPr id="22531" name="Rectangle 3"/>
          <p:cNvSpPr>
            <a:spLocks noChangeArrowheads="1"/>
          </p:cNvSpPr>
          <p:nvPr/>
        </p:nvSpPr>
        <p:spPr bwMode="auto">
          <a:xfrm>
            <a:off x="1828799" y="381000"/>
            <a:ext cx="5867401" cy="584775"/>
          </a:xfrm>
          <a:prstGeom prst="rect">
            <a:avLst/>
          </a:prstGeom>
          <a:noFill/>
          <a:ln w="9525">
            <a:noFill/>
            <a:miter lim="800000"/>
            <a:headEnd/>
            <a:tailEnd/>
          </a:ln>
        </p:spPr>
        <p:txBody>
          <a:bodyPr wrap="square">
            <a:spAutoFit/>
          </a:bodyPr>
          <a:lstStyle/>
          <a:p>
            <a:pPr algn="ctr"/>
            <a:r>
              <a:rPr lang="en-US" sz="3200" dirty="0" smtClean="0">
                <a:solidFill>
                  <a:srgbClr val="000066"/>
                </a:solidFill>
              </a:rPr>
              <a:t>Post Board Process</a:t>
            </a:r>
            <a:endParaRPr lang="en-US" sz="3200" dirty="0">
              <a:solidFill>
                <a:srgbClr val="000066"/>
              </a:solidFill>
            </a:endParaRPr>
          </a:p>
        </p:txBody>
      </p:sp>
    </p:spTree>
    <p:extLst>
      <p:ext uri="{BB962C8B-B14F-4D97-AF65-F5344CB8AC3E}">
        <p14:creationId xmlns:p14="http://schemas.microsoft.com/office/powerpoint/2010/main" val="3026699642"/>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76200" y="1104900"/>
            <a:ext cx="9220200" cy="2523768"/>
          </a:xfrm>
          <a:prstGeom prst="rect">
            <a:avLst/>
          </a:prstGeom>
          <a:noFill/>
          <a:ln w="9525">
            <a:noFill/>
            <a:miter lim="800000"/>
            <a:headEnd/>
            <a:tailEnd/>
          </a:ln>
        </p:spPr>
        <p:txBody>
          <a:bodyPr>
            <a:spAutoFit/>
          </a:bodyPr>
          <a:lstStyle/>
          <a:p>
            <a:pPr lvl="1" indent="-171450">
              <a:buFont typeface="Arial" pitchFamily="34" charset="0"/>
              <a:buChar char="•"/>
              <a:defRPr/>
            </a:pPr>
            <a:endParaRPr lang="en-US" sz="2000" dirty="0" smtClean="0">
              <a:solidFill>
                <a:srgbClr val="000066"/>
              </a:solidFill>
            </a:endParaRPr>
          </a:p>
          <a:p>
            <a:pPr marL="628650" lvl="1" indent="-342900">
              <a:buFont typeface="Wingdings" panose="05000000000000000000" pitchFamily="2" charset="2"/>
              <a:buChar char="Ø"/>
              <a:defRPr/>
            </a:pPr>
            <a:r>
              <a:rPr lang="en-US" sz="2300" dirty="0" smtClean="0">
                <a:solidFill>
                  <a:srgbClr val="000066"/>
                </a:solidFill>
              </a:rPr>
              <a:t>Holds can take </a:t>
            </a:r>
            <a:r>
              <a:rPr lang="en-US" sz="2300" dirty="0">
                <a:solidFill>
                  <a:srgbClr val="000066"/>
                </a:solidFill>
              </a:rPr>
              <a:t>six weeks to one year to resolve</a:t>
            </a:r>
            <a:endParaRPr lang="en-US" sz="2300" b="0" dirty="0">
              <a:solidFill>
                <a:srgbClr val="002060"/>
              </a:solidFill>
            </a:endParaRPr>
          </a:p>
          <a:p>
            <a:pPr marL="628650" lvl="1" indent="-342900">
              <a:buFont typeface="Wingdings" panose="05000000000000000000" pitchFamily="2" charset="2"/>
              <a:buChar char="Ø"/>
              <a:defRPr/>
            </a:pPr>
            <a:endParaRPr lang="en-US" sz="2300" dirty="0">
              <a:solidFill>
                <a:srgbClr val="002060"/>
              </a:solidFill>
              <a:latin typeface="+mj-lt"/>
            </a:endParaRPr>
          </a:p>
          <a:p>
            <a:pPr marL="628650" lvl="1" indent="-342900">
              <a:buFont typeface="Wingdings" panose="05000000000000000000" pitchFamily="2" charset="2"/>
              <a:buChar char="Ø"/>
              <a:defRPr/>
            </a:pPr>
            <a:r>
              <a:rPr lang="en-US" sz="2300" dirty="0" smtClean="0">
                <a:solidFill>
                  <a:srgbClr val="002060"/>
                </a:solidFill>
                <a:latin typeface="+mj-lt"/>
              </a:rPr>
              <a:t>Results approved and public release authorized via NAVADMIN / BOL</a:t>
            </a:r>
          </a:p>
          <a:p>
            <a:pPr marL="628650" lvl="1" indent="-342900">
              <a:buFont typeface="Wingdings" panose="05000000000000000000" pitchFamily="2" charset="2"/>
              <a:buChar char="Ø"/>
              <a:defRPr/>
            </a:pPr>
            <a:endParaRPr lang="en-US" sz="2300" dirty="0" smtClean="0">
              <a:solidFill>
                <a:srgbClr val="002060"/>
              </a:solidFill>
              <a:latin typeface="+mj-lt"/>
            </a:endParaRPr>
          </a:p>
          <a:p>
            <a:pPr marL="628650" lvl="1" indent="-342900">
              <a:buFont typeface="Wingdings" panose="05000000000000000000" pitchFamily="2" charset="2"/>
              <a:buChar char="Ø"/>
              <a:defRPr/>
            </a:pPr>
            <a:r>
              <a:rPr lang="en-US" sz="2300" dirty="0" smtClean="0">
                <a:solidFill>
                  <a:srgbClr val="002060"/>
                </a:solidFill>
                <a:latin typeface="+mj-lt"/>
              </a:rPr>
              <a:t>Profile sheets generated reflecting the results of the board</a:t>
            </a:r>
            <a:endParaRPr lang="en-US" sz="2300" dirty="0"/>
          </a:p>
        </p:txBody>
      </p:sp>
      <p:sp>
        <p:nvSpPr>
          <p:cNvPr id="13315" name="Rectangle 3"/>
          <p:cNvSpPr>
            <a:spLocks noChangeArrowheads="1"/>
          </p:cNvSpPr>
          <p:nvPr/>
        </p:nvSpPr>
        <p:spPr bwMode="auto">
          <a:xfrm>
            <a:off x="1828799" y="381000"/>
            <a:ext cx="5867401" cy="584775"/>
          </a:xfrm>
          <a:prstGeom prst="rect">
            <a:avLst/>
          </a:prstGeom>
          <a:noFill/>
          <a:ln w="9525">
            <a:noFill/>
            <a:miter lim="800000"/>
            <a:headEnd/>
            <a:tailEnd/>
          </a:ln>
        </p:spPr>
        <p:txBody>
          <a:bodyPr wrap="square">
            <a:spAutoFit/>
          </a:bodyPr>
          <a:lstStyle/>
          <a:p>
            <a:pPr algn="ctr"/>
            <a:r>
              <a:rPr lang="en-US" sz="3200" dirty="0" smtClean="0">
                <a:solidFill>
                  <a:srgbClr val="000066"/>
                </a:solidFill>
              </a:rPr>
              <a:t>Post Board Process</a:t>
            </a:r>
            <a:endParaRPr lang="en-US" sz="3200" dirty="0">
              <a:solidFill>
                <a:srgbClr val="000066"/>
              </a:solidFill>
            </a:endParaRPr>
          </a:p>
        </p:txBody>
      </p:sp>
    </p:spTree>
    <p:extLst>
      <p:ext uri="{BB962C8B-B14F-4D97-AF65-F5344CB8AC3E}">
        <p14:creationId xmlns:p14="http://schemas.microsoft.com/office/powerpoint/2010/main" val="313483315"/>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0" y="1600200"/>
            <a:ext cx="9144000" cy="3046988"/>
          </a:xfrm>
          <a:prstGeom prst="rect">
            <a:avLst/>
          </a:prstGeom>
          <a:noFill/>
          <a:ln w="9525">
            <a:noFill/>
            <a:miter lim="800000"/>
            <a:headEnd/>
            <a:tailEnd/>
          </a:ln>
        </p:spPr>
        <p:txBody>
          <a:bodyPr>
            <a:spAutoFit/>
          </a:bodyPr>
          <a:lstStyle/>
          <a:p>
            <a:pPr marL="1085850" lvl="2" indent="-342900" defTabSz="174625" eaLnBrk="0" hangingPunct="0">
              <a:buFont typeface="Wingdings" panose="05000000000000000000" pitchFamily="2" charset="2"/>
              <a:buChar char="Ø"/>
            </a:pPr>
            <a:r>
              <a:rPr lang="en-US" sz="2400" dirty="0" smtClean="0">
                <a:solidFill>
                  <a:srgbClr val="000066"/>
                </a:solidFill>
              </a:rPr>
              <a:t>Recommended </a:t>
            </a:r>
            <a:r>
              <a:rPr lang="en-US" sz="2400" dirty="0">
                <a:solidFill>
                  <a:srgbClr val="000066"/>
                </a:solidFill>
              </a:rPr>
              <a:t>selectees prior to results being made </a:t>
            </a:r>
            <a:r>
              <a:rPr lang="en-US" sz="2400" dirty="0" smtClean="0">
                <a:solidFill>
                  <a:srgbClr val="000066"/>
                </a:solidFill>
              </a:rPr>
              <a:t>public</a:t>
            </a:r>
          </a:p>
          <a:p>
            <a:pPr marL="742950" lvl="2" defTabSz="174625" eaLnBrk="0" hangingPunct="0"/>
            <a:endParaRPr lang="en-US" sz="2400" dirty="0">
              <a:solidFill>
                <a:srgbClr val="000066"/>
              </a:solidFill>
            </a:endParaRPr>
          </a:p>
          <a:p>
            <a:pPr marL="1085850" lvl="2" indent="-342900" defTabSz="174625" eaLnBrk="0" hangingPunct="0">
              <a:buFont typeface="Wingdings" panose="05000000000000000000" pitchFamily="2" charset="2"/>
              <a:buChar char="Ø"/>
            </a:pPr>
            <a:r>
              <a:rPr lang="en-US" sz="2400" dirty="0">
                <a:solidFill>
                  <a:srgbClr val="000066"/>
                </a:solidFill>
              </a:rPr>
              <a:t>Why a candidate was or was not </a:t>
            </a:r>
            <a:r>
              <a:rPr lang="en-US" sz="2400" dirty="0" smtClean="0">
                <a:solidFill>
                  <a:srgbClr val="000066"/>
                </a:solidFill>
              </a:rPr>
              <a:t>selected</a:t>
            </a:r>
          </a:p>
          <a:p>
            <a:pPr marL="742950" lvl="2" defTabSz="174625" eaLnBrk="0" hangingPunct="0"/>
            <a:endParaRPr lang="en-US" sz="2400" dirty="0">
              <a:solidFill>
                <a:srgbClr val="000066"/>
              </a:solidFill>
            </a:endParaRPr>
          </a:p>
          <a:p>
            <a:pPr marL="1085850" lvl="2" indent="-342900" defTabSz="174625" eaLnBrk="0" hangingPunct="0">
              <a:buFont typeface="Wingdings" panose="05000000000000000000" pitchFamily="2" charset="2"/>
              <a:buChar char="Ø"/>
            </a:pPr>
            <a:r>
              <a:rPr lang="en-US" sz="2400" dirty="0" smtClean="0">
                <a:solidFill>
                  <a:srgbClr val="000066"/>
                </a:solidFill>
              </a:rPr>
              <a:t>Items </a:t>
            </a:r>
            <a:r>
              <a:rPr lang="en-US" sz="2400" dirty="0">
                <a:solidFill>
                  <a:srgbClr val="000066"/>
                </a:solidFill>
              </a:rPr>
              <a:t>they saw in a candidate’s </a:t>
            </a:r>
            <a:r>
              <a:rPr lang="en-US" sz="2400" dirty="0" smtClean="0">
                <a:solidFill>
                  <a:srgbClr val="000066"/>
                </a:solidFill>
              </a:rPr>
              <a:t>record</a:t>
            </a:r>
          </a:p>
          <a:p>
            <a:pPr marL="742950" lvl="2" defTabSz="174625" eaLnBrk="0" hangingPunct="0"/>
            <a:endParaRPr lang="en-US" sz="2400" dirty="0" smtClean="0">
              <a:solidFill>
                <a:srgbClr val="000066"/>
              </a:solidFill>
            </a:endParaRPr>
          </a:p>
          <a:p>
            <a:pPr marL="1085850" lvl="2" indent="-342900" defTabSz="174625" eaLnBrk="0" hangingPunct="0">
              <a:buFont typeface="Wingdings" panose="05000000000000000000" pitchFamily="2" charset="2"/>
              <a:buChar char="Ø"/>
            </a:pPr>
            <a:r>
              <a:rPr lang="en-US" sz="2400" dirty="0" smtClean="0">
                <a:solidFill>
                  <a:srgbClr val="000066"/>
                </a:solidFill>
              </a:rPr>
              <a:t>Specific items briefed in the tank</a:t>
            </a:r>
            <a:endParaRPr lang="en-US" sz="2400" dirty="0">
              <a:solidFill>
                <a:srgbClr val="000066"/>
              </a:solidFill>
            </a:endParaRPr>
          </a:p>
        </p:txBody>
      </p:sp>
      <p:sp>
        <p:nvSpPr>
          <p:cNvPr id="21507" name="Rectangle 3"/>
          <p:cNvSpPr>
            <a:spLocks noChangeArrowheads="1"/>
          </p:cNvSpPr>
          <p:nvPr/>
        </p:nvSpPr>
        <p:spPr bwMode="auto">
          <a:xfrm>
            <a:off x="1828800" y="381000"/>
            <a:ext cx="7162800" cy="584775"/>
          </a:xfrm>
          <a:prstGeom prst="rect">
            <a:avLst/>
          </a:prstGeom>
          <a:noFill/>
          <a:ln w="9525">
            <a:noFill/>
            <a:miter lim="800000"/>
            <a:headEnd/>
            <a:tailEnd/>
          </a:ln>
        </p:spPr>
        <p:txBody>
          <a:bodyPr wrap="square" anchor="ctr">
            <a:spAutoFit/>
          </a:bodyPr>
          <a:lstStyle/>
          <a:p>
            <a:pPr algn="ctr" eaLnBrk="0" hangingPunct="0"/>
            <a:r>
              <a:rPr lang="en-US" sz="3200" dirty="0" smtClean="0">
                <a:solidFill>
                  <a:schemeClr val="accent6">
                    <a:lumMod val="75000"/>
                  </a:schemeClr>
                </a:solidFill>
              </a:rPr>
              <a:t>Items board members can’t discuss</a:t>
            </a:r>
            <a:endParaRPr lang="en-US" sz="3200" dirty="0">
              <a:solidFill>
                <a:schemeClr val="accent6">
                  <a:lumMod val="75000"/>
                </a:schemeClr>
              </a:solidFill>
            </a:endParaRPr>
          </a:p>
        </p:txBody>
      </p:sp>
      <p:sp>
        <p:nvSpPr>
          <p:cNvPr id="21508" name="TextBox 4"/>
          <p:cNvSpPr txBox="1">
            <a:spLocks noChangeArrowheads="1"/>
          </p:cNvSpPr>
          <p:nvPr/>
        </p:nvSpPr>
        <p:spPr bwMode="auto">
          <a:xfrm>
            <a:off x="533400" y="5791200"/>
            <a:ext cx="8153400" cy="830997"/>
          </a:xfrm>
          <a:prstGeom prst="rect">
            <a:avLst/>
          </a:prstGeom>
          <a:solidFill>
            <a:srgbClr val="FFFF00"/>
          </a:solidFill>
          <a:ln w="9525">
            <a:solidFill>
              <a:srgbClr val="000000"/>
            </a:solidFill>
            <a:miter lim="800000"/>
            <a:headEnd/>
            <a:tailEnd/>
          </a:ln>
        </p:spPr>
        <p:txBody>
          <a:bodyPr wrap="square">
            <a:spAutoFit/>
          </a:bodyPr>
          <a:lstStyle/>
          <a:p>
            <a:pPr algn="ctr"/>
            <a:r>
              <a:rPr lang="en-US" sz="2400" dirty="0"/>
              <a:t>MAY </a:t>
            </a:r>
            <a:r>
              <a:rPr lang="en-US" sz="2400" dirty="0" smtClean="0"/>
              <a:t>NEVER DISCLOSE THE PROCEEDINGS AND DISCUSSIONS</a:t>
            </a:r>
            <a:endParaRPr lang="en-US" sz="2400" dirty="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0" y="1219200"/>
            <a:ext cx="9105900" cy="3000821"/>
          </a:xfrm>
          <a:prstGeom prst="rect">
            <a:avLst/>
          </a:prstGeom>
          <a:noFill/>
          <a:ln w="9525">
            <a:noFill/>
            <a:miter lim="800000"/>
            <a:headEnd/>
            <a:tailEnd/>
          </a:ln>
        </p:spPr>
        <p:txBody>
          <a:bodyPr>
            <a:spAutoFit/>
          </a:bodyPr>
          <a:lstStyle/>
          <a:p>
            <a:pPr marL="522288" lvl="1" indent="-298450">
              <a:buFont typeface="Wingdings" pitchFamily="2" charset="2"/>
              <a:buChar char="Ø"/>
              <a:defRPr/>
            </a:pPr>
            <a:r>
              <a:rPr lang="en-US" sz="2400" dirty="0">
                <a:solidFill>
                  <a:srgbClr val="000066"/>
                </a:solidFill>
              </a:rPr>
              <a:t>Sailors not knowing how to verify their board eligibility.  </a:t>
            </a:r>
          </a:p>
          <a:p>
            <a:pPr marL="979488" lvl="2" indent="-298450">
              <a:buFont typeface="Arial" charset="0"/>
              <a:buChar char="•"/>
              <a:defRPr/>
            </a:pPr>
            <a:r>
              <a:rPr lang="en-US" sz="2400" b="0" dirty="0">
                <a:solidFill>
                  <a:srgbClr val="000066"/>
                </a:solidFill>
              </a:rPr>
              <a:t>Board profile sheet is the official source</a:t>
            </a:r>
          </a:p>
          <a:p>
            <a:pPr marL="979488" lvl="2" indent="-298450">
              <a:buFont typeface="Arial" charset="0"/>
              <a:buChar char="•"/>
              <a:defRPr/>
            </a:pPr>
            <a:r>
              <a:rPr lang="en-US" sz="2400" b="0" dirty="0">
                <a:solidFill>
                  <a:srgbClr val="000066"/>
                </a:solidFill>
              </a:rPr>
              <a:t>No profile sheet = not being considered by the board</a:t>
            </a:r>
          </a:p>
          <a:p>
            <a:pPr marL="522288" lvl="1" indent="-298450">
              <a:buFont typeface="Arial" charset="0"/>
              <a:buChar char="•"/>
              <a:defRPr/>
            </a:pPr>
            <a:endParaRPr lang="en-US" sz="2400" dirty="0">
              <a:solidFill>
                <a:srgbClr val="000066"/>
              </a:solidFill>
            </a:endParaRPr>
          </a:p>
          <a:p>
            <a:pPr marL="514350" lvl="1" indent="-279400" defTabSz="174625" eaLnBrk="0" hangingPunct="0">
              <a:buFont typeface="Wingdings" panose="05000000000000000000" pitchFamily="2" charset="2"/>
              <a:buChar char="Ø"/>
            </a:pPr>
            <a:r>
              <a:rPr lang="en-US" sz="2400" dirty="0" smtClean="0">
                <a:solidFill>
                  <a:srgbClr val="000066"/>
                </a:solidFill>
              </a:rPr>
              <a:t>You </a:t>
            </a:r>
            <a:r>
              <a:rPr lang="en-US" sz="2400" dirty="0">
                <a:solidFill>
                  <a:srgbClr val="000066"/>
                </a:solidFill>
              </a:rPr>
              <a:t>may receive a BUPERS INVAL profile </a:t>
            </a:r>
            <a:r>
              <a:rPr lang="en-US" sz="2400" dirty="0" smtClean="0">
                <a:solidFill>
                  <a:srgbClr val="000066"/>
                </a:solidFill>
              </a:rPr>
              <a:t>sheet </a:t>
            </a:r>
            <a:r>
              <a:rPr lang="en-US" sz="2400" dirty="0">
                <a:solidFill>
                  <a:srgbClr val="000066"/>
                </a:solidFill>
              </a:rPr>
              <a:t>without notification if you lose board eligibility</a:t>
            </a:r>
            <a:r>
              <a:rPr lang="en-US" sz="2400" dirty="0" smtClean="0">
                <a:solidFill>
                  <a:srgbClr val="000066"/>
                </a:solidFill>
              </a:rPr>
              <a:t>.</a:t>
            </a:r>
          </a:p>
          <a:p>
            <a:pPr marL="514350" lvl="1" indent="-279400" defTabSz="174625" eaLnBrk="0" hangingPunct="0">
              <a:buFont typeface="Wingdings" panose="05000000000000000000" pitchFamily="2" charset="2"/>
              <a:buChar char="Ø"/>
            </a:pPr>
            <a:endParaRPr lang="en-US" sz="2400" dirty="0">
              <a:solidFill>
                <a:srgbClr val="000066"/>
              </a:solidFill>
            </a:endParaRPr>
          </a:p>
          <a:p>
            <a:pPr marL="234950" lvl="1" defTabSz="174625" eaLnBrk="0" hangingPunct="0"/>
            <a:endParaRPr lang="en-US" sz="2100" dirty="0">
              <a:solidFill>
                <a:srgbClr val="000066"/>
              </a:solidFill>
            </a:endParaRPr>
          </a:p>
        </p:txBody>
      </p:sp>
      <p:sp>
        <p:nvSpPr>
          <p:cNvPr id="23555" name="Rectangle 3"/>
          <p:cNvSpPr>
            <a:spLocks noChangeArrowheads="1"/>
          </p:cNvSpPr>
          <p:nvPr/>
        </p:nvSpPr>
        <p:spPr bwMode="auto">
          <a:xfrm>
            <a:off x="1752600" y="381000"/>
            <a:ext cx="6019800" cy="584775"/>
          </a:xfrm>
          <a:prstGeom prst="rect">
            <a:avLst/>
          </a:prstGeom>
          <a:noFill/>
          <a:ln w="9525">
            <a:noFill/>
            <a:miter lim="800000"/>
            <a:headEnd/>
            <a:tailEnd/>
          </a:ln>
        </p:spPr>
        <p:txBody>
          <a:bodyPr wrap="square">
            <a:spAutoFit/>
          </a:bodyPr>
          <a:lstStyle/>
          <a:p>
            <a:pPr algn="ctr"/>
            <a:r>
              <a:rPr lang="en-US" sz="3200" dirty="0" smtClean="0">
                <a:solidFill>
                  <a:srgbClr val="000066"/>
                </a:solidFill>
              </a:rPr>
              <a:t>Common Issues</a:t>
            </a:r>
            <a:endParaRPr lang="en-US" sz="3200" dirty="0">
              <a:solidFill>
                <a:srgbClr val="000066"/>
              </a:solidFill>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5"/>
          <p:cNvSpPr txBox="1">
            <a:spLocks noChangeArrowheads="1"/>
          </p:cNvSpPr>
          <p:nvPr/>
        </p:nvSpPr>
        <p:spPr bwMode="auto">
          <a:xfrm>
            <a:off x="0" y="1162050"/>
            <a:ext cx="8991600" cy="2769989"/>
          </a:xfrm>
          <a:prstGeom prst="rect">
            <a:avLst/>
          </a:prstGeom>
          <a:noFill/>
          <a:ln w="9525">
            <a:noFill/>
            <a:miter lim="800000"/>
            <a:headEnd/>
            <a:tailEnd/>
          </a:ln>
        </p:spPr>
        <p:txBody>
          <a:bodyPr>
            <a:spAutoFit/>
          </a:bodyPr>
          <a:lstStyle/>
          <a:p>
            <a:pPr marL="514350" indent="-342900">
              <a:buFont typeface="Wingdings" panose="05000000000000000000" pitchFamily="2" charset="2"/>
              <a:buChar char="Ø"/>
            </a:pPr>
            <a:r>
              <a:rPr lang="en-US" sz="2400" dirty="0">
                <a:solidFill>
                  <a:srgbClr val="000066"/>
                </a:solidFill>
              </a:rPr>
              <a:t>Adverse event occurs, command documents locally, but fails to report that info to PERS/OMPF</a:t>
            </a:r>
            <a:r>
              <a:rPr lang="en-US" sz="2400" dirty="0" smtClean="0">
                <a:solidFill>
                  <a:srgbClr val="000066"/>
                </a:solidFill>
              </a:rPr>
              <a:t>.  Result</a:t>
            </a:r>
            <a:r>
              <a:rPr lang="en-US" sz="2400" dirty="0">
                <a:solidFill>
                  <a:srgbClr val="000066"/>
                </a:solidFill>
              </a:rPr>
              <a:t>: Candidate gets advanced</a:t>
            </a:r>
            <a:endParaRPr lang="en-US" sz="2400" dirty="0" smtClean="0">
              <a:solidFill>
                <a:srgbClr val="000066"/>
              </a:solidFill>
            </a:endParaRPr>
          </a:p>
          <a:p>
            <a:pPr marL="171450"/>
            <a:endParaRPr lang="en-US" sz="1800" dirty="0">
              <a:solidFill>
                <a:srgbClr val="000066"/>
              </a:solidFill>
            </a:endParaRPr>
          </a:p>
          <a:p>
            <a:pPr marL="914400" indent="-285750">
              <a:buFont typeface="Arial" panose="020B0604020202020204" pitchFamily="34" charset="0"/>
              <a:buChar char="•"/>
            </a:pPr>
            <a:r>
              <a:rPr lang="en-US" sz="2100" b="0" dirty="0" smtClean="0">
                <a:solidFill>
                  <a:srgbClr val="000066"/>
                </a:solidFill>
              </a:rPr>
              <a:t>Ensure mandatory reporting of E6-E9 misconduct is reported to PERS-832  immediately per MPM 1616-040.  If the recommendation is not withdrawn and if the Chief is selected for advancement, the NJP may be identified via the post-board scrub. </a:t>
            </a:r>
            <a:endParaRPr lang="en-US" sz="2100" b="0" dirty="0">
              <a:solidFill>
                <a:srgbClr val="000066"/>
              </a:solidFill>
            </a:endParaRPr>
          </a:p>
        </p:txBody>
      </p:sp>
      <p:sp>
        <p:nvSpPr>
          <p:cNvPr id="29699" name="Rectangle 3"/>
          <p:cNvSpPr>
            <a:spLocks noChangeArrowheads="1"/>
          </p:cNvSpPr>
          <p:nvPr/>
        </p:nvSpPr>
        <p:spPr bwMode="auto">
          <a:xfrm>
            <a:off x="1752600" y="381000"/>
            <a:ext cx="6019800" cy="584775"/>
          </a:xfrm>
          <a:prstGeom prst="rect">
            <a:avLst/>
          </a:prstGeom>
          <a:noFill/>
          <a:ln w="9525">
            <a:noFill/>
            <a:miter lim="800000"/>
            <a:headEnd/>
            <a:tailEnd/>
          </a:ln>
        </p:spPr>
        <p:txBody>
          <a:bodyPr wrap="square">
            <a:spAutoFit/>
          </a:bodyPr>
          <a:lstStyle/>
          <a:p>
            <a:pPr algn="ctr"/>
            <a:r>
              <a:rPr lang="en-US" sz="3200" dirty="0">
                <a:solidFill>
                  <a:srgbClr val="000066"/>
                </a:solidFill>
              </a:rPr>
              <a:t>Common </a:t>
            </a:r>
            <a:r>
              <a:rPr lang="en-US" sz="3200" dirty="0" smtClean="0">
                <a:solidFill>
                  <a:srgbClr val="000066"/>
                </a:solidFill>
              </a:rPr>
              <a:t>Issues</a:t>
            </a:r>
            <a:endParaRPr lang="en-US" sz="3200" dirty="0">
              <a:solidFill>
                <a:srgbClr val="000066"/>
              </a:solidFill>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0" y="1123950"/>
            <a:ext cx="9144000" cy="5632311"/>
          </a:xfrm>
          <a:prstGeom prst="rect">
            <a:avLst/>
          </a:prstGeom>
          <a:noFill/>
          <a:ln w="9525">
            <a:noFill/>
            <a:miter lim="800000"/>
            <a:headEnd/>
            <a:tailEnd/>
          </a:ln>
        </p:spPr>
        <p:txBody>
          <a:bodyPr>
            <a:spAutoFit/>
          </a:bodyPr>
          <a:lstStyle/>
          <a:p>
            <a:pPr marL="400050" lvl="1" indent="-228600" defTabSz="174625" eaLnBrk="0" hangingPunct="0">
              <a:buFont typeface="+mj-lt"/>
              <a:buAutoNum type="arabicPeriod"/>
              <a:defRPr/>
            </a:pPr>
            <a:r>
              <a:rPr lang="en-US" sz="1800" dirty="0">
                <a:solidFill>
                  <a:srgbClr val="000066"/>
                </a:solidFill>
              </a:rPr>
              <a:t>  A member of the board who knows you increases your chances for</a:t>
            </a:r>
          </a:p>
          <a:p>
            <a:pPr marL="400050" lvl="1" indent="-228600" defTabSz="174625" eaLnBrk="0" hangingPunct="0">
              <a:defRPr/>
            </a:pPr>
            <a:r>
              <a:rPr lang="en-US" sz="1800" dirty="0">
                <a:solidFill>
                  <a:srgbClr val="000066"/>
                </a:solidFill>
              </a:rPr>
              <a:t>advancement.  </a:t>
            </a:r>
            <a:r>
              <a:rPr lang="en-US" sz="1800" dirty="0">
                <a:solidFill>
                  <a:srgbClr val="FF0000"/>
                </a:solidFill>
              </a:rPr>
              <a:t>FALSE</a:t>
            </a:r>
          </a:p>
          <a:p>
            <a:pPr marL="400050" lvl="1" indent="-228600" defTabSz="174625" eaLnBrk="0" hangingPunct="0">
              <a:defRPr/>
            </a:pPr>
            <a:endParaRPr lang="en-US" sz="1800" dirty="0">
              <a:solidFill>
                <a:srgbClr val="000066"/>
              </a:solidFill>
            </a:endParaRPr>
          </a:p>
          <a:p>
            <a:pPr marL="400050" lvl="1" indent="-228600" defTabSz="174625" eaLnBrk="0" hangingPunct="0">
              <a:defRPr/>
            </a:pPr>
            <a:r>
              <a:rPr lang="en-US" sz="1800" dirty="0">
                <a:solidFill>
                  <a:srgbClr val="000066"/>
                </a:solidFill>
              </a:rPr>
              <a:t>2.  The selection board only considered items in my OMPF, PSR, and items in </a:t>
            </a:r>
          </a:p>
          <a:p>
            <a:pPr marL="400050" lvl="1" indent="-228600" defTabSz="174625" eaLnBrk="0" hangingPunct="0">
              <a:defRPr/>
            </a:pPr>
            <a:r>
              <a:rPr lang="en-US" sz="1800" dirty="0">
                <a:solidFill>
                  <a:srgbClr val="000066"/>
                </a:solidFill>
              </a:rPr>
              <a:t>my Letter to the Board (LTB).  </a:t>
            </a:r>
            <a:r>
              <a:rPr lang="en-US" sz="1800" dirty="0">
                <a:solidFill>
                  <a:srgbClr val="00B050"/>
                </a:solidFill>
              </a:rPr>
              <a:t>TRUE</a:t>
            </a:r>
          </a:p>
          <a:p>
            <a:pPr marL="400050" lvl="1" indent="-228600" defTabSz="174625" eaLnBrk="0" hangingPunct="0">
              <a:defRPr/>
            </a:pPr>
            <a:endParaRPr lang="en-US" sz="1800" dirty="0">
              <a:solidFill>
                <a:srgbClr val="000066"/>
              </a:solidFill>
            </a:endParaRPr>
          </a:p>
          <a:p>
            <a:pPr marL="400050" lvl="1" indent="-228600" defTabSz="174625" eaLnBrk="0" hangingPunct="0">
              <a:defRPr/>
            </a:pPr>
            <a:r>
              <a:rPr lang="en-US" sz="1800" dirty="0">
                <a:solidFill>
                  <a:srgbClr val="000066"/>
                </a:solidFill>
              </a:rPr>
              <a:t>3.  Should a career summary be included with my LTB?  </a:t>
            </a:r>
            <a:r>
              <a:rPr lang="en-US" sz="1800" b="0" dirty="0" smtClean="0">
                <a:solidFill>
                  <a:srgbClr val="000066"/>
                </a:solidFill>
              </a:rPr>
              <a:t>By </a:t>
            </a:r>
            <a:r>
              <a:rPr lang="en-US" sz="1800" b="0" dirty="0">
                <a:solidFill>
                  <a:srgbClr val="000066"/>
                </a:solidFill>
              </a:rPr>
              <a:t>policy, only items </a:t>
            </a:r>
          </a:p>
          <a:p>
            <a:pPr marL="169863" lvl="1" indent="1588" defTabSz="174625" eaLnBrk="0" hangingPunct="0">
              <a:defRPr/>
            </a:pPr>
            <a:r>
              <a:rPr lang="en-US" sz="1800" b="0" dirty="0">
                <a:solidFill>
                  <a:srgbClr val="000066"/>
                </a:solidFill>
              </a:rPr>
              <a:t>missing from the candidate’s OMPF </a:t>
            </a:r>
            <a:r>
              <a:rPr lang="en-US" sz="1800" b="0" dirty="0" smtClean="0">
                <a:solidFill>
                  <a:srgbClr val="000066"/>
                </a:solidFill>
              </a:rPr>
              <a:t>field codes 30-38 and PSR should </a:t>
            </a:r>
            <a:r>
              <a:rPr lang="en-US" sz="1800" b="0" dirty="0">
                <a:solidFill>
                  <a:srgbClr val="000066"/>
                </a:solidFill>
              </a:rPr>
              <a:t>be included in their LTB.  Any additional information that candidate’s deem important may be submitted.  </a:t>
            </a:r>
          </a:p>
          <a:p>
            <a:pPr marL="400050" lvl="1" indent="-228600" defTabSz="174625" eaLnBrk="0" hangingPunct="0">
              <a:defRPr/>
            </a:pPr>
            <a:endParaRPr lang="en-US" sz="1800" dirty="0">
              <a:solidFill>
                <a:srgbClr val="000066"/>
              </a:solidFill>
            </a:endParaRPr>
          </a:p>
          <a:p>
            <a:pPr marL="171450" lvl="1" defTabSz="174625" eaLnBrk="0" hangingPunct="0">
              <a:defRPr/>
            </a:pPr>
            <a:r>
              <a:rPr lang="en-US" sz="1800" dirty="0">
                <a:solidFill>
                  <a:srgbClr val="000066"/>
                </a:solidFill>
              </a:rPr>
              <a:t>4.  The selection board accepts items from both me and my command up to the convening of the board.  </a:t>
            </a:r>
            <a:r>
              <a:rPr lang="en-US" sz="1800" dirty="0">
                <a:solidFill>
                  <a:srgbClr val="FF0000"/>
                </a:solidFill>
              </a:rPr>
              <a:t>FALSE </a:t>
            </a:r>
            <a:r>
              <a:rPr lang="en-US" sz="1800" b="0" dirty="0">
                <a:solidFill>
                  <a:srgbClr val="000066"/>
                </a:solidFill>
              </a:rPr>
              <a:t>(only from </a:t>
            </a:r>
            <a:r>
              <a:rPr lang="en-US" sz="1800" b="0" dirty="0" smtClean="0">
                <a:solidFill>
                  <a:srgbClr val="000066"/>
                </a:solidFill>
              </a:rPr>
              <a:t>candidate and only if received prior to the </a:t>
            </a:r>
            <a:r>
              <a:rPr lang="en-US" sz="1800" b="0" dirty="0" err="1" smtClean="0">
                <a:solidFill>
                  <a:srgbClr val="000066"/>
                </a:solidFill>
              </a:rPr>
              <a:t>LTB</a:t>
            </a:r>
            <a:r>
              <a:rPr lang="en-US" sz="1800" b="0" dirty="0" smtClean="0">
                <a:solidFill>
                  <a:srgbClr val="000066"/>
                </a:solidFill>
              </a:rPr>
              <a:t> deadline listed in the </a:t>
            </a:r>
            <a:r>
              <a:rPr lang="en-US" sz="1800" b="0" dirty="0" err="1" smtClean="0">
                <a:solidFill>
                  <a:srgbClr val="000066"/>
                </a:solidFill>
              </a:rPr>
              <a:t>NAVADMIN</a:t>
            </a:r>
            <a:r>
              <a:rPr lang="en-US" sz="1800" b="0" dirty="0" smtClean="0">
                <a:solidFill>
                  <a:srgbClr val="000066"/>
                </a:solidFill>
              </a:rPr>
              <a:t>)</a:t>
            </a:r>
            <a:r>
              <a:rPr lang="en-US" sz="1800" b="0" dirty="0" smtClean="0">
                <a:solidFill>
                  <a:srgbClr val="FF0000"/>
                </a:solidFill>
              </a:rPr>
              <a:t> </a:t>
            </a:r>
            <a:endParaRPr lang="en-US" sz="1800" b="0" dirty="0">
              <a:solidFill>
                <a:srgbClr val="FF0000"/>
              </a:solidFill>
            </a:endParaRPr>
          </a:p>
          <a:p>
            <a:pPr marL="400050" lvl="1" indent="-228600" defTabSz="174625" eaLnBrk="0" hangingPunct="0">
              <a:defRPr/>
            </a:pPr>
            <a:endParaRPr lang="en-US" sz="1800" dirty="0">
              <a:solidFill>
                <a:srgbClr val="000066"/>
              </a:solidFill>
            </a:endParaRPr>
          </a:p>
          <a:p>
            <a:pPr marL="166688" lvl="1" indent="1588" defTabSz="174625" eaLnBrk="0" hangingPunct="0">
              <a:defRPr/>
            </a:pPr>
            <a:r>
              <a:rPr lang="en-US" sz="1800" dirty="0">
                <a:solidFill>
                  <a:srgbClr val="000066"/>
                </a:solidFill>
              </a:rPr>
              <a:t>5.  Advancement board eligibility is posted on BOL.  </a:t>
            </a:r>
            <a:r>
              <a:rPr lang="en-US" sz="1800" dirty="0">
                <a:solidFill>
                  <a:srgbClr val="FF0000"/>
                </a:solidFill>
              </a:rPr>
              <a:t>FALSE</a:t>
            </a:r>
            <a:r>
              <a:rPr lang="en-US" sz="1800" dirty="0">
                <a:solidFill>
                  <a:srgbClr val="000066"/>
                </a:solidFill>
              </a:rPr>
              <a:t> </a:t>
            </a:r>
            <a:r>
              <a:rPr lang="en-US" sz="1800" b="0" dirty="0" smtClean="0">
                <a:solidFill>
                  <a:srgbClr val="000066"/>
                </a:solidFill>
              </a:rPr>
              <a:t>(Results are posted on BOL, but eligibility is reflected on profile sheet on My Navy Portal)</a:t>
            </a:r>
            <a:endParaRPr lang="en-US" sz="1800" b="0" dirty="0">
              <a:solidFill>
                <a:srgbClr val="000066"/>
              </a:solidFill>
            </a:endParaRPr>
          </a:p>
          <a:p>
            <a:pPr marL="400050" lvl="1" indent="-228600" defTabSz="174625" eaLnBrk="0" hangingPunct="0">
              <a:defRPr/>
            </a:pPr>
            <a:endParaRPr lang="en-US" sz="1800" dirty="0">
              <a:solidFill>
                <a:srgbClr val="000066"/>
              </a:solidFill>
            </a:endParaRPr>
          </a:p>
          <a:p>
            <a:pPr marL="171450" lvl="1" defTabSz="174625" eaLnBrk="0" hangingPunct="0">
              <a:buFontTx/>
              <a:buAutoNum type="arabicPeriod" startAt="6"/>
              <a:defRPr/>
            </a:pPr>
            <a:r>
              <a:rPr lang="en-US" sz="1800" dirty="0">
                <a:solidFill>
                  <a:srgbClr val="000066"/>
                </a:solidFill>
              </a:rPr>
              <a:t>  Advancement board eligibility profile sheets are available for CPO, SCPO, and MCPO candidates.  </a:t>
            </a:r>
            <a:r>
              <a:rPr lang="en-US" sz="1800" dirty="0" smtClean="0">
                <a:solidFill>
                  <a:srgbClr val="00B050"/>
                </a:solidFill>
              </a:rPr>
              <a:t>TRUE</a:t>
            </a:r>
            <a:endParaRPr lang="en-US" sz="1800" dirty="0">
              <a:solidFill>
                <a:srgbClr val="00B050"/>
              </a:solidFill>
            </a:endParaRPr>
          </a:p>
        </p:txBody>
      </p:sp>
      <p:sp>
        <p:nvSpPr>
          <p:cNvPr id="25603" name="Rectangle 3"/>
          <p:cNvSpPr>
            <a:spLocks noChangeArrowheads="1"/>
          </p:cNvSpPr>
          <p:nvPr/>
        </p:nvSpPr>
        <p:spPr bwMode="auto">
          <a:xfrm>
            <a:off x="1752600" y="381000"/>
            <a:ext cx="6019800" cy="584775"/>
          </a:xfrm>
          <a:prstGeom prst="rect">
            <a:avLst/>
          </a:prstGeom>
          <a:noFill/>
          <a:ln w="9525">
            <a:noFill/>
            <a:miter lim="800000"/>
            <a:headEnd/>
            <a:tailEnd/>
          </a:ln>
        </p:spPr>
        <p:txBody>
          <a:bodyPr wrap="square">
            <a:spAutoFit/>
          </a:bodyPr>
          <a:lstStyle/>
          <a:p>
            <a:pPr algn="ctr"/>
            <a:r>
              <a:rPr lang="en-US" sz="3200" dirty="0" smtClean="0">
                <a:solidFill>
                  <a:srgbClr val="000066"/>
                </a:solidFill>
              </a:rPr>
              <a:t>FAQs/Myths</a:t>
            </a:r>
            <a:endParaRPr lang="en-US" sz="3200" dirty="0">
              <a:solidFill>
                <a:srgbClr val="000066"/>
              </a:solidFill>
            </a:endParaRPr>
          </a:p>
        </p:txBody>
      </p:sp>
    </p:spTree>
    <p:extLst>
      <p:ext uri="{BB962C8B-B14F-4D97-AF65-F5344CB8AC3E}">
        <p14:creationId xmlns:p14="http://schemas.microsoft.com/office/powerpoint/2010/main" val="1153268349"/>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5"/>
          <p:cNvSpPr txBox="1">
            <a:spLocks noChangeArrowheads="1"/>
          </p:cNvSpPr>
          <p:nvPr/>
        </p:nvSpPr>
        <p:spPr bwMode="auto">
          <a:xfrm>
            <a:off x="0" y="1141413"/>
            <a:ext cx="9117013" cy="5078313"/>
          </a:xfrm>
          <a:prstGeom prst="rect">
            <a:avLst/>
          </a:prstGeom>
          <a:noFill/>
          <a:ln w="9525">
            <a:noFill/>
            <a:miter lim="800000"/>
            <a:headEnd/>
            <a:tailEnd/>
          </a:ln>
        </p:spPr>
        <p:txBody>
          <a:bodyPr>
            <a:spAutoFit/>
          </a:bodyPr>
          <a:lstStyle/>
          <a:p>
            <a:pPr marL="171450" lvl="1" defTabSz="174625" eaLnBrk="0" hangingPunct="0"/>
            <a:r>
              <a:rPr lang="en-US" sz="1800" dirty="0">
                <a:solidFill>
                  <a:srgbClr val="000066"/>
                </a:solidFill>
              </a:rPr>
              <a:t>7</a:t>
            </a:r>
            <a:r>
              <a:rPr lang="en-US" sz="1800" dirty="0" smtClean="0">
                <a:solidFill>
                  <a:srgbClr val="000066"/>
                </a:solidFill>
              </a:rPr>
              <a:t>.  </a:t>
            </a:r>
            <a:r>
              <a:rPr lang="en-US" sz="1800" dirty="0">
                <a:solidFill>
                  <a:srgbClr val="000066"/>
                </a:solidFill>
              </a:rPr>
              <a:t>CPO candidates are automatically board eligible if on an IA in theater.  </a:t>
            </a:r>
            <a:r>
              <a:rPr lang="en-US" sz="1800" dirty="0">
                <a:solidFill>
                  <a:srgbClr val="FF0000"/>
                </a:solidFill>
              </a:rPr>
              <a:t>FALSE.</a:t>
            </a:r>
            <a:r>
              <a:rPr lang="en-US" sz="1800" dirty="0">
                <a:solidFill>
                  <a:srgbClr val="000066"/>
                </a:solidFill>
              </a:rPr>
              <a:t>  </a:t>
            </a:r>
            <a:r>
              <a:rPr lang="en-US" sz="1800" b="0" dirty="0">
                <a:solidFill>
                  <a:srgbClr val="000066"/>
                </a:solidFill>
              </a:rPr>
              <a:t>Must be validated as board eligible by their command.  NAVADMIN 336/07 paragraphs 3 and 8 refer</a:t>
            </a:r>
            <a:r>
              <a:rPr lang="en-US" sz="1800" b="0" dirty="0" smtClean="0">
                <a:solidFill>
                  <a:srgbClr val="000066"/>
                </a:solidFill>
              </a:rPr>
              <a:t>.  This is not automatic.</a:t>
            </a:r>
            <a:endParaRPr lang="en-US" sz="1800" b="0" dirty="0">
              <a:solidFill>
                <a:srgbClr val="000066"/>
              </a:solidFill>
            </a:endParaRPr>
          </a:p>
          <a:p>
            <a:pPr marL="171450" lvl="1" defTabSz="174625" eaLnBrk="0" hangingPunct="0"/>
            <a:endParaRPr lang="en-US" sz="1800" dirty="0">
              <a:solidFill>
                <a:srgbClr val="000066"/>
              </a:solidFill>
            </a:endParaRPr>
          </a:p>
          <a:p>
            <a:pPr marL="171450" lvl="1" defTabSz="174625" eaLnBrk="0" hangingPunct="0"/>
            <a:r>
              <a:rPr lang="en-US" sz="1800" dirty="0">
                <a:solidFill>
                  <a:srgbClr val="000066"/>
                </a:solidFill>
              </a:rPr>
              <a:t>8.  I am mobilized which makes me eligible regardless of my HYT.  </a:t>
            </a:r>
            <a:r>
              <a:rPr lang="en-US" sz="1800" dirty="0">
                <a:solidFill>
                  <a:srgbClr val="FF0000"/>
                </a:solidFill>
              </a:rPr>
              <a:t>FALSE</a:t>
            </a:r>
          </a:p>
          <a:p>
            <a:pPr marL="171450" lvl="1" defTabSz="174625" eaLnBrk="0" hangingPunct="0">
              <a:buFontTx/>
              <a:buAutoNum type="arabicPeriod" startAt="10"/>
            </a:pPr>
            <a:endParaRPr lang="en-US" sz="1800" dirty="0">
              <a:solidFill>
                <a:srgbClr val="000066"/>
              </a:solidFill>
            </a:endParaRPr>
          </a:p>
          <a:p>
            <a:pPr marL="171450" lvl="1" defTabSz="174625" eaLnBrk="0" hangingPunct="0"/>
            <a:r>
              <a:rPr lang="en-US" sz="1800" dirty="0" smtClean="0">
                <a:solidFill>
                  <a:srgbClr val="000066"/>
                </a:solidFill>
              </a:rPr>
              <a:t>9.  </a:t>
            </a:r>
            <a:r>
              <a:rPr lang="en-US" sz="1800" dirty="0">
                <a:solidFill>
                  <a:srgbClr val="000066"/>
                </a:solidFill>
              </a:rPr>
              <a:t>Only adverse information contained in my OMPF can be considered by the board.  </a:t>
            </a:r>
            <a:r>
              <a:rPr lang="en-US" sz="1800" dirty="0">
                <a:solidFill>
                  <a:srgbClr val="00B050"/>
                </a:solidFill>
              </a:rPr>
              <a:t>TRUE</a:t>
            </a:r>
            <a:r>
              <a:rPr lang="en-US" sz="1800" b="0" dirty="0">
                <a:solidFill>
                  <a:srgbClr val="000066"/>
                </a:solidFill>
              </a:rPr>
              <a:t>, unless submitted in the candidate’s LTB.</a:t>
            </a:r>
          </a:p>
          <a:p>
            <a:pPr marL="171450" lvl="1" defTabSz="174625" eaLnBrk="0" hangingPunct="0"/>
            <a:endParaRPr lang="en-US" sz="1800" dirty="0">
              <a:solidFill>
                <a:srgbClr val="000066"/>
              </a:solidFill>
            </a:endParaRPr>
          </a:p>
          <a:p>
            <a:pPr marL="171450" lvl="1" defTabSz="174625" eaLnBrk="0" hangingPunct="0"/>
            <a:r>
              <a:rPr lang="en-US" sz="1800" dirty="0" smtClean="0">
                <a:solidFill>
                  <a:srgbClr val="000066"/>
                </a:solidFill>
              </a:rPr>
              <a:t>10.  </a:t>
            </a:r>
            <a:r>
              <a:rPr lang="en-US" sz="1800" dirty="0">
                <a:solidFill>
                  <a:srgbClr val="000066"/>
                </a:solidFill>
              </a:rPr>
              <a:t>CMCs/SELs maintaining their BOL for advancement results is important.</a:t>
            </a:r>
          </a:p>
          <a:p>
            <a:pPr marL="171450" lvl="1" defTabSz="174625" eaLnBrk="0" hangingPunct="0"/>
            <a:r>
              <a:rPr lang="en-US" sz="1800" dirty="0">
                <a:solidFill>
                  <a:srgbClr val="00B050"/>
                </a:solidFill>
              </a:rPr>
              <a:t>TRUE.</a:t>
            </a:r>
            <a:r>
              <a:rPr lang="en-US" sz="1800" dirty="0">
                <a:solidFill>
                  <a:srgbClr val="000066"/>
                </a:solidFill>
              </a:rPr>
              <a:t>  </a:t>
            </a:r>
            <a:r>
              <a:rPr lang="en-US" sz="1800" b="0" dirty="0">
                <a:solidFill>
                  <a:srgbClr val="000066"/>
                </a:solidFill>
              </a:rPr>
              <a:t>Without BOL access, </a:t>
            </a:r>
            <a:r>
              <a:rPr lang="en-US" sz="1800" b="0" dirty="0" smtClean="0">
                <a:solidFill>
                  <a:srgbClr val="000066"/>
                </a:solidFill>
              </a:rPr>
              <a:t>advance notification to the command triad is unavailable and “holds</a:t>
            </a:r>
            <a:r>
              <a:rPr lang="en-US" sz="1800" b="0" dirty="0">
                <a:solidFill>
                  <a:srgbClr val="000066"/>
                </a:solidFill>
              </a:rPr>
              <a:t>” cannot be readily identified.</a:t>
            </a:r>
          </a:p>
          <a:p>
            <a:pPr marL="171450" lvl="1" defTabSz="174625" eaLnBrk="0" hangingPunct="0"/>
            <a:endParaRPr lang="en-US" sz="1800" dirty="0">
              <a:solidFill>
                <a:srgbClr val="000066"/>
              </a:solidFill>
            </a:endParaRPr>
          </a:p>
          <a:p>
            <a:pPr marL="171450" lvl="1" defTabSz="174625" eaLnBrk="0" hangingPunct="0"/>
            <a:r>
              <a:rPr lang="en-US" sz="1800" dirty="0" smtClean="0">
                <a:solidFill>
                  <a:srgbClr val="000066"/>
                </a:solidFill>
              </a:rPr>
              <a:t>11.  How </a:t>
            </a:r>
            <a:r>
              <a:rPr lang="en-US" sz="1800" dirty="0">
                <a:solidFill>
                  <a:srgbClr val="000066"/>
                </a:solidFill>
              </a:rPr>
              <a:t>is PRIMS used in the selection board process? </a:t>
            </a:r>
            <a:r>
              <a:rPr lang="en-US" sz="1800" b="0" dirty="0">
                <a:solidFill>
                  <a:srgbClr val="000066"/>
                </a:solidFill>
              </a:rPr>
              <a:t>It is </a:t>
            </a:r>
            <a:r>
              <a:rPr lang="en-US" sz="1800" b="0" dirty="0" smtClean="0">
                <a:solidFill>
                  <a:srgbClr val="000066"/>
                </a:solidFill>
              </a:rPr>
              <a:t>not used.</a:t>
            </a:r>
          </a:p>
          <a:p>
            <a:pPr marL="514350" lvl="1" indent="-342900" defTabSz="174625" eaLnBrk="0" hangingPunct="0">
              <a:buAutoNum type="arabicPeriod" startAt="12"/>
            </a:pPr>
            <a:endParaRPr lang="en-US" sz="1800" dirty="0">
              <a:solidFill>
                <a:srgbClr val="000066"/>
              </a:solidFill>
            </a:endParaRPr>
          </a:p>
          <a:p>
            <a:pPr marL="171450" lvl="1" defTabSz="174625" eaLnBrk="0" hangingPunct="0"/>
            <a:r>
              <a:rPr lang="en-US" sz="1800" dirty="0" smtClean="0">
                <a:solidFill>
                  <a:srgbClr val="000066"/>
                </a:solidFill>
              </a:rPr>
              <a:t>12.  How </a:t>
            </a:r>
            <a:r>
              <a:rPr lang="en-US" sz="1800" dirty="0">
                <a:solidFill>
                  <a:srgbClr val="000066"/>
                </a:solidFill>
              </a:rPr>
              <a:t>is NSIPS ESR data used in the selection board process? </a:t>
            </a:r>
            <a:r>
              <a:rPr lang="en-US" sz="1800" b="0" dirty="0">
                <a:solidFill>
                  <a:srgbClr val="000066"/>
                </a:solidFill>
              </a:rPr>
              <a:t>Only if contained in the OMPF or in the candidate’s LTB.</a:t>
            </a:r>
          </a:p>
          <a:p>
            <a:pPr marL="171450" lvl="1" defTabSz="174625" eaLnBrk="0" hangingPunct="0">
              <a:buFontTx/>
              <a:buAutoNum type="arabicPeriod" startAt="13"/>
            </a:pPr>
            <a:endParaRPr lang="en-US" sz="1800" dirty="0">
              <a:solidFill>
                <a:srgbClr val="000066"/>
              </a:solidFill>
            </a:endParaRPr>
          </a:p>
        </p:txBody>
      </p:sp>
      <p:sp>
        <p:nvSpPr>
          <p:cNvPr id="26627" name="Rectangle 3"/>
          <p:cNvSpPr>
            <a:spLocks noChangeArrowheads="1"/>
          </p:cNvSpPr>
          <p:nvPr/>
        </p:nvSpPr>
        <p:spPr bwMode="auto">
          <a:xfrm>
            <a:off x="1752600" y="381000"/>
            <a:ext cx="6019800" cy="584775"/>
          </a:xfrm>
          <a:prstGeom prst="rect">
            <a:avLst/>
          </a:prstGeom>
          <a:noFill/>
          <a:ln w="9525">
            <a:noFill/>
            <a:miter lim="800000"/>
            <a:headEnd/>
            <a:tailEnd/>
          </a:ln>
        </p:spPr>
        <p:txBody>
          <a:bodyPr wrap="square">
            <a:spAutoFit/>
          </a:bodyPr>
          <a:lstStyle/>
          <a:p>
            <a:pPr algn="ctr"/>
            <a:r>
              <a:rPr lang="en-US" sz="3200" dirty="0" smtClean="0">
                <a:solidFill>
                  <a:srgbClr val="000066"/>
                </a:solidFill>
              </a:rPr>
              <a:t>FAQs/Myths</a:t>
            </a:r>
            <a:endParaRPr lang="en-US" sz="3200" dirty="0">
              <a:solidFill>
                <a:srgbClr val="000066"/>
              </a:solidFill>
            </a:endParaRPr>
          </a:p>
        </p:txBody>
      </p:sp>
    </p:spTree>
    <p:extLst>
      <p:ext uri="{BB962C8B-B14F-4D97-AF65-F5344CB8AC3E}">
        <p14:creationId xmlns:p14="http://schemas.microsoft.com/office/powerpoint/2010/main" val="3713517970"/>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0" y="1200150"/>
            <a:ext cx="9144000" cy="5755422"/>
          </a:xfrm>
          <a:prstGeom prst="rect">
            <a:avLst/>
          </a:prstGeom>
          <a:noFill/>
          <a:ln w="9525">
            <a:noFill/>
            <a:miter lim="800000"/>
            <a:headEnd/>
            <a:tailEnd/>
          </a:ln>
        </p:spPr>
        <p:txBody>
          <a:bodyPr>
            <a:spAutoFit/>
          </a:bodyPr>
          <a:lstStyle/>
          <a:p>
            <a:pPr marL="342900" lvl="1" defTabSz="174625" eaLnBrk="0" hangingPunct="0">
              <a:buFont typeface="Wingdings" pitchFamily="2" charset="2"/>
              <a:buChar char="Ø"/>
              <a:defRPr/>
            </a:pPr>
            <a:r>
              <a:rPr lang="en-US" sz="2000" dirty="0">
                <a:solidFill>
                  <a:srgbClr val="000066"/>
                </a:solidFill>
              </a:rPr>
              <a:t>HYT </a:t>
            </a:r>
            <a:r>
              <a:rPr lang="en-US" sz="2000" dirty="0" smtClean="0">
                <a:solidFill>
                  <a:srgbClr val="000066"/>
                </a:solidFill>
              </a:rPr>
              <a:t>Waiver</a:t>
            </a:r>
            <a:endParaRPr lang="en-US" sz="2000" dirty="0">
              <a:solidFill>
                <a:srgbClr val="000066"/>
              </a:solidFill>
            </a:endParaRPr>
          </a:p>
          <a:p>
            <a:pPr marL="742950" lvl="2" defTabSz="174625" eaLnBrk="0" hangingPunct="0">
              <a:buFont typeface="Arial" charset="0"/>
              <a:buChar char="•"/>
              <a:defRPr/>
            </a:pPr>
            <a:r>
              <a:rPr lang="en-US" sz="1900" dirty="0">
                <a:solidFill>
                  <a:srgbClr val="000066"/>
                </a:solidFill>
              </a:rPr>
              <a:t> Cannot exceed HYT for next </a:t>
            </a:r>
            <a:r>
              <a:rPr lang="en-US" sz="1900" dirty="0" err="1">
                <a:solidFill>
                  <a:srgbClr val="000066"/>
                </a:solidFill>
              </a:rPr>
              <a:t>paygrade</a:t>
            </a:r>
            <a:endParaRPr lang="en-US" sz="1900" dirty="0">
              <a:solidFill>
                <a:srgbClr val="000066"/>
              </a:solidFill>
            </a:endParaRPr>
          </a:p>
          <a:p>
            <a:pPr marL="742950" lvl="2" defTabSz="174625" eaLnBrk="0" hangingPunct="0">
              <a:buFont typeface="Arial" charset="0"/>
              <a:buChar char="•"/>
              <a:defRPr/>
            </a:pPr>
            <a:r>
              <a:rPr lang="en-US" sz="1900" dirty="0">
                <a:solidFill>
                  <a:srgbClr val="000066"/>
                </a:solidFill>
              </a:rPr>
              <a:t> Must go to or beyond 1 July (E8/E9) and 1 Sep (E7)</a:t>
            </a:r>
          </a:p>
          <a:p>
            <a:pPr marL="342900" lvl="1" defTabSz="174625" eaLnBrk="0" hangingPunct="0">
              <a:defRPr/>
            </a:pPr>
            <a:endParaRPr lang="en-US" sz="1900" dirty="0">
              <a:solidFill>
                <a:srgbClr val="000066"/>
              </a:solidFill>
            </a:endParaRPr>
          </a:p>
          <a:p>
            <a:pPr marL="342900" lvl="1" defTabSz="174625" eaLnBrk="0" hangingPunct="0">
              <a:buFont typeface="Wingdings" pitchFamily="2" charset="2"/>
              <a:buChar char="Ø"/>
              <a:defRPr/>
            </a:pPr>
            <a:r>
              <a:rPr lang="en-US" sz="2000" dirty="0">
                <a:solidFill>
                  <a:srgbClr val="000066"/>
                </a:solidFill>
              </a:rPr>
              <a:t>Security </a:t>
            </a:r>
            <a:r>
              <a:rPr lang="en-US" sz="2000" dirty="0" smtClean="0">
                <a:solidFill>
                  <a:srgbClr val="000066"/>
                </a:solidFill>
              </a:rPr>
              <a:t>Clearances</a:t>
            </a:r>
          </a:p>
          <a:p>
            <a:pPr marL="342900" lvl="1" defTabSz="174625" eaLnBrk="0" hangingPunct="0">
              <a:defRPr/>
            </a:pPr>
            <a:r>
              <a:rPr lang="en-US" sz="2000" dirty="0" smtClean="0">
                <a:solidFill>
                  <a:srgbClr val="000066"/>
                </a:solidFill>
              </a:rPr>
              <a:t>				Must have valid security clearance in JPAS for rates designated in 				current NAVADMIN.				</a:t>
            </a:r>
          </a:p>
          <a:p>
            <a:pPr marL="342900" lvl="1" defTabSz="174625" eaLnBrk="0" hangingPunct="0">
              <a:defRPr/>
            </a:pPr>
            <a:endParaRPr lang="en-US" sz="1900" dirty="0" smtClean="0">
              <a:solidFill>
                <a:srgbClr val="000066"/>
              </a:solidFill>
            </a:endParaRPr>
          </a:p>
          <a:p>
            <a:pPr marL="342900" lvl="1" defTabSz="174625" eaLnBrk="0" hangingPunct="0">
              <a:buFont typeface="Wingdings" pitchFamily="2" charset="2"/>
              <a:buChar char="Ø"/>
              <a:defRPr/>
            </a:pPr>
            <a:r>
              <a:rPr lang="en-US" sz="2000" dirty="0" smtClean="0">
                <a:solidFill>
                  <a:srgbClr val="000066"/>
                </a:solidFill>
              </a:rPr>
              <a:t>Early </a:t>
            </a:r>
            <a:r>
              <a:rPr lang="en-US" sz="2000" dirty="0">
                <a:solidFill>
                  <a:srgbClr val="000066"/>
                </a:solidFill>
              </a:rPr>
              <a:t>Promote TIR Waiver (CPO Candidates)</a:t>
            </a:r>
          </a:p>
          <a:p>
            <a:pPr marL="742950" lvl="2" defTabSz="174625" eaLnBrk="0" hangingPunct="0">
              <a:buFont typeface="Arial" charset="0"/>
              <a:buChar char="•"/>
              <a:defRPr/>
            </a:pPr>
            <a:r>
              <a:rPr lang="en-US" sz="1900" dirty="0">
                <a:solidFill>
                  <a:srgbClr val="000066"/>
                </a:solidFill>
              </a:rPr>
              <a:t> </a:t>
            </a:r>
            <a:r>
              <a:rPr lang="en-US" sz="1900" dirty="0" smtClean="0">
                <a:solidFill>
                  <a:srgbClr val="000066"/>
                </a:solidFill>
              </a:rPr>
              <a:t>Latest Periodic </a:t>
            </a:r>
            <a:r>
              <a:rPr lang="en-US" sz="1900" dirty="0" err="1" smtClean="0">
                <a:solidFill>
                  <a:srgbClr val="000066"/>
                </a:solidFill>
              </a:rPr>
              <a:t>eval</a:t>
            </a:r>
            <a:r>
              <a:rPr lang="en-US" sz="1900" dirty="0" smtClean="0">
                <a:solidFill>
                  <a:srgbClr val="000066"/>
                </a:solidFill>
              </a:rPr>
              <a:t> must be EP and maintain </a:t>
            </a:r>
            <a:r>
              <a:rPr lang="en-US" sz="1900" dirty="0">
                <a:solidFill>
                  <a:srgbClr val="000066"/>
                </a:solidFill>
              </a:rPr>
              <a:t>EP’s </a:t>
            </a:r>
            <a:r>
              <a:rPr lang="en-US" sz="1900" dirty="0" smtClean="0">
                <a:solidFill>
                  <a:srgbClr val="000066"/>
                </a:solidFill>
              </a:rPr>
              <a:t>(</a:t>
            </a:r>
            <a:r>
              <a:rPr lang="en-US" sz="1900" dirty="0">
                <a:solidFill>
                  <a:srgbClr val="000066"/>
                </a:solidFill>
              </a:rPr>
              <a:t>can be 1 of 1) </a:t>
            </a:r>
          </a:p>
          <a:p>
            <a:pPr marL="342900" lvl="2" defTabSz="174625" eaLnBrk="0" hangingPunct="0">
              <a:defRPr/>
            </a:pPr>
            <a:r>
              <a:rPr lang="en-US" sz="1900" dirty="0">
                <a:solidFill>
                  <a:srgbClr val="000066"/>
                </a:solidFill>
              </a:rPr>
              <a:t>  </a:t>
            </a:r>
          </a:p>
          <a:p>
            <a:pPr marL="342900" lvl="1" defTabSz="174625" eaLnBrk="0" hangingPunct="0">
              <a:buFont typeface="Wingdings" pitchFamily="2" charset="2"/>
              <a:buChar char="Ø"/>
              <a:defRPr/>
            </a:pPr>
            <a:r>
              <a:rPr lang="en-US" sz="2000" dirty="0">
                <a:solidFill>
                  <a:srgbClr val="000066"/>
                </a:solidFill>
              </a:rPr>
              <a:t>In-Theater CPO board waiver</a:t>
            </a:r>
          </a:p>
          <a:p>
            <a:pPr marL="685800" lvl="2" defTabSz="174625" eaLnBrk="0" hangingPunct="0">
              <a:buFont typeface="Arial" charset="0"/>
              <a:buChar char="•"/>
              <a:defRPr/>
            </a:pPr>
            <a:r>
              <a:rPr lang="en-US" sz="1900" dirty="0">
                <a:solidFill>
                  <a:srgbClr val="000066"/>
                </a:solidFill>
              </a:rPr>
              <a:t> Not automatic; command must send validation to </a:t>
            </a:r>
            <a:r>
              <a:rPr lang="en-US" sz="1900" dirty="0" smtClean="0">
                <a:solidFill>
                  <a:srgbClr val="000066"/>
                </a:solidFill>
              </a:rPr>
              <a:t>NETPDTC</a:t>
            </a:r>
            <a:endParaRPr lang="en-US" sz="1900" dirty="0">
              <a:solidFill>
                <a:srgbClr val="000066"/>
              </a:solidFill>
            </a:endParaRPr>
          </a:p>
          <a:p>
            <a:pPr marL="857250" lvl="2" indent="-171450" defTabSz="174625" eaLnBrk="0" hangingPunct="0">
              <a:buFont typeface="Arial" charset="0"/>
              <a:buChar char="•"/>
              <a:defRPr/>
            </a:pPr>
            <a:r>
              <a:rPr lang="en-US" sz="1900" dirty="0">
                <a:solidFill>
                  <a:srgbClr val="000066"/>
                </a:solidFill>
              </a:rPr>
              <a:t>Must be Boots On Ground in specific locations.  Refer to NAVADMIN 336/07 paragraphs 3 and 8.</a:t>
            </a:r>
          </a:p>
          <a:p>
            <a:pPr marL="342900" lvl="1" defTabSz="174625" eaLnBrk="0" hangingPunct="0">
              <a:defRPr/>
            </a:pPr>
            <a:endParaRPr lang="en-US" sz="1900" dirty="0">
              <a:solidFill>
                <a:srgbClr val="000066"/>
              </a:solidFill>
            </a:endParaRPr>
          </a:p>
          <a:p>
            <a:pPr marL="342900" lvl="1" defTabSz="174625" eaLnBrk="0" hangingPunct="0">
              <a:buFont typeface="Wingdings" pitchFamily="2" charset="2"/>
              <a:buChar char="Ø"/>
              <a:defRPr/>
            </a:pPr>
            <a:r>
              <a:rPr lang="en-US" sz="2000" dirty="0">
                <a:solidFill>
                  <a:srgbClr val="000066"/>
                </a:solidFill>
              </a:rPr>
              <a:t>Recent Change in Rating?</a:t>
            </a:r>
          </a:p>
          <a:p>
            <a:pPr marL="857250" lvl="2" indent="-171450" defTabSz="174625" eaLnBrk="0" hangingPunct="0">
              <a:buFont typeface="Arial" charset="0"/>
              <a:buChar char="•"/>
              <a:defRPr/>
            </a:pPr>
            <a:r>
              <a:rPr lang="en-US" sz="1900" dirty="0">
                <a:solidFill>
                  <a:srgbClr val="000066"/>
                </a:solidFill>
              </a:rPr>
              <a:t>Must be approved 1 month prior to board convening</a:t>
            </a:r>
          </a:p>
          <a:p>
            <a:pPr marL="342900" lvl="1" defTabSz="174625" eaLnBrk="0" hangingPunct="0">
              <a:defRPr/>
            </a:pPr>
            <a:r>
              <a:rPr lang="en-US" sz="1900" dirty="0">
                <a:solidFill>
                  <a:srgbClr val="000066"/>
                </a:solidFill>
              </a:rPr>
              <a:t>   </a:t>
            </a:r>
          </a:p>
        </p:txBody>
      </p:sp>
      <p:sp>
        <p:nvSpPr>
          <p:cNvPr id="5123" name="Rectangle 3"/>
          <p:cNvSpPr>
            <a:spLocks noChangeArrowheads="1"/>
          </p:cNvSpPr>
          <p:nvPr/>
        </p:nvSpPr>
        <p:spPr bwMode="auto">
          <a:xfrm>
            <a:off x="1828800" y="381000"/>
            <a:ext cx="5867400" cy="584775"/>
          </a:xfrm>
          <a:prstGeom prst="rect">
            <a:avLst/>
          </a:prstGeom>
          <a:noFill/>
          <a:ln w="9525">
            <a:noFill/>
            <a:miter lim="800000"/>
            <a:headEnd/>
            <a:tailEnd/>
          </a:ln>
        </p:spPr>
        <p:txBody>
          <a:bodyPr wrap="square" anchor="ctr">
            <a:spAutoFit/>
          </a:bodyPr>
          <a:lstStyle/>
          <a:p>
            <a:pPr algn="ctr" eaLnBrk="0" hangingPunct="0"/>
            <a:r>
              <a:rPr lang="en-US" sz="3200" dirty="0" smtClean="0">
                <a:solidFill>
                  <a:srgbClr val="000066"/>
                </a:solidFill>
              </a:rPr>
              <a:t>Eligibility</a:t>
            </a:r>
            <a:endParaRPr lang="en-US" sz="3200" dirty="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5"/>
          <p:cNvSpPr txBox="1">
            <a:spLocks noChangeArrowheads="1"/>
          </p:cNvSpPr>
          <p:nvPr/>
        </p:nvSpPr>
        <p:spPr bwMode="auto">
          <a:xfrm>
            <a:off x="0" y="1123950"/>
            <a:ext cx="8991600" cy="5078313"/>
          </a:xfrm>
          <a:prstGeom prst="rect">
            <a:avLst/>
          </a:prstGeom>
          <a:noFill/>
          <a:ln w="9525">
            <a:noFill/>
            <a:miter lim="800000"/>
            <a:headEnd/>
            <a:tailEnd/>
          </a:ln>
        </p:spPr>
        <p:txBody>
          <a:bodyPr>
            <a:spAutoFit/>
          </a:bodyPr>
          <a:lstStyle/>
          <a:p>
            <a:pPr marL="171450" lvl="1" defTabSz="174625" eaLnBrk="0" hangingPunct="0"/>
            <a:r>
              <a:rPr lang="en-US" sz="1800" dirty="0">
                <a:solidFill>
                  <a:srgbClr val="000066"/>
                </a:solidFill>
              </a:rPr>
              <a:t>13.  Is security clearance information made available to selection boards?  </a:t>
            </a:r>
            <a:r>
              <a:rPr lang="en-US" sz="1800" b="0" dirty="0">
                <a:solidFill>
                  <a:srgbClr val="000066"/>
                </a:solidFill>
              </a:rPr>
              <a:t>No, </a:t>
            </a:r>
          </a:p>
          <a:p>
            <a:pPr marL="171450" lvl="1" defTabSz="174625" eaLnBrk="0" hangingPunct="0"/>
            <a:r>
              <a:rPr lang="en-US" sz="1800" b="0" dirty="0">
                <a:solidFill>
                  <a:srgbClr val="000066"/>
                </a:solidFill>
              </a:rPr>
              <a:t>except where documented in narrative of an </a:t>
            </a:r>
            <a:r>
              <a:rPr lang="en-US" sz="1800" b="0" dirty="0" err="1">
                <a:solidFill>
                  <a:srgbClr val="000066"/>
                </a:solidFill>
              </a:rPr>
              <a:t>eval</a:t>
            </a:r>
            <a:r>
              <a:rPr lang="en-US" sz="1800" b="0" dirty="0">
                <a:solidFill>
                  <a:srgbClr val="000066"/>
                </a:solidFill>
              </a:rPr>
              <a:t> or on a revocation Page 13.</a:t>
            </a:r>
          </a:p>
          <a:p>
            <a:pPr marL="171450" lvl="1" defTabSz="174625" eaLnBrk="0" hangingPunct="0"/>
            <a:endParaRPr lang="en-US" sz="1800" dirty="0" smtClean="0">
              <a:solidFill>
                <a:srgbClr val="000066"/>
              </a:solidFill>
            </a:endParaRPr>
          </a:p>
          <a:p>
            <a:pPr marL="171450" lvl="1" defTabSz="174625" eaLnBrk="0" hangingPunct="0"/>
            <a:r>
              <a:rPr lang="en-US" sz="1800" dirty="0" smtClean="0">
                <a:solidFill>
                  <a:srgbClr val="000066"/>
                </a:solidFill>
              </a:rPr>
              <a:t>14.  </a:t>
            </a:r>
            <a:r>
              <a:rPr lang="en-US" sz="1800" dirty="0">
                <a:solidFill>
                  <a:srgbClr val="000066"/>
                </a:solidFill>
              </a:rPr>
              <a:t>A change in rating must be effective how long before the advancement   </a:t>
            </a:r>
          </a:p>
          <a:p>
            <a:pPr marL="171450" lvl="1" defTabSz="174625" eaLnBrk="0" hangingPunct="0"/>
            <a:r>
              <a:rPr lang="en-US" sz="1800" dirty="0">
                <a:solidFill>
                  <a:srgbClr val="000066"/>
                </a:solidFill>
              </a:rPr>
              <a:t> board convenes to be considered in the </a:t>
            </a:r>
            <a:r>
              <a:rPr lang="en-US" sz="1800" dirty="0" smtClean="0">
                <a:solidFill>
                  <a:srgbClr val="000066"/>
                </a:solidFill>
              </a:rPr>
              <a:t>new </a:t>
            </a:r>
            <a:r>
              <a:rPr lang="en-US" sz="1800" dirty="0">
                <a:solidFill>
                  <a:srgbClr val="000066"/>
                </a:solidFill>
              </a:rPr>
              <a:t>competitive </a:t>
            </a:r>
            <a:r>
              <a:rPr lang="en-US" sz="1800" dirty="0" smtClean="0">
                <a:solidFill>
                  <a:srgbClr val="000066"/>
                </a:solidFill>
              </a:rPr>
              <a:t>group?  </a:t>
            </a:r>
            <a:r>
              <a:rPr lang="en-US" sz="1800" b="0" dirty="0" smtClean="0">
                <a:solidFill>
                  <a:srgbClr val="000066"/>
                </a:solidFill>
              </a:rPr>
              <a:t>One month</a:t>
            </a:r>
            <a:endParaRPr lang="en-US" sz="1800" b="0" dirty="0"/>
          </a:p>
          <a:p>
            <a:pPr marL="171450" lvl="1" defTabSz="174625" eaLnBrk="0" hangingPunct="0"/>
            <a:endParaRPr lang="en-US" sz="1800" dirty="0"/>
          </a:p>
          <a:p>
            <a:pPr marL="171450" lvl="1" defTabSz="174625" eaLnBrk="0" hangingPunct="0"/>
            <a:r>
              <a:rPr lang="en-US" sz="1800" dirty="0" smtClean="0"/>
              <a:t>15.  </a:t>
            </a:r>
            <a:r>
              <a:rPr lang="en-US" sz="1800" dirty="0" smtClean="0">
                <a:solidFill>
                  <a:srgbClr val="000066"/>
                </a:solidFill>
              </a:rPr>
              <a:t>When </a:t>
            </a:r>
            <a:r>
              <a:rPr lang="en-US" sz="1800" dirty="0">
                <a:solidFill>
                  <a:srgbClr val="000066"/>
                </a:solidFill>
              </a:rPr>
              <a:t>must your letter to the board be received by NPC's customer service </a:t>
            </a:r>
          </a:p>
          <a:p>
            <a:pPr marL="171450" lvl="1" defTabSz="174625" eaLnBrk="0" hangingPunct="0"/>
            <a:r>
              <a:rPr lang="en-US" sz="1800" dirty="0" smtClean="0">
                <a:solidFill>
                  <a:srgbClr val="000066"/>
                </a:solidFill>
              </a:rPr>
              <a:t>center </a:t>
            </a:r>
            <a:r>
              <a:rPr lang="en-US" sz="1800" dirty="0">
                <a:solidFill>
                  <a:srgbClr val="000066"/>
                </a:solidFill>
              </a:rPr>
              <a:t>to be considered by the board?  </a:t>
            </a:r>
            <a:r>
              <a:rPr lang="en-US" sz="1800" b="0" dirty="0">
                <a:solidFill>
                  <a:srgbClr val="000066"/>
                </a:solidFill>
              </a:rPr>
              <a:t>By the “received by” date published in the </a:t>
            </a:r>
            <a:r>
              <a:rPr lang="en-US" sz="1800" b="0" dirty="0" smtClean="0">
                <a:solidFill>
                  <a:srgbClr val="000066"/>
                </a:solidFill>
              </a:rPr>
              <a:t>announcing </a:t>
            </a:r>
            <a:r>
              <a:rPr lang="en-US" sz="1800" b="0" dirty="0">
                <a:solidFill>
                  <a:srgbClr val="000066"/>
                </a:solidFill>
              </a:rPr>
              <a:t>NAVADMIN.</a:t>
            </a:r>
          </a:p>
          <a:p>
            <a:pPr marL="171450" lvl="1" defTabSz="174625" eaLnBrk="0" hangingPunct="0"/>
            <a:endParaRPr lang="en-US" sz="1800" dirty="0">
              <a:solidFill>
                <a:srgbClr val="000066"/>
              </a:solidFill>
            </a:endParaRPr>
          </a:p>
          <a:p>
            <a:pPr marL="171450" lvl="1" defTabSz="174625" eaLnBrk="0" hangingPunct="0"/>
            <a:r>
              <a:rPr lang="en-US" sz="1800" dirty="0" smtClean="0">
                <a:solidFill>
                  <a:srgbClr val="000066"/>
                </a:solidFill>
              </a:rPr>
              <a:t>16.  Which </a:t>
            </a:r>
            <a:r>
              <a:rPr lang="en-US" sz="1800" dirty="0">
                <a:solidFill>
                  <a:srgbClr val="000066"/>
                </a:solidFill>
              </a:rPr>
              <a:t>reference should you refer to for amplifying policy guidance for each  selection board?  </a:t>
            </a:r>
            <a:r>
              <a:rPr lang="en-US" sz="1800" b="0" dirty="0">
                <a:solidFill>
                  <a:srgbClr val="000066"/>
                </a:solidFill>
              </a:rPr>
              <a:t>The </a:t>
            </a:r>
            <a:r>
              <a:rPr lang="en-US" sz="1800" b="0" dirty="0" smtClean="0">
                <a:solidFill>
                  <a:srgbClr val="000066"/>
                </a:solidFill>
              </a:rPr>
              <a:t>announcing </a:t>
            </a:r>
            <a:r>
              <a:rPr lang="en-US" sz="1800" b="0" dirty="0">
                <a:solidFill>
                  <a:srgbClr val="000066"/>
                </a:solidFill>
              </a:rPr>
              <a:t>NAVADMIN.</a:t>
            </a:r>
          </a:p>
          <a:p>
            <a:pPr marL="171450" lvl="1" defTabSz="174625" eaLnBrk="0" hangingPunct="0"/>
            <a:endParaRPr lang="en-US" sz="1800" dirty="0">
              <a:solidFill>
                <a:srgbClr val="000066"/>
              </a:solidFill>
            </a:endParaRPr>
          </a:p>
          <a:p>
            <a:pPr marL="171450" lvl="1" defTabSz="174625" eaLnBrk="0" hangingPunct="0"/>
            <a:r>
              <a:rPr lang="en-US" sz="1800" dirty="0" smtClean="0">
                <a:solidFill>
                  <a:srgbClr val="000066"/>
                </a:solidFill>
              </a:rPr>
              <a:t>17.  Once </a:t>
            </a:r>
            <a:r>
              <a:rPr lang="en-US" sz="1800" dirty="0">
                <a:solidFill>
                  <a:srgbClr val="000066"/>
                </a:solidFill>
              </a:rPr>
              <a:t>you verify that you have a board eligible profile sheet, is there any    </a:t>
            </a:r>
          </a:p>
          <a:p>
            <a:pPr marL="171450" lvl="1" defTabSz="174625" eaLnBrk="0" hangingPunct="0"/>
            <a:r>
              <a:rPr lang="en-US" sz="1800" dirty="0">
                <a:solidFill>
                  <a:srgbClr val="000066"/>
                </a:solidFill>
              </a:rPr>
              <a:t> reason either before or during the board to re-verify your profile sheet that    </a:t>
            </a:r>
          </a:p>
          <a:p>
            <a:pPr marL="171450" lvl="1" defTabSz="174625" eaLnBrk="0" hangingPunct="0"/>
            <a:r>
              <a:rPr lang="en-US" sz="1800" dirty="0">
                <a:solidFill>
                  <a:srgbClr val="000066"/>
                </a:solidFill>
              </a:rPr>
              <a:t> you are still board eligible?  </a:t>
            </a:r>
            <a:r>
              <a:rPr lang="en-US" sz="1800" b="0" dirty="0">
                <a:solidFill>
                  <a:srgbClr val="000066"/>
                </a:solidFill>
              </a:rPr>
              <a:t>Yes.  You may receive a BUPERS INVAL profile </a:t>
            </a:r>
          </a:p>
          <a:p>
            <a:pPr marL="171450" lvl="1" defTabSz="174625" eaLnBrk="0" hangingPunct="0"/>
            <a:r>
              <a:rPr lang="en-US" sz="1800" b="0" dirty="0">
                <a:solidFill>
                  <a:srgbClr val="000066"/>
                </a:solidFill>
              </a:rPr>
              <a:t> sheet without notification if you lose board eligibility.</a:t>
            </a:r>
          </a:p>
          <a:p>
            <a:pPr marL="171450" lvl="1" defTabSz="174625" eaLnBrk="0" hangingPunct="0"/>
            <a:endParaRPr lang="en-US" sz="1800" dirty="0">
              <a:solidFill>
                <a:srgbClr val="000066"/>
              </a:solidFill>
            </a:endParaRPr>
          </a:p>
        </p:txBody>
      </p:sp>
      <p:sp>
        <p:nvSpPr>
          <p:cNvPr id="27651" name="Rectangle 3"/>
          <p:cNvSpPr>
            <a:spLocks noChangeArrowheads="1"/>
          </p:cNvSpPr>
          <p:nvPr/>
        </p:nvSpPr>
        <p:spPr bwMode="auto">
          <a:xfrm>
            <a:off x="1752600" y="381000"/>
            <a:ext cx="6019800" cy="584775"/>
          </a:xfrm>
          <a:prstGeom prst="rect">
            <a:avLst/>
          </a:prstGeom>
          <a:noFill/>
          <a:ln w="9525">
            <a:noFill/>
            <a:miter lim="800000"/>
            <a:headEnd/>
            <a:tailEnd/>
          </a:ln>
        </p:spPr>
        <p:txBody>
          <a:bodyPr wrap="square">
            <a:spAutoFit/>
          </a:bodyPr>
          <a:lstStyle/>
          <a:p>
            <a:pPr algn="ctr"/>
            <a:r>
              <a:rPr lang="en-US" sz="3200" dirty="0" smtClean="0">
                <a:solidFill>
                  <a:srgbClr val="000066"/>
                </a:solidFill>
              </a:rPr>
              <a:t>FAQs/Myths</a:t>
            </a:r>
            <a:endParaRPr lang="en-US" sz="3200" dirty="0">
              <a:solidFill>
                <a:srgbClr val="000066"/>
              </a:solidFill>
            </a:endParaRPr>
          </a:p>
        </p:txBody>
      </p:sp>
    </p:spTree>
    <p:extLst>
      <p:ext uri="{BB962C8B-B14F-4D97-AF65-F5344CB8AC3E}">
        <p14:creationId xmlns:p14="http://schemas.microsoft.com/office/powerpoint/2010/main" val="3900368313"/>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5"/>
          <p:cNvSpPr txBox="1">
            <a:spLocks noChangeArrowheads="1"/>
          </p:cNvSpPr>
          <p:nvPr/>
        </p:nvSpPr>
        <p:spPr bwMode="auto">
          <a:xfrm>
            <a:off x="0" y="1371600"/>
            <a:ext cx="8915400" cy="4247317"/>
          </a:xfrm>
          <a:prstGeom prst="rect">
            <a:avLst/>
          </a:prstGeom>
          <a:noFill/>
          <a:ln w="9525">
            <a:noFill/>
            <a:miter lim="800000"/>
            <a:headEnd/>
            <a:tailEnd/>
          </a:ln>
        </p:spPr>
        <p:txBody>
          <a:bodyPr>
            <a:spAutoFit/>
          </a:bodyPr>
          <a:lstStyle/>
          <a:p>
            <a:pPr marL="169863" lvl="1" indent="1588">
              <a:buFontTx/>
              <a:buAutoNum type="arabicPeriod" startAt="18"/>
            </a:pPr>
            <a:r>
              <a:rPr lang="en-US" sz="1800" dirty="0" smtClean="0">
                <a:solidFill>
                  <a:srgbClr val="000066"/>
                </a:solidFill>
              </a:rPr>
              <a:t>  Is </a:t>
            </a:r>
            <a:r>
              <a:rPr lang="en-US" sz="1800" dirty="0">
                <a:solidFill>
                  <a:srgbClr val="000066"/>
                </a:solidFill>
              </a:rPr>
              <a:t>it still necessary to submit an LTB even if my OMPF and PSR are up to date?  </a:t>
            </a:r>
            <a:r>
              <a:rPr lang="en-US" sz="1800" b="0" dirty="0" smtClean="0">
                <a:solidFill>
                  <a:srgbClr val="000066"/>
                </a:solidFill>
              </a:rPr>
              <a:t>No. </a:t>
            </a:r>
            <a:r>
              <a:rPr lang="en-US" sz="1800" dirty="0" smtClean="0">
                <a:solidFill>
                  <a:srgbClr val="000066"/>
                </a:solidFill>
              </a:rPr>
              <a:t> </a:t>
            </a:r>
            <a:r>
              <a:rPr lang="en-US" sz="1800" b="0" dirty="0" smtClean="0">
                <a:solidFill>
                  <a:srgbClr val="000066"/>
                </a:solidFill>
              </a:rPr>
              <a:t>Candidates may submit </a:t>
            </a:r>
            <a:r>
              <a:rPr lang="en-US" sz="1800" b="0" dirty="0">
                <a:solidFill>
                  <a:srgbClr val="000066"/>
                </a:solidFill>
              </a:rPr>
              <a:t>information they deem important, but doesn’t appear in their OMPF and PSR.  It is unnecessary to submit an LTB stating that your record is up to date.  </a:t>
            </a:r>
            <a:endParaRPr lang="en-US" sz="1800" b="0" dirty="0" smtClean="0">
              <a:solidFill>
                <a:srgbClr val="000066"/>
              </a:solidFill>
            </a:endParaRPr>
          </a:p>
          <a:p>
            <a:pPr marL="514350" indent="-342900">
              <a:buAutoNum type="arabicPeriod" startAt="18"/>
            </a:pPr>
            <a:endParaRPr lang="en-US" sz="1800" b="0" dirty="0">
              <a:solidFill>
                <a:srgbClr val="000066"/>
              </a:solidFill>
            </a:endParaRPr>
          </a:p>
          <a:p>
            <a:pPr marL="171450"/>
            <a:r>
              <a:rPr lang="en-US" sz="1800" dirty="0" smtClean="0">
                <a:solidFill>
                  <a:srgbClr val="000066"/>
                </a:solidFill>
              </a:rPr>
              <a:t>19.  How </a:t>
            </a:r>
            <a:r>
              <a:rPr lang="en-US" sz="1800" dirty="0">
                <a:solidFill>
                  <a:srgbClr val="000066"/>
                </a:solidFill>
              </a:rPr>
              <a:t>far back in the record does the board consider? </a:t>
            </a:r>
            <a:r>
              <a:rPr lang="en-US" sz="1800" b="0" dirty="0">
                <a:solidFill>
                  <a:srgbClr val="000066"/>
                </a:solidFill>
              </a:rPr>
              <a:t>The entire record may be considered.</a:t>
            </a:r>
          </a:p>
          <a:p>
            <a:pPr marL="171450"/>
            <a:endParaRPr lang="en-US" sz="1800" dirty="0">
              <a:solidFill>
                <a:srgbClr val="000066"/>
              </a:solidFill>
            </a:endParaRPr>
          </a:p>
          <a:p>
            <a:pPr marL="171450"/>
            <a:r>
              <a:rPr lang="en-US" sz="1800" dirty="0" smtClean="0">
                <a:solidFill>
                  <a:srgbClr val="000066"/>
                </a:solidFill>
              </a:rPr>
              <a:t>20.  When </a:t>
            </a:r>
            <a:r>
              <a:rPr lang="en-US" sz="1800" dirty="0">
                <a:solidFill>
                  <a:srgbClr val="000066"/>
                </a:solidFill>
              </a:rPr>
              <a:t>and where can I read the current fiscal year Active-Duty and Reserve Senior Enlisted Advancement Selection Board </a:t>
            </a:r>
            <a:r>
              <a:rPr lang="en-US" sz="1800" dirty="0" smtClean="0">
                <a:solidFill>
                  <a:srgbClr val="000066"/>
                </a:solidFill>
              </a:rPr>
              <a:t>precept and convening order?  </a:t>
            </a:r>
            <a:r>
              <a:rPr lang="en-US" sz="1800" b="0" dirty="0" smtClean="0">
                <a:solidFill>
                  <a:srgbClr val="000066"/>
                </a:solidFill>
              </a:rPr>
              <a:t>The precept is made </a:t>
            </a:r>
            <a:r>
              <a:rPr lang="en-US" sz="1800" b="0" dirty="0">
                <a:solidFill>
                  <a:srgbClr val="000066"/>
                </a:solidFill>
              </a:rPr>
              <a:t>public after </a:t>
            </a:r>
            <a:r>
              <a:rPr lang="en-US" sz="1800" b="0" dirty="0" smtClean="0">
                <a:solidFill>
                  <a:srgbClr val="000066"/>
                </a:solidFill>
              </a:rPr>
              <a:t>CNP signs it and is </a:t>
            </a:r>
            <a:r>
              <a:rPr lang="en-US" sz="1800" b="0" dirty="0">
                <a:solidFill>
                  <a:srgbClr val="000066"/>
                </a:solidFill>
              </a:rPr>
              <a:t>posted on NPC selection board website</a:t>
            </a:r>
            <a:r>
              <a:rPr lang="en-US" sz="1800" b="0" dirty="0" smtClean="0">
                <a:solidFill>
                  <a:srgbClr val="000066"/>
                </a:solidFill>
              </a:rPr>
              <a:t>.  The convening order is made public after the board convenes containing the quotas.  Member is made public after the board adjourns.</a:t>
            </a:r>
            <a:endParaRPr lang="en-US" sz="1800" b="0" dirty="0">
              <a:solidFill>
                <a:srgbClr val="000066"/>
              </a:solidFill>
            </a:endParaRPr>
          </a:p>
          <a:p>
            <a:pPr marL="171450"/>
            <a:endParaRPr lang="en-US" sz="1800" dirty="0">
              <a:solidFill>
                <a:srgbClr val="000066"/>
              </a:solidFill>
            </a:endParaRPr>
          </a:p>
          <a:p>
            <a:pPr marL="171450"/>
            <a:endParaRPr lang="en-US" sz="1800" dirty="0">
              <a:solidFill>
                <a:srgbClr val="000066"/>
              </a:solidFill>
            </a:endParaRPr>
          </a:p>
        </p:txBody>
      </p:sp>
      <p:sp>
        <p:nvSpPr>
          <p:cNvPr id="28675" name="Rectangle 3"/>
          <p:cNvSpPr>
            <a:spLocks noChangeArrowheads="1"/>
          </p:cNvSpPr>
          <p:nvPr/>
        </p:nvSpPr>
        <p:spPr bwMode="auto">
          <a:xfrm>
            <a:off x="1752600" y="381000"/>
            <a:ext cx="6019800" cy="584775"/>
          </a:xfrm>
          <a:prstGeom prst="rect">
            <a:avLst/>
          </a:prstGeom>
          <a:noFill/>
          <a:ln w="9525">
            <a:noFill/>
            <a:miter lim="800000"/>
            <a:headEnd/>
            <a:tailEnd/>
          </a:ln>
        </p:spPr>
        <p:txBody>
          <a:bodyPr wrap="square">
            <a:spAutoFit/>
          </a:bodyPr>
          <a:lstStyle/>
          <a:p>
            <a:pPr algn="ctr"/>
            <a:r>
              <a:rPr lang="en-US" sz="3200" dirty="0" smtClean="0">
                <a:solidFill>
                  <a:srgbClr val="000066"/>
                </a:solidFill>
              </a:rPr>
              <a:t>FAQs/Myths</a:t>
            </a:r>
            <a:endParaRPr lang="en-US" sz="3200" dirty="0">
              <a:solidFill>
                <a:srgbClr val="000066"/>
              </a:solidFill>
            </a:endParaRPr>
          </a:p>
        </p:txBody>
      </p:sp>
    </p:spTree>
    <p:extLst>
      <p:ext uri="{BB962C8B-B14F-4D97-AF65-F5344CB8AC3E}">
        <p14:creationId xmlns:p14="http://schemas.microsoft.com/office/powerpoint/2010/main" val="1495171664"/>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5"/>
          <p:cNvSpPr txBox="1">
            <a:spLocks noChangeArrowheads="1"/>
          </p:cNvSpPr>
          <p:nvPr/>
        </p:nvSpPr>
        <p:spPr bwMode="auto">
          <a:xfrm>
            <a:off x="23191" y="1524000"/>
            <a:ext cx="8991600" cy="2031325"/>
          </a:xfrm>
          <a:prstGeom prst="rect">
            <a:avLst/>
          </a:prstGeom>
          <a:noFill/>
          <a:ln w="9525">
            <a:noFill/>
            <a:miter lim="800000"/>
            <a:headEnd/>
            <a:tailEnd/>
          </a:ln>
        </p:spPr>
        <p:txBody>
          <a:bodyPr>
            <a:spAutoFit/>
          </a:bodyPr>
          <a:lstStyle/>
          <a:p>
            <a:pPr marL="171450"/>
            <a:r>
              <a:rPr lang="en-US" sz="1800" dirty="0">
                <a:solidFill>
                  <a:srgbClr val="000066"/>
                </a:solidFill>
              </a:rPr>
              <a:t>21.  Why are items that reflect in my NSIPS ESR not reflecting in my OMPF?  </a:t>
            </a:r>
            <a:r>
              <a:rPr lang="en-US" sz="1800" b="0" dirty="0">
                <a:solidFill>
                  <a:srgbClr val="000066"/>
                </a:solidFill>
              </a:rPr>
              <a:t>Your ESR requires close-out either upon reenlistment or separation by your servicing personnel office for items to be submitted to your OMPF. </a:t>
            </a:r>
          </a:p>
          <a:p>
            <a:pPr marL="171450"/>
            <a:endParaRPr lang="en-US" sz="1800" dirty="0" smtClean="0">
              <a:solidFill>
                <a:srgbClr val="000066"/>
              </a:solidFill>
            </a:endParaRPr>
          </a:p>
          <a:p>
            <a:pPr marL="171450"/>
            <a:r>
              <a:rPr lang="en-US" sz="1800" dirty="0" smtClean="0">
                <a:solidFill>
                  <a:srgbClr val="000066"/>
                </a:solidFill>
              </a:rPr>
              <a:t>22.  </a:t>
            </a:r>
            <a:r>
              <a:rPr lang="en-US" sz="1800" dirty="0">
                <a:solidFill>
                  <a:srgbClr val="000066"/>
                </a:solidFill>
              </a:rPr>
              <a:t>The precept refers </a:t>
            </a:r>
            <a:r>
              <a:rPr lang="en-US" sz="1800" dirty="0" smtClean="0">
                <a:solidFill>
                  <a:srgbClr val="000066"/>
                </a:solidFill>
              </a:rPr>
              <a:t>to enlisted career paths.  These are </a:t>
            </a:r>
            <a:r>
              <a:rPr lang="en-US" sz="1800" dirty="0">
                <a:solidFill>
                  <a:srgbClr val="000066"/>
                </a:solidFill>
              </a:rPr>
              <a:t>updated prior to each FY's enlisted boards.  Where can I view </a:t>
            </a:r>
            <a:r>
              <a:rPr lang="en-US" sz="1800" dirty="0" smtClean="0">
                <a:solidFill>
                  <a:srgbClr val="000066"/>
                </a:solidFill>
              </a:rPr>
              <a:t>my rating's </a:t>
            </a:r>
            <a:r>
              <a:rPr lang="en-US" sz="1800" dirty="0">
                <a:solidFill>
                  <a:srgbClr val="000066"/>
                </a:solidFill>
              </a:rPr>
              <a:t>career path?  </a:t>
            </a:r>
            <a:r>
              <a:rPr lang="en-US" sz="1800" b="0" dirty="0">
                <a:solidFill>
                  <a:srgbClr val="000066"/>
                </a:solidFill>
              </a:rPr>
              <a:t>Enlisted Community Manager’s webpage on NPC’s website</a:t>
            </a:r>
            <a:r>
              <a:rPr lang="en-US" sz="1800" b="0" dirty="0" smtClean="0">
                <a:solidFill>
                  <a:srgbClr val="000066"/>
                </a:solidFill>
              </a:rPr>
              <a:t>.</a:t>
            </a:r>
            <a:endParaRPr lang="en-US" sz="1800" b="0" dirty="0">
              <a:solidFill>
                <a:srgbClr val="000066"/>
              </a:solidFill>
            </a:endParaRPr>
          </a:p>
        </p:txBody>
      </p:sp>
      <p:sp>
        <p:nvSpPr>
          <p:cNvPr id="29699" name="Rectangle 3"/>
          <p:cNvSpPr>
            <a:spLocks noChangeArrowheads="1"/>
          </p:cNvSpPr>
          <p:nvPr/>
        </p:nvSpPr>
        <p:spPr bwMode="auto">
          <a:xfrm>
            <a:off x="1752600" y="381000"/>
            <a:ext cx="6019800" cy="584775"/>
          </a:xfrm>
          <a:prstGeom prst="rect">
            <a:avLst/>
          </a:prstGeom>
          <a:noFill/>
          <a:ln w="9525">
            <a:noFill/>
            <a:miter lim="800000"/>
            <a:headEnd/>
            <a:tailEnd/>
          </a:ln>
        </p:spPr>
        <p:txBody>
          <a:bodyPr wrap="square">
            <a:spAutoFit/>
          </a:bodyPr>
          <a:lstStyle/>
          <a:p>
            <a:pPr algn="ctr"/>
            <a:r>
              <a:rPr lang="en-US" sz="3200" dirty="0" smtClean="0">
                <a:solidFill>
                  <a:srgbClr val="000066"/>
                </a:solidFill>
              </a:rPr>
              <a:t>FAQs/Myths</a:t>
            </a:r>
            <a:endParaRPr lang="en-US" sz="3200" dirty="0">
              <a:solidFill>
                <a:srgbClr val="000066"/>
              </a:solidFill>
            </a:endParaRPr>
          </a:p>
        </p:txBody>
      </p:sp>
    </p:spTree>
    <p:extLst>
      <p:ext uri="{BB962C8B-B14F-4D97-AF65-F5344CB8AC3E}">
        <p14:creationId xmlns:p14="http://schemas.microsoft.com/office/powerpoint/2010/main" val="3261370345"/>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5"/>
          <p:cNvSpPr txBox="1">
            <a:spLocks noChangeArrowheads="1"/>
          </p:cNvSpPr>
          <p:nvPr/>
        </p:nvSpPr>
        <p:spPr bwMode="auto">
          <a:xfrm>
            <a:off x="9939" y="1371600"/>
            <a:ext cx="8991600" cy="4801314"/>
          </a:xfrm>
          <a:prstGeom prst="rect">
            <a:avLst/>
          </a:prstGeom>
          <a:noFill/>
          <a:ln w="9525">
            <a:noFill/>
            <a:miter lim="800000"/>
            <a:headEnd/>
            <a:tailEnd/>
          </a:ln>
        </p:spPr>
        <p:txBody>
          <a:bodyPr>
            <a:spAutoFit/>
          </a:bodyPr>
          <a:lstStyle/>
          <a:p>
            <a:pPr marL="171450"/>
            <a:r>
              <a:rPr lang="en-US" sz="1800" dirty="0" smtClean="0">
                <a:solidFill>
                  <a:srgbClr val="000066"/>
                </a:solidFill>
              </a:rPr>
              <a:t>23.  </a:t>
            </a:r>
            <a:r>
              <a:rPr lang="en-US" sz="1800" dirty="0">
                <a:solidFill>
                  <a:srgbClr val="000066"/>
                </a:solidFill>
              </a:rPr>
              <a:t>A Chief eligible for SCPO gets a DUI and receives NJP and is awarded</a:t>
            </a:r>
          </a:p>
          <a:p>
            <a:pPr marL="171450"/>
            <a:r>
              <a:rPr lang="en-US" sz="1800" dirty="0">
                <a:solidFill>
                  <a:srgbClr val="000066"/>
                </a:solidFill>
              </a:rPr>
              <a:t>punishment while the SCPO board is in session.  How is this information</a:t>
            </a:r>
          </a:p>
          <a:p>
            <a:pPr marL="171450"/>
            <a:r>
              <a:rPr lang="en-US" sz="1800" dirty="0">
                <a:solidFill>
                  <a:srgbClr val="000066"/>
                </a:solidFill>
              </a:rPr>
              <a:t>made available to the board?  </a:t>
            </a:r>
            <a:r>
              <a:rPr lang="en-US" sz="1800" b="0" dirty="0">
                <a:solidFill>
                  <a:srgbClr val="000066"/>
                </a:solidFill>
              </a:rPr>
              <a:t>It </a:t>
            </a:r>
            <a:r>
              <a:rPr lang="en-US" sz="1800" b="0" dirty="0" smtClean="0">
                <a:solidFill>
                  <a:srgbClr val="000066"/>
                </a:solidFill>
              </a:rPr>
              <a:t>cannot be made available to a board in session.  </a:t>
            </a:r>
            <a:r>
              <a:rPr lang="en-US" sz="1800" b="0" dirty="0">
                <a:solidFill>
                  <a:srgbClr val="000066"/>
                </a:solidFill>
              </a:rPr>
              <a:t>However, the CO does have </a:t>
            </a:r>
            <a:r>
              <a:rPr lang="en-US" sz="1800" b="0" dirty="0" smtClean="0">
                <a:solidFill>
                  <a:srgbClr val="000066"/>
                </a:solidFill>
              </a:rPr>
              <a:t>the option </a:t>
            </a:r>
            <a:r>
              <a:rPr lang="en-US" sz="1800" b="0" dirty="0">
                <a:solidFill>
                  <a:srgbClr val="000066"/>
                </a:solidFill>
              </a:rPr>
              <a:t>to withdraw the Chief’s recommendation for advancement per </a:t>
            </a:r>
            <a:r>
              <a:rPr lang="en-US" sz="1800" b="0" dirty="0" smtClean="0">
                <a:solidFill>
                  <a:srgbClr val="000066"/>
                </a:solidFill>
              </a:rPr>
              <a:t>article 721 </a:t>
            </a:r>
            <a:r>
              <a:rPr lang="en-US" sz="1800" b="0" dirty="0">
                <a:solidFill>
                  <a:srgbClr val="000066"/>
                </a:solidFill>
              </a:rPr>
              <a:t>of the Advancement Manual.  Ensure mandatory reporting of </a:t>
            </a:r>
            <a:r>
              <a:rPr lang="en-US" sz="1800" b="0" dirty="0" smtClean="0">
                <a:solidFill>
                  <a:srgbClr val="000066"/>
                </a:solidFill>
              </a:rPr>
              <a:t>E6-E9 misconduct </a:t>
            </a:r>
            <a:r>
              <a:rPr lang="en-US" sz="1800" b="0" dirty="0">
                <a:solidFill>
                  <a:srgbClr val="000066"/>
                </a:solidFill>
              </a:rPr>
              <a:t>is reported to PERS-832  immediately per </a:t>
            </a:r>
            <a:r>
              <a:rPr lang="en-US" sz="1800" b="0" dirty="0" err="1">
                <a:solidFill>
                  <a:srgbClr val="000066"/>
                </a:solidFill>
              </a:rPr>
              <a:t>MPM</a:t>
            </a:r>
            <a:r>
              <a:rPr lang="en-US" sz="1800" b="0" dirty="0">
                <a:solidFill>
                  <a:srgbClr val="000066"/>
                </a:solidFill>
              </a:rPr>
              <a:t> </a:t>
            </a:r>
            <a:endParaRPr lang="en-US" sz="1800" b="0" dirty="0" smtClean="0">
              <a:solidFill>
                <a:srgbClr val="000066"/>
              </a:solidFill>
            </a:endParaRPr>
          </a:p>
          <a:p>
            <a:pPr marL="171450"/>
            <a:r>
              <a:rPr lang="en-US" sz="1800" b="0" dirty="0" smtClean="0">
                <a:solidFill>
                  <a:srgbClr val="000066"/>
                </a:solidFill>
              </a:rPr>
              <a:t>1616-040</a:t>
            </a:r>
            <a:r>
              <a:rPr lang="en-US" sz="1800" b="0" dirty="0">
                <a:solidFill>
                  <a:srgbClr val="000066"/>
                </a:solidFill>
              </a:rPr>
              <a:t>.  If the recommendation is not withdrawn and if the Chief is selected for advancement, the NJP may be identified via the post-board scrub. </a:t>
            </a:r>
          </a:p>
          <a:p>
            <a:pPr marL="171450"/>
            <a:endParaRPr lang="en-US" sz="1800" dirty="0" smtClean="0">
              <a:solidFill>
                <a:srgbClr val="000066"/>
              </a:solidFill>
            </a:endParaRPr>
          </a:p>
          <a:p>
            <a:pPr marL="171450"/>
            <a:r>
              <a:rPr lang="en-US" sz="1800" dirty="0" smtClean="0">
                <a:solidFill>
                  <a:srgbClr val="000066"/>
                </a:solidFill>
              </a:rPr>
              <a:t>25.  </a:t>
            </a:r>
            <a:r>
              <a:rPr lang="en-US" sz="1800" dirty="0">
                <a:solidFill>
                  <a:srgbClr val="000066"/>
                </a:solidFill>
              </a:rPr>
              <a:t>On the </a:t>
            </a:r>
            <a:r>
              <a:rPr lang="en-US" sz="1800" dirty="0" err="1">
                <a:solidFill>
                  <a:srgbClr val="000066"/>
                </a:solidFill>
              </a:rPr>
              <a:t>NAVADMIN</a:t>
            </a:r>
            <a:r>
              <a:rPr lang="en-US" sz="1800" dirty="0">
                <a:solidFill>
                  <a:srgbClr val="000066"/>
                </a:solidFill>
              </a:rPr>
              <a:t> </a:t>
            </a:r>
            <a:r>
              <a:rPr lang="en-US" sz="1800" dirty="0" smtClean="0">
                <a:solidFill>
                  <a:srgbClr val="000066"/>
                </a:solidFill>
              </a:rPr>
              <a:t>announcing </a:t>
            </a:r>
            <a:r>
              <a:rPr lang="en-US" sz="1800" dirty="0">
                <a:solidFill>
                  <a:srgbClr val="000066"/>
                </a:solidFill>
              </a:rPr>
              <a:t>the board’s results, what does the sequence number indicate?  </a:t>
            </a:r>
            <a:r>
              <a:rPr lang="en-US" sz="1800" b="0" dirty="0">
                <a:solidFill>
                  <a:srgbClr val="000066"/>
                </a:solidFill>
              </a:rPr>
              <a:t>It ranks the candidates selected for advancement by seniority within each </a:t>
            </a:r>
            <a:r>
              <a:rPr lang="en-US" sz="1800" b="0" dirty="0" smtClean="0">
                <a:solidFill>
                  <a:srgbClr val="000066"/>
                </a:solidFill>
              </a:rPr>
              <a:t>competitive group. </a:t>
            </a:r>
            <a:endParaRPr lang="en-US" sz="1800" b="0" dirty="0">
              <a:solidFill>
                <a:srgbClr val="000066"/>
              </a:solidFill>
            </a:endParaRPr>
          </a:p>
          <a:p>
            <a:pPr marL="171450"/>
            <a:endParaRPr lang="en-US" sz="1800" dirty="0">
              <a:solidFill>
                <a:srgbClr val="000066"/>
              </a:solidFill>
            </a:endParaRPr>
          </a:p>
          <a:p>
            <a:pPr marL="171450"/>
            <a:r>
              <a:rPr lang="en-US" sz="1800" dirty="0" smtClean="0">
                <a:solidFill>
                  <a:srgbClr val="000066"/>
                </a:solidFill>
              </a:rPr>
              <a:t>26.  </a:t>
            </a:r>
            <a:r>
              <a:rPr lang="en-US" sz="1800" dirty="0">
                <a:solidFill>
                  <a:srgbClr val="000066"/>
                </a:solidFill>
              </a:rPr>
              <a:t>What if a sequence number or numbers are missing on the </a:t>
            </a:r>
            <a:r>
              <a:rPr lang="en-US" sz="1800" dirty="0" err="1">
                <a:solidFill>
                  <a:srgbClr val="000066"/>
                </a:solidFill>
              </a:rPr>
              <a:t>NAVADMIN</a:t>
            </a:r>
            <a:r>
              <a:rPr lang="en-US" sz="1800" dirty="0">
                <a:solidFill>
                  <a:srgbClr val="000066"/>
                </a:solidFill>
              </a:rPr>
              <a:t> </a:t>
            </a:r>
            <a:r>
              <a:rPr lang="en-US" sz="1800" dirty="0" smtClean="0">
                <a:solidFill>
                  <a:srgbClr val="000066"/>
                </a:solidFill>
              </a:rPr>
              <a:t>that </a:t>
            </a:r>
            <a:r>
              <a:rPr lang="en-US" sz="1800" dirty="0">
                <a:solidFill>
                  <a:srgbClr val="000066"/>
                </a:solidFill>
              </a:rPr>
              <a:t>announces the board’s results?  </a:t>
            </a:r>
            <a:r>
              <a:rPr lang="en-US" sz="1800" b="0" dirty="0">
                <a:solidFill>
                  <a:srgbClr val="000066"/>
                </a:solidFill>
              </a:rPr>
              <a:t>Either selects were placed on hold or quotas were unfilled.</a:t>
            </a:r>
          </a:p>
          <a:p>
            <a:pPr marL="171450"/>
            <a:endParaRPr lang="en-US" sz="1800" dirty="0">
              <a:solidFill>
                <a:srgbClr val="000066"/>
              </a:solidFill>
            </a:endParaRPr>
          </a:p>
        </p:txBody>
      </p:sp>
      <p:sp>
        <p:nvSpPr>
          <p:cNvPr id="30723" name="Rectangle 3"/>
          <p:cNvSpPr>
            <a:spLocks noChangeArrowheads="1"/>
          </p:cNvSpPr>
          <p:nvPr/>
        </p:nvSpPr>
        <p:spPr bwMode="auto">
          <a:xfrm>
            <a:off x="1752600" y="381000"/>
            <a:ext cx="6019800" cy="584775"/>
          </a:xfrm>
          <a:prstGeom prst="rect">
            <a:avLst/>
          </a:prstGeom>
          <a:noFill/>
          <a:ln w="9525">
            <a:noFill/>
            <a:miter lim="800000"/>
            <a:headEnd/>
            <a:tailEnd/>
          </a:ln>
        </p:spPr>
        <p:txBody>
          <a:bodyPr wrap="square">
            <a:spAutoFit/>
          </a:bodyPr>
          <a:lstStyle/>
          <a:p>
            <a:pPr algn="ctr" eaLnBrk="0" hangingPunct="0"/>
            <a:r>
              <a:rPr lang="en-US" sz="3200" dirty="0" smtClean="0">
                <a:solidFill>
                  <a:srgbClr val="000066"/>
                </a:solidFill>
              </a:rPr>
              <a:t>FAQs/Myths</a:t>
            </a:r>
            <a:endParaRPr lang="en-US" sz="3200" dirty="0">
              <a:solidFill>
                <a:srgbClr val="000066"/>
              </a:solidFill>
            </a:endParaRPr>
          </a:p>
        </p:txBody>
      </p:sp>
    </p:spTree>
    <p:extLst>
      <p:ext uri="{BB962C8B-B14F-4D97-AF65-F5344CB8AC3E}">
        <p14:creationId xmlns:p14="http://schemas.microsoft.com/office/powerpoint/2010/main" val="1950699551"/>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5"/>
          <p:cNvSpPr txBox="1">
            <a:spLocks noChangeArrowheads="1"/>
          </p:cNvSpPr>
          <p:nvPr/>
        </p:nvSpPr>
        <p:spPr bwMode="auto">
          <a:xfrm>
            <a:off x="0" y="1752600"/>
            <a:ext cx="8991600" cy="2862322"/>
          </a:xfrm>
          <a:prstGeom prst="rect">
            <a:avLst/>
          </a:prstGeom>
          <a:noFill/>
          <a:ln w="9525">
            <a:noFill/>
            <a:miter lim="800000"/>
            <a:headEnd/>
            <a:tailEnd/>
          </a:ln>
        </p:spPr>
        <p:txBody>
          <a:bodyPr>
            <a:spAutoFit/>
          </a:bodyPr>
          <a:lstStyle/>
          <a:p>
            <a:pPr marL="171450"/>
            <a:r>
              <a:rPr lang="en-US" sz="1800" dirty="0" smtClean="0">
                <a:solidFill>
                  <a:srgbClr val="000066"/>
                </a:solidFill>
              </a:rPr>
              <a:t>27.   </a:t>
            </a:r>
            <a:r>
              <a:rPr lang="en-US" sz="1800" dirty="0">
                <a:solidFill>
                  <a:srgbClr val="000066"/>
                </a:solidFill>
              </a:rPr>
              <a:t>I (CO) awarded a SCPO NJP four months ago, I did not pull </a:t>
            </a:r>
            <a:r>
              <a:rPr lang="en-US" sz="1800" dirty="0" smtClean="0">
                <a:solidFill>
                  <a:srgbClr val="000066"/>
                </a:solidFill>
              </a:rPr>
              <a:t>his recommendation </a:t>
            </a:r>
            <a:r>
              <a:rPr lang="en-US" sz="1800" dirty="0">
                <a:solidFill>
                  <a:srgbClr val="000066"/>
                </a:solidFill>
              </a:rPr>
              <a:t>for advancement and I did not do a special eval documenting the NJP because I intend to report the NJP in his next periodic eval.  However, the MCPO board results were just released and he was selected for MCPO.   What should my command have done to ensure the board was aware of the recent NJP?  </a:t>
            </a:r>
            <a:r>
              <a:rPr lang="en-US" sz="1800" b="0" dirty="0">
                <a:solidFill>
                  <a:srgbClr val="000066"/>
                </a:solidFill>
              </a:rPr>
              <a:t>Via “OMPF - Command View” on BOL, selected command leadership  or authorized users should have verified the SCPO’s OMPF prior to the board to ensure the NJP documents reflected in the SCPO’s OMPF. </a:t>
            </a:r>
            <a:r>
              <a:rPr lang="en-US" sz="1800" b="0" dirty="0" smtClean="0">
                <a:solidFill>
                  <a:srgbClr val="000066"/>
                </a:solidFill>
              </a:rPr>
              <a:t> Ensure </a:t>
            </a:r>
            <a:r>
              <a:rPr lang="en-US" sz="1800" b="0" dirty="0">
                <a:solidFill>
                  <a:srgbClr val="000066"/>
                </a:solidFill>
              </a:rPr>
              <a:t>mandatory reporting of </a:t>
            </a:r>
            <a:r>
              <a:rPr lang="en-US" sz="1800" b="0" dirty="0" smtClean="0">
                <a:solidFill>
                  <a:srgbClr val="000066"/>
                </a:solidFill>
              </a:rPr>
              <a:t>E6-E9 misconduct </a:t>
            </a:r>
            <a:r>
              <a:rPr lang="en-US" sz="1800" b="0" dirty="0">
                <a:solidFill>
                  <a:srgbClr val="000066"/>
                </a:solidFill>
              </a:rPr>
              <a:t>is reported to PERS-832  immediately per </a:t>
            </a:r>
            <a:r>
              <a:rPr lang="en-US" sz="1800" b="0" dirty="0" err="1">
                <a:solidFill>
                  <a:srgbClr val="000066"/>
                </a:solidFill>
              </a:rPr>
              <a:t>MPM</a:t>
            </a:r>
            <a:r>
              <a:rPr lang="en-US" sz="1800" b="0" dirty="0">
                <a:solidFill>
                  <a:srgbClr val="000066"/>
                </a:solidFill>
              </a:rPr>
              <a:t> </a:t>
            </a:r>
            <a:r>
              <a:rPr lang="en-US" sz="1800" b="0" dirty="0" smtClean="0">
                <a:solidFill>
                  <a:srgbClr val="000066"/>
                </a:solidFill>
              </a:rPr>
              <a:t> 1616-040.</a:t>
            </a:r>
            <a:endParaRPr lang="en-US" sz="1800" b="0" dirty="0">
              <a:solidFill>
                <a:srgbClr val="000066"/>
              </a:solidFill>
            </a:endParaRPr>
          </a:p>
        </p:txBody>
      </p:sp>
      <p:sp>
        <p:nvSpPr>
          <p:cNvPr id="30723" name="Rectangle 3"/>
          <p:cNvSpPr>
            <a:spLocks noChangeArrowheads="1"/>
          </p:cNvSpPr>
          <p:nvPr/>
        </p:nvSpPr>
        <p:spPr bwMode="auto">
          <a:xfrm>
            <a:off x="1752600" y="381000"/>
            <a:ext cx="6019800" cy="584775"/>
          </a:xfrm>
          <a:prstGeom prst="rect">
            <a:avLst/>
          </a:prstGeom>
          <a:noFill/>
          <a:ln w="9525">
            <a:noFill/>
            <a:miter lim="800000"/>
            <a:headEnd/>
            <a:tailEnd/>
          </a:ln>
        </p:spPr>
        <p:txBody>
          <a:bodyPr wrap="square">
            <a:spAutoFit/>
          </a:bodyPr>
          <a:lstStyle/>
          <a:p>
            <a:pPr algn="ctr" eaLnBrk="0" hangingPunct="0"/>
            <a:r>
              <a:rPr lang="en-US" sz="3200" dirty="0" smtClean="0">
                <a:solidFill>
                  <a:srgbClr val="000066"/>
                </a:solidFill>
              </a:rPr>
              <a:t>FAQs/Myths</a:t>
            </a:r>
            <a:endParaRPr lang="en-US" sz="3200" dirty="0">
              <a:solidFill>
                <a:srgbClr val="000066"/>
              </a:solidFill>
            </a:endParaRPr>
          </a:p>
        </p:txBody>
      </p:sp>
    </p:spTree>
    <p:extLst>
      <p:ext uri="{BB962C8B-B14F-4D97-AF65-F5344CB8AC3E}">
        <p14:creationId xmlns:p14="http://schemas.microsoft.com/office/powerpoint/2010/main" val="2388694548"/>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5"/>
          <p:cNvSpPr txBox="1">
            <a:spLocks noChangeArrowheads="1"/>
          </p:cNvSpPr>
          <p:nvPr/>
        </p:nvSpPr>
        <p:spPr bwMode="auto">
          <a:xfrm>
            <a:off x="2101850" y="2971800"/>
            <a:ext cx="4832350" cy="914400"/>
          </a:xfrm>
          <a:prstGeom prst="rect">
            <a:avLst/>
          </a:prstGeom>
          <a:noFill/>
          <a:ln w="9525">
            <a:noFill/>
            <a:miter lim="800000"/>
            <a:headEnd/>
            <a:tailEnd/>
          </a:ln>
        </p:spPr>
        <p:txBody>
          <a:bodyPr wrap="none">
            <a:spAutoFit/>
          </a:bodyPr>
          <a:lstStyle/>
          <a:p>
            <a:pPr eaLnBrk="0" hangingPunct="0">
              <a:spcBef>
                <a:spcPct val="50000"/>
              </a:spcBef>
            </a:pPr>
            <a:r>
              <a:rPr lang="en-US" sz="5400" i="1">
                <a:solidFill>
                  <a:srgbClr val="000066"/>
                </a:solidFill>
              </a:rPr>
              <a:t>QUESTIONS ?</a:t>
            </a:r>
          </a:p>
        </p:txBody>
      </p:sp>
      <p:sp>
        <p:nvSpPr>
          <p:cNvPr id="31747" name="Rectangle 2"/>
          <p:cNvSpPr>
            <a:spLocks noChangeArrowheads="1"/>
          </p:cNvSpPr>
          <p:nvPr/>
        </p:nvSpPr>
        <p:spPr bwMode="auto">
          <a:xfrm>
            <a:off x="1676400" y="381000"/>
            <a:ext cx="6172200" cy="584775"/>
          </a:xfrm>
          <a:prstGeom prst="rect">
            <a:avLst/>
          </a:prstGeom>
          <a:noFill/>
          <a:ln w="9525">
            <a:noFill/>
            <a:miter lim="800000"/>
            <a:headEnd/>
            <a:tailEnd/>
          </a:ln>
        </p:spPr>
        <p:txBody>
          <a:bodyPr wrap="square">
            <a:spAutoFit/>
          </a:bodyPr>
          <a:lstStyle/>
          <a:p>
            <a:r>
              <a:rPr lang="en-US" sz="3200" dirty="0">
                <a:solidFill>
                  <a:srgbClr val="000066"/>
                </a:solidFill>
              </a:rPr>
              <a:t>Enlisted Advancement Boards</a:t>
            </a:r>
            <a:endParaRPr lang="en-US" sz="3200"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0" y="1600200"/>
            <a:ext cx="9144000" cy="4355038"/>
          </a:xfrm>
          <a:prstGeom prst="rect">
            <a:avLst/>
          </a:prstGeom>
          <a:noFill/>
          <a:ln w="9525">
            <a:noFill/>
            <a:miter lim="800000"/>
            <a:headEnd/>
            <a:tailEnd/>
          </a:ln>
        </p:spPr>
        <p:txBody>
          <a:bodyPr>
            <a:spAutoFit/>
          </a:bodyPr>
          <a:lstStyle/>
          <a:p>
            <a:pPr marL="857250" lvl="2" indent="-342900" defTabSz="174625">
              <a:buFont typeface="Wingdings" panose="05000000000000000000" pitchFamily="2" charset="2"/>
              <a:buChar char="Ø"/>
              <a:defRPr/>
            </a:pPr>
            <a:r>
              <a:rPr lang="en-US" sz="2400" dirty="0">
                <a:solidFill>
                  <a:srgbClr val="000066"/>
                </a:solidFill>
              </a:rPr>
              <a:t>Must maintain CO’s recommendation for advancement</a:t>
            </a:r>
          </a:p>
          <a:p>
            <a:pPr marL="1138238" lvl="2" indent="-623888" defTabSz="174625">
              <a:defRPr/>
            </a:pPr>
            <a:endParaRPr lang="en-US" sz="2300" dirty="0">
              <a:solidFill>
                <a:srgbClr val="000066"/>
              </a:solidFill>
            </a:endParaRPr>
          </a:p>
          <a:p>
            <a:pPr marL="800100" lvl="2" indent="-285750" defTabSz="174625">
              <a:buFont typeface="Wingdings" pitchFamily="2" charset="2"/>
              <a:buChar char="Ø"/>
              <a:defRPr/>
            </a:pPr>
            <a:r>
              <a:rPr lang="en-US" sz="2300" dirty="0" smtClean="0">
                <a:solidFill>
                  <a:srgbClr val="000066"/>
                </a:solidFill>
              </a:rPr>
              <a:t>PERS-802 performs continuous reviews of eligibility</a:t>
            </a:r>
          </a:p>
          <a:p>
            <a:pPr marL="1085850" lvl="3" indent="-114300" defTabSz="174625">
              <a:buFont typeface="Arial" charset="0"/>
              <a:buChar char="•"/>
              <a:defRPr/>
            </a:pPr>
            <a:r>
              <a:rPr lang="en-US" sz="2300" dirty="0" smtClean="0">
                <a:solidFill>
                  <a:srgbClr val="000066"/>
                </a:solidFill>
              </a:rPr>
              <a:t> </a:t>
            </a:r>
            <a:r>
              <a:rPr lang="en-US" sz="2300" dirty="0">
                <a:solidFill>
                  <a:srgbClr val="000066"/>
                </a:solidFill>
              </a:rPr>
              <a:t>Multiple adds and </a:t>
            </a:r>
            <a:r>
              <a:rPr lang="en-US" sz="2300" dirty="0" smtClean="0">
                <a:solidFill>
                  <a:srgbClr val="000066"/>
                </a:solidFill>
              </a:rPr>
              <a:t>deletes up to convening day.</a:t>
            </a:r>
            <a:endParaRPr lang="en-US" sz="2300" dirty="0">
              <a:solidFill>
                <a:srgbClr val="000066"/>
              </a:solidFill>
            </a:endParaRPr>
          </a:p>
          <a:p>
            <a:pPr marL="1085850" lvl="3" indent="-114300" defTabSz="174625">
              <a:buFont typeface="Arial" charset="0"/>
              <a:buChar char="•"/>
              <a:defRPr/>
            </a:pPr>
            <a:r>
              <a:rPr lang="en-US" sz="2300" dirty="0">
                <a:solidFill>
                  <a:srgbClr val="000066"/>
                </a:solidFill>
              </a:rPr>
              <a:t> </a:t>
            </a:r>
            <a:r>
              <a:rPr lang="en-US" sz="2300" dirty="0" smtClean="0">
                <a:solidFill>
                  <a:srgbClr val="000066"/>
                </a:solidFill>
              </a:rPr>
              <a:t>No </a:t>
            </a:r>
            <a:r>
              <a:rPr lang="en-US" sz="2300" dirty="0">
                <a:solidFill>
                  <a:srgbClr val="000066"/>
                </a:solidFill>
              </a:rPr>
              <a:t>immediate notification of adds or deletes</a:t>
            </a:r>
            <a:r>
              <a:rPr lang="en-US" sz="2300" dirty="0" smtClean="0">
                <a:solidFill>
                  <a:srgbClr val="000066"/>
                </a:solidFill>
              </a:rPr>
              <a:t>.</a:t>
            </a:r>
          </a:p>
          <a:p>
            <a:pPr marL="1085850" lvl="3" indent="-114300" defTabSz="174625">
              <a:buFont typeface="Arial" charset="0"/>
              <a:buChar char="•"/>
              <a:defRPr/>
            </a:pPr>
            <a:endParaRPr lang="en-US" sz="2300" dirty="0" smtClean="0">
              <a:solidFill>
                <a:srgbClr val="000066"/>
              </a:solidFill>
            </a:endParaRPr>
          </a:p>
          <a:p>
            <a:pPr marL="803275" lvl="3" indent="-290513" defTabSz="174625">
              <a:buFont typeface="Wingdings" panose="05000000000000000000" pitchFamily="2" charset="2"/>
              <a:buChar char="Ø"/>
              <a:tabLst>
                <a:tab pos="1773238" algn="l"/>
              </a:tabLst>
              <a:defRPr/>
            </a:pPr>
            <a:r>
              <a:rPr lang="en-US" sz="2300" dirty="0" smtClean="0">
                <a:solidFill>
                  <a:srgbClr val="000066"/>
                </a:solidFill>
              </a:rPr>
              <a:t>Candidates should periodically review eligibility</a:t>
            </a:r>
            <a:endParaRPr lang="en-US" sz="2300" dirty="0">
              <a:solidFill>
                <a:srgbClr val="000066"/>
              </a:solidFill>
            </a:endParaRPr>
          </a:p>
          <a:p>
            <a:pPr marL="1033463" lvl="3" indent="-61913" defTabSz="174625">
              <a:buFont typeface="Arial" charset="0"/>
              <a:buChar char="•"/>
              <a:defRPr/>
            </a:pPr>
            <a:r>
              <a:rPr lang="en-US" sz="2300" dirty="0" smtClean="0">
                <a:solidFill>
                  <a:srgbClr val="000066"/>
                </a:solidFill>
              </a:rPr>
              <a:t> Review </a:t>
            </a:r>
            <a:r>
              <a:rPr lang="en-US" sz="2300" dirty="0">
                <a:solidFill>
                  <a:srgbClr val="000066"/>
                </a:solidFill>
              </a:rPr>
              <a:t>Navy </a:t>
            </a:r>
            <a:r>
              <a:rPr lang="en-US" sz="2300" dirty="0" smtClean="0">
                <a:solidFill>
                  <a:srgbClr val="000066"/>
                </a:solidFill>
              </a:rPr>
              <a:t>Advancement </a:t>
            </a:r>
            <a:r>
              <a:rPr lang="en-US" sz="2300" dirty="0">
                <a:solidFill>
                  <a:srgbClr val="000066"/>
                </a:solidFill>
              </a:rPr>
              <a:t>Center </a:t>
            </a:r>
            <a:r>
              <a:rPr lang="en-US" sz="2300" dirty="0" smtClean="0">
                <a:solidFill>
                  <a:srgbClr val="000066"/>
                </a:solidFill>
              </a:rPr>
              <a:t>website </a:t>
            </a:r>
            <a:r>
              <a:rPr lang="en-US" sz="2300" dirty="0">
                <a:solidFill>
                  <a:srgbClr val="000066"/>
                </a:solidFill>
              </a:rPr>
              <a:t>for profile sheet </a:t>
            </a:r>
            <a:r>
              <a:rPr lang="en-US" sz="2300" dirty="0" smtClean="0">
                <a:solidFill>
                  <a:srgbClr val="000066"/>
                </a:solidFill>
              </a:rPr>
              <a:t>changes</a:t>
            </a:r>
          </a:p>
          <a:p>
            <a:pPr marL="1033463" lvl="3" indent="-61913" defTabSz="174625">
              <a:buFont typeface="Arial" charset="0"/>
              <a:buChar char="•"/>
              <a:defRPr/>
            </a:pPr>
            <a:r>
              <a:rPr lang="en-US" sz="2300" dirty="0" smtClean="0">
                <a:solidFill>
                  <a:srgbClr val="000066"/>
                </a:solidFill>
              </a:rPr>
              <a:t> Sign up for profile sheet change notification via the Navy Advancement Center website.</a:t>
            </a:r>
            <a:endParaRPr lang="en-US" sz="2300" dirty="0">
              <a:solidFill>
                <a:srgbClr val="000066"/>
              </a:solidFill>
            </a:endParaRPr>
          </a:p>
          <a:p>
            <a:pPr marL="1033463" lvl="3" indent="-61913" defTabSz="174625">
              <a:buFont typeface="Wingdings" pitchFamily="2" charset="2"/>
              <a:buChar char="Ø"/>
              <a:defRPr/>
            </a:pPr>
            <a:endParaRPr lang="en-US" sz="2300" dirty="0">
              <a:solidFill>
                <a:srgbClr val="000066"/>
              </a:solidFill>
            </a:endParaRPr>
          </a:p>
        </p:txBody>
      </p:sp>
      <p:sp>
        <p:nvSpPr>
          <p:cNvPr id="7171" name="Rectangle 3"/>
          <p:cNvSpPr>
            <a:spLocks noChangeArrowheads="1"/>
          </p:cNvSpPr>
          <p:nvPr/>
        </p:nvSpPr>
        <p:spPr bwMode="auto">
          <a:xfrm>
            <a:off x="1828800" y="381000"/>
            <a:ext cx="5867400" cy="584775"/>
          </a:xfrm>
          <a:prstGeom prst="rect">
            <a:avLst/>
          </a:prstGeom>
          <a:noFill/>
          <a:ln w="9525">
            <a:noFill/>
            <a:miter lim="800000"/>
            <a:headEnd/>
            <a:tailEnd/>
          </a:ln>
        </p:spPr>
        <p:txBody>
          <a:bodyPr wrap="square" anchor="ctr">
            <a:spAutoFit/>
          </a:bodyPr>
          <a:lstStyle/>
          <a:p>
            <a:pPr algn="ctr"/>
            <a:r>
              <a:rPr lang="en-US" sz="3200" dirty="0" smtClean="0">
                <a:solidFill>
                  <a:srgbClr val="000066"/>
                </a:solidFill>
              </a:rPr>
              <a:t>Eligibility</a:t>
            </a:r>
            <a:endParaRPr lang="en-US" sz="3200" dirty="0">
              <a:solidFill>
                <a:srgbClr val="000066"/>
              </a:solidFill>
            </a:endParaRPr>
          </a:p>
        </p:txBody>
      </p:sp>
      <p:sp>
        <p:nvSpPr>
          <p:cNvPr id="7172" name="TextBox 4"/>
          <p:cNvSpPr txBox="1">
            <a:spLocks noChangeArrowheads="1"/>
          </p:cNvSpPr>
          <p:nvPr/>
        </p:nvSpPr>
        <p:spPr bwMode="auto">
          <a:xfrm>
            <a:off x="304800" y="6091238"/>
            <a:ext cx="8534400" cy="461962"/>
          </a:xfrm>
          <a:prstGeom prst="rect">
            <a:avLst/>
          </a:prstGeom>
          <a:solidFill>
            <a:srgbClr val="FFFF00"/>
          </a:solidFill>
          <a:ln w="9525">
            <a:solidFill>
              <a:srgbClr val="000000"/>
            </a:solidFill>
            <a:miter lim="800000"/>
            <a:headEnd/>
            <a:tailEnd/>
          </a:ln>
        </p:spPr>
        <p:txBody>
          <a:bodyPr>
            <a:spAutoFit/>
          </a:bodyPr>
          <a:lstStyle/>
          <a:p>
            <a:pPr algn="ctr"/>
            <a:r>
              <a:rPr lang="en-US" sz="2400"/>
              <a:t>CANDIDATES: CLOSELY MONITOR YOUR ELIGIBILITY</a:t>
            </a:r>
          </a:p>
        </p:txBody>
      </p:sp>
    </p:spTree>
    <p:extLst>
      <p:ext uri="{BB962C8B-B14F-4D97-AF65-F5344CB8AC3E}">
        <p14:creationId xmlns:p14="http://schemas.microsoft.com/office/powerpoint/2010/main" val="2295781508"/>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0" y="1295400"/>
            <a:ext cx="8915400" cy="4324350"/>
          </a:xfrm>
          <a:prstGeom prst="rect">
            <a:avLst/>
          </a:prstGeom>
          <a:noFill/>
          <a:ln w="9525">
            <a:noFill/>
            <a:miter lim="800000"/>
            <a:headEnd/>
            <a:tailEnd/>
          </a:ln>
        </p:spPr>
        <p:txBody>
          <a:bodyPr>
            <a:spAutoFit/>
          </a:bodyPr>
          <a:lstStyle/>
          <a:p>
            <a:pPr marL="628650" lvl="1" indent="-285750" defTabSz="174625">
              <a:buFont typeface="Wingdings" pitchFamily="2" charset="2"/>
              <a:buChar char="Ø"/>
              <a:defRPr/>
            </a:pPr>
            <a:r>
              <a:rPr lang="en-US" sz="2500" dirty="0">
                <a:solidFill>
                  <a:srgbClr val="000066"/>
                </a:solidFill>
              </a:rPr>
              <a:t>Official Military Personnel File (OMPF) field codes</a:t>
            </a:r>
          </a:p>
          <a:p>
            <a:pPr marL="628650" lvl="1" indent="-285750" defTabSz="174625">
              <a:defRPr/>
            </a:pPr>
            <a:r>
              <a:rPr lang="en-US" sz="2500" dirty="0">
                <a:solidFill>
                  <a:srgbClr val="000066"/>
                </a:solidFill>
              </a:rPr>
              <a:t>    </a:t>
            </a:r>
            <a:r>
              <a:rPr lang="en-US" sz="2500" dirty="0" smtClean="0">
                <a:solidFill>
                  <a:srgbClr val="000066"/>
                </a:solidFill>
              </a:rPr>
              <a:t>30-38 (MILPERSMAN 1070-080)</a:t>
            </a:r>
            <a:endParaRPr lang="en-US" sz="2500" dirty="0">
              <a:solidFill>
                <a:srgbClr val="000066"/>
              </a:solidFill>
            </a:endParaRPr>
          </a:p>
          <a:p>
            <a:pPr marL="857250" lvl="2" defTabSz="174625">
              <a:buFont typeface="Arial" charset="0"/>
              <a:buChar char="•"/>
              <a:defRPr/>
            </a:pPr>
            <a:r>
              <a:rPr lang="en-US" sz="2500" dirty="0">
                <a:solidFill>
                  <a:srgbClr val="000066"/>
                </a:solidFill>
              </a:rPr>
              <a:t> Available via BOL menu </a:t>
            </a:r>
            <a:r>
              <a:rPr lang="en-US" sz="2500" dirty="0" smtClean="0">
                <a:solidFill>
                  <a:srgbClr val="000066"/>
                </a:solidFill>
              </a:rPr>
              <a:t>item </a:t>
            </a:r>
            <a:r>
              <a:rPr lang="en-US" sz="2500" dirty="0">
                <a:solidFill>
                  <a:srgbClr val="000066"/>
                </a:solidFill>
              </a:rPr>
              <a:t>“OMPF-My Record”</a:t>
            </a:r>
          </a:p>
          <a:p>
            <a:pPr marL="628650" lvl="1" indent="-285750" defTabSz="174625">
              <a:defRPr/>
            </a:pPr>
            <a:endParaRPr lang="en-US" sz="2500" dirty="0">
              <a:solidFill>
                <a:srgbClr val="000066"/>
              </a:solidFill>
            </a:endParaRPr>
          </a:p>
          <a:p>
            <a:pPr marL="628650" lvl="1" indent="-285750" defTabSz="174625">
              <a:buFont typeface="Wingdings" pitchFamily="2" charset="2"/>
              <a:buChar char="Ø"/>
              <a:defRPr/>
            </a:pPr>
            <a:r>
              <a:rPr lang="en-US" sz="2500" dirty="0">
                <a:solidFill>
                  <a:srgbClr val="000066"/>
                </a:solidFill>
              </a:rPr>
              <a:t>Performance Summary Record (PSR) </a:t>
            </a:r>
          </a:p>
          <a:p>
            <a:pPr marL="857250" lvl="2" defTabSz="174625">
              <a:buFont typeface="Arial" charset="0"/>
              <a:buChar char="•"/>
              <a:defRPr/>
            </a:pPr>
            <a:r>
              <a:rPr lang="en-US" sz="2500" dirty="0">
                <a:solidFill>
                  <a:srgbClr val="000066"/>
                </a:solidFill>
              </a:rPr>
              <a:t> Available via BOL menu </a:t>
            </a:r>
            <a:r>
              <a:rPr lang="en-US" sz="2500" dirty="0" smtClean="0">
                <a:solidFill>
                  <a:srgbClr val="000066"/>
                </a:solidFill>
              </a:rPr>
              <a:t>item </a:t>
            </a:r>
            <a:r>
              <a:rPr lang="en-US" sz="2500" dirty="0">
                <a:solidFill>
                  <a:srgbClr val="000066"/>
                </a:solidFill>
              </a:rPr>
              <a:t>“ODC, OSR, PSR”</a:t>
            </a:r>
          </a:p>
          <a:p>
            <a:pPr marL="1543050" lvl="2" indent="-285750" defTabSz="174625">
              <a:buFont typeface="Wingdings" pitchFamily="2" charset="2"/>
              <a:buChar char="ü"/>
              <a:defRPr/>
            </a:pPr>
            <a:r>
              <a:rPr lang="en-US" sz="2500" dirty="0">
                <a:solidFill>
                  <a:srgbClr val="000066"/>
                </a:solidFill>
              </a:rPr>
              <a:t>Part I (Personnel Data Summary)</a:t>
            </a:r>
          </a:p>
          <a:p>
            <a:pPr marL="1543050" lvl="2" indent="-285750" defTabSz="174625">
              <a:buFont typeface="Wingdings" pitchFamily="2" charset="2"/>
              <a:buChar char="ü"/>
              <a:defRPr/>
            </a:pPr>
            <a:r>
              <a:rPr lang="en-US" sz="2500" dirty="0">
                <a:solidFill>
                  <a:srgbClr val="000066"/>
                </a:solidFill>
              </a:rPr>
              <a:t>Part II (Pre-1996 evaluation summary)</a:t>
            </a:r>
          </a:p>
          <a:p>
            <a:pPr marL="1543050" lvl="2" indent="-285750" defTabSz="174625">
              <a:buFont typeface="Wingdings" pitchFamily="2" charset="2"/>
              <a:buChar char="ü"/>
              <a:defRPr/>
            </a:pPr>
            <a:r>
              <a:rPr lang="en-US" sz="2500" dirty="0">
                <a:solidFill>
                  <a:srgbClr val="000066"/>
                </a:solidFill>
              </a:rPr>
              <a:t>Part III (1996 to present evaluation summary)</a:t>
            </a:r>
          </a:p>
          <a:p>
            <a:pPr marL="857250" lvl="2" defTabSz="174625">
              <a:buFont typeface="Arial" charset="0"/>
              <a:buChar char="•"/>
              <a:defRPr/>
            </a:pPr>
            <a:endParaRPr lang="en-US" sz="2500" dirty="0">
              <a:solidFill>
                <a:srgbClr val="000066"/>
              </a:solidFill>
            </a:endParaRPr>
          </a:p>
          <a:p>
            <a:pPr marL="628650" lvl="1" indent="-285750" defTabSz="174625">
              <a:buFont typeface="Wingdings" pitchFamily="2" charset="2"/>
              <a:buChar char="Ø"/>
              <a:defRPr/>
            </a:pPr>
            <a:r>
              <a:rPr lang="en-US" sz="2500" dirty="0">
                <a:solidFill>
                  <a:srgbClr val="000066"/>
                </a:solidFill>
              </a:rPr>
              <a:t>Candidate’s Letter to the Board</a:t>
            </a:r>
          </a:p>
        </p:txBody>
      </p:sp>
      <p:sp>
        <p:nvSpPr>
          <p:cNvPr id="15363" name="Rectangle 3"/>
          <p:cNvSpPr>
            <a:spLocks noChangeArrowheads="1"/>
          </p:cNvSpPr>
          <p:nvPr/>
        </p:nvSpPr>
        <p:spPr bwMode="auto">
          <a:xfrm>
            <a:off x="1828800" y="381000"/>
            <a:ext cx="5867400" cy="584775"/>
          </a:xfrm>
          <a:prstGeom prst="rect">
            <a:avLst/>
          </a:prstGeom>
          <a:noFill/>
          <a:ln w="9525">
            <a:noFill/>
            <a:miter lim="800000"/>
            <a:headEnd/>
            <a:tailEnd/>
          </a:ln>
        </p:spPr>
        <p:txBody>
          <a:bodyPr wrap="square">
            <a:spAutoFit/>
          </a:bodyPr>
          <a:lstStyle/>
          <a:p>
            <a:pPr algn="ctr"/>
            <a:r>
              <a:rPr lang="en-US" sz="3200" dirty="0" smtClean="0">
                <a:solidFill>
                  <a:srgbClr val="000066"/>
                </a:solidFill>
              </a:rPr>
              <a:t>Available for review by board</a:t>
            </a:r>
            <a:endParaRPr lang="en-US" sz="3200" dirty="0">
              <a:solidFill>
                <a:srgbClr val="000066"/>
              </a:solidFill>
            </a:endParaRPr>
          </a:p>
        </p:txBody>
      </p:sp>
      <p:sp>
        <p:nvSpPr>
          <p:cNvPr id="15364" name="TextBox 3"/>
          <p:cNvSpPr txBox="1">
            <a:spLocks noChangeArrowheads="1"/>
          </p:cNvSpPr>
          <p:nvPr/>
        </p:nvSpPr>
        <p:spPr bwMode="auto">
          <a:xfrm>
            <a:off x="228600" y="5867400"/>
            <a:ext cx="8763000" cy="830263"/>
          </a:xfrm>
          <a:prstGeom prst="rect">
            <a:avLst/>
          </a:prstGeom>
          <a:solidFill>
            <a:srgbClr val="FFFF00"/>
          </a:solidFill>
          <a:ln w="9525">
            <a:solidFill>
              <a:srgbClr val="000000"/>
            </a:solidFill>
            <a:miter lim="800000"/>
            <a:headEnd/>
            <a:tailEnd/>
          </a:ln>
        </p:spPr>
        <p:txBody>
          <a:bodyPr>
            <a:spAutoFit/>
          </a:bodyPr>
          <a:lstStyle/>
          <a:p>
            <a:pPr algn="ctr"/>
            <a:r>
              <a:rPr lang="en-US" sz="2400"/>
              <a:t>ACCURACY OF THESE THREE ITEMS MAY BE THE DIFFERENCE BETWEEN SELECT AND NON-SELECT</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05825"/>
            <a:ext cx="6324600" cy="584775"/>
          </a:xfrm>
          <a:prstGeom prst="rect">
            <a:avLst/>
          </a:prstGeom>
        </p:spPr>
        <p:txBody>
          <a:bodyPr wrap="square">
            <a:spAutoFit/>
          </a:bodyPr>
          <a:lstStyle/>
          <a:p>
            <a:pPr lvl="0" algn="ctr"/>
            <a:r>
              <a:rPr lang="en-US" sz="3200" dirty="0">
                <a:solidFill>
                  <a:srgbClr val="000066"/>
                </a:solidFill>
              </a:rPr>
              <a:t>Available for review by board</a:t>
            </a:r>
          </a:p>
        </p:txBody>
      </p:sp>
      <p:sp>
        <p:nvSpPr>
          <p:cNvPr id="3" name="Rectangle 2"/>
          <p:cNvSpPr/>
          <p:nvPr/>
        </p:nvSpPr>
        <p:spPr bwMode="auto">
          <a:xfrm>
            <a:off x="3352800" y="3124200"/>
            <a:ext cx="914400" cy="914400"/>
          </a:xfrm>
          <a:prstGeom prst="rect">
            <a:avLst/>
          </a:prstGeom>
          <a:no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223" y="1069353"/>
            <a:ext cx="8687553" cy="5712447"/>
          </a:xfrm>
          <a:prstGeom prst="rect">
            <a:avLst/>
          </a:prstGeom>
        </p:spPr>
      </p:pic>
    </p:spTree>
    <p:extLst>
      <p:ext uri="{BB962C8B-B14F-4D97-AF65-F5344CB8AC3E}">
        <p14:creationId xmlns:p14="http://schemas.microsoft.com/office/powerpoint/2010/main" val="325124223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0" y="1200150"/>
            <a:ext cx="9144000" cy="4508927"/>
          </a:xfrm>
          <a:prstGeom prst="rect">
            <a:avLst/>
          </a:prstGeom>
          <a:noFill/>
          <a:ln w="9525">
            <a:noFill/>
            <a:miter lim="800000"/>
            <a:headEnd/>
            <a:tailEnd/>
          </a:ln>
        </p:spPr>
        <p:txBody>
          <a:bodyPr>
            <a:spAutoFit/>
          </a:bodyPr>
          <a:lstStyle/>
          <a:p>
            <a:pPr marL="342900" lvl="1" defTabSz="174625">
              <a:defRPr/>
            </a:pPr>
            <a:r>
              <a:rPr lang="en-US" sz="3200" dirty="0" smtClean="0">
                <a:solidFill>
                  <a:srgbClr val="000066"/>
                </a:solidFill>
              </a:rPr>
              <a:t>Items Not Presented to Board Members</a:t>
            </a:r>
          </a:p>
          <a:p>
            <a:pPr marL="628650" lvl="1" indent="-285750" defTabSz="174625">
              <a:buFont typeface="Wingdings" pitchFamily="2" charset="2"/>
              <a:buChar char="Ø"/>
              <a:defRPr/>
            </a:pPr>
            <a:endParaRPr lang="en-US" sz="2400" dirty="0" smtClean="0">
              <a:solidFill>
                <a:srgbClr val="000066"/>
              </a:solidFill>
            </a:endParaRPr>
          </a:p>
          <a:p>
            <a:pPr marL="628650" lvl="1" indent="-285750" defTabSz="174625">
              <a:buFont typeface="Wingdings" pitchFamily="2" charset="2"/>
              <a:buChar char="Ø"/>
              <a:defRPr/>
            </a:pPr>
            <a:r>
              <a:rPr lang="en-US" sz="2100" dirty="0" smtClean="0">
                <a:solidFill>
                  <a:srgbClr val="000066"/>
                </a:solidFill>
              </a:rPr>
              <a:t>NSIPS </a:t>
            </a:r>
            <a:r>
              <a:rPr lang="en-US" sz="2100" dirty="0">
                <a:solidFill>
                  <a:srgbClr val="000066"/>
                </a:solidFill>
              </a:rPr>
              <a:t>ESR data not in the OMPF</a:t>
            </a:r>
          </a:p>
          <a:p>
            <a:pPr marL="1085850" lvl="2" indent="-171450" defTabSz="174625">
              <a:buFont typeface="Arial" charset="0"/>
              <a:buChar char="•"/>
              <a:defRPr/>
            </a:pPr>
            <a:r>
              <a:rPr lang="en-US" sz="2100" dirty="0" smtClean="0">
                <a:solidFill>
                  <a:srgbClr val="000066"/>
                </a:solidFill>
              </a:rPr>
              <a:t>Should have been forwarded </a:t>
            </a:r>
            <a:r>
              <a:rPr lang="en-US" sz="2100" dirty="0">
                <a:solidFill>
                  <a:srgbClr val="000066"/>
                </a:solidFill>
              </a:rPr>
              <a:t>to the OMPF at time of reenlistment/record close-out</a:t>
            </a:r>
          </a:p>
          <a:p>
            <a:pPr marL="342900" lvl="1" defTabSz="174625">
              <a:buFont typeface="Wingdings" pitchFamily="2" charset="2"/>
              <a:buChar char="Ø"/>
              <a:defRPr/>
            </a:pPr>
            <a:endParaRPr lang="en-US" sz="2100" dirty="0">
              <a:solidFill>
                <a:srgbClr val="000066"/>
              </a:solidFill>
            </a:endParaRPr>
          </a:p>
          <a:p>
            <a:pPr marL="628650" lvl="1" indent="-285750" defTabSz="174625">
              <a:buFont typeface="Wingdings" pitchFamily="2" charset="2"/>
              <a:buChar char="Ø"/>
              <a:defRPr/>
            </a:pPr>
            <a:r>
              <a:rPr lang="en-US" sz="2100" dirty="0">
                <a:solidFill>
                  <a:srgbClr val="000066"/>
                </a:solidFill>
              </a:rPr>
              <a:t> Items sent to the board </a:t>
            </a:r>
            <a:r>
              <a:rPr lang="en-US" sz="2100" dirty="0" smtClean="0">
                <a:solidFill>
                  <a:srgbClr val="000066"/>
                </a:solidFill>
              </a:rPr>
              <a:t>by anyone other </a:t>
            </a:r>
            <a:r>
              <a:rPr lang="en-US" sz="2100" dirty="0">
                <a:solidFill>
                  <a:srgbClr val="000066"/>
                </a:solidFill>
              </a:rPr>
              <a:t>than </a:t>
            </a:r>
            <a:r>
              <a:rPr lang="en-US" sz="2100" dirty="0" smtClean="0">
                <a:solidFill>
                  <a:srgbClr val="000066"/>
                </a:solidFill>
              </a:rPr>
              <a:t>the </a:t>
            </a:r>
            <a:r>
              <a:rPr lang="en-US" sz="2100" dirty="0">
                <a:solidFill>
                  <a:srgbClr val="000066"/>
                </a:solidFill>
              </a:rPr>
              <a:t>candidate</a:t>
            </a:r>
          </a:p>
          <a:p>
            <a:pPr marL="628650" lvl="2" indent="-285750" defTabSz="174625">
              <a:buFont typeface="Arial" charset="0"/>
              <a:buChar char="•"/>
              <a:defRPr/>
            </a:pPr>
            <a:endParaRPr lang="en-US" sz="2100" dirty="0">
              <a:solidFill>
                <a:srgbClr val="000066"/>
              </a:solidFill>
            </a:endParaRPr>
          </a:p>
          <a:p>
            <a:pPr marL="628650" lvl="1" indent="-285750" defTabSz="174625">
              <a:buFont typeface="Wingdings" pitchFamily="2" charset="2"/>
              <a:buChar char="Ø"/>
              <a:defRPr/>
            </a:pPr>
            <a:r>
              <a:rPr lang="en-US" sz="2100" dirty="0">
                <a:solidFill>
                  <a:srgbClr val="000066"/>
                </a:solidFill>
              </a:rPr>
              <a:t>Letters to the board received after the “received by” date</a:t>
            </a:r>
          </a:p>
          <a:p>
            <a:pPr marL="628650" lvl="1" indent="-285750" defTabSz="174625">
              <a:buFont typeface="Wingdings" pitchFamily="2" charset="2"/>
              <a:buChar char="Ø"/>
              <a:defRPr/>
            </a:pPr>
            <a:endParaRPr lang="en-US" sz="2100" dirty="0">
              <a:solidFill>
                <a:srgbClr val="000066"/>
              </a:solidFill>
            </a:endParaRPr>
          </a:p>
          <a:p>
            <a:pPr marL="628650" lvl="1" indent="-285750" defTabSz="174625">
              <a:buFont typeface="Wingdings" pitchFamily="2" charset="2"/>
              <a:buChar char="Ø"/>
              <a:defRPr/>
            </a:pPr>
            <a:r>
              <a:rPr lang="en-US" sz="2100" dirty="0">
                <a:solidFill>
                  <a:srgbClr val="000066"/>
                </a:solidFill>
              </a:rPr>
              <a:t> </a:t>
            </a:r>
            <a:r>
              <a:rPr lang="en-US" sz="2100" dirty="0" smtClean="0">
                <a:solidFill>
                  <a:srgbClr val="000066"/>
                </a:solidFill>
              </a:rPr>
              <a:t>ESR, NTMPS</a:t>
            </a:r>
            <a:r>
              <a:rPr lang="en-US" sz="2100" dirty="0">
                <a:solidFill>
                  <a:srgbClr val="000066"/>
                </a:solidFill>
              </a:rPr>
              <a:t>, FLTMPS, </a:t>
            </a:r>
            <a:r>
              <a:rPr lang="en-US" sz="2100" dirty="0" smtClean="0">
                <a:solidFill>
                  <a:srgbClr val="000066"/>
                </a:solidFill>
              </a:rPr>
              <a:t>ETJ – unless submitted by the candidate</a:t>
            </a:r>
            <a:endParaRPr lang="en-US" sz="2100" dirty="0">
              <a:solidFill>
                <a:srgbClr val="000066"/>
              </a:solidFill>
            </a:endParaRPr>
          </a:p>
          <a:p>
            <a:pPr marL="628650" lvl="1" indent="-285750" defTabSz="174625">
              <a:buFont typeface="Wingdings" pitchFamily="2" charset="2"/>
              <a:buChar char="Ø"/>
              <a:defRPr/>
            </a:pPr>
            <a:endParaRPr lang="en-US" sz="2100" dirty="0">
              <a:solidFill>
                <a:srgbClr val="000066"/>
              </a:solidFill>
            </a:endParaRPr>
          </a:p>
          <a:p>
            <a:pPr marL="628650" lvl="1" indent="-285750" defTabSz="174625">
              <a:buFont typeface="Wingdings" pitchFamily="2" charset="2"/>
              <a:buChar char="Ø"/>
              <a:defRPr/>
            </a:pPr>
            <a:r>
              <a:rPr lang="en-US" sz="2100" dirty="0">
                <a:solidFill>
                  <a:srgbClr val="000066"/>
                </a:solidFill>
              </a:rPr>
              <a:t>PRIMS information</a:t>
            </a:r>
          </a:p>
        </p:txBody>
      </p:sp>
      <p:sp>
        <p:nvSpPr>
          <p:cNvPr id="20483" name="Rectangle 3"/>
          <p:cNvSpPr>
            <a:spLocks noChangeArrowheads="1"/>
          </p:cNvSpPr>
          <p:nvPr/>
        </p:nvSpPr>
        <p:spPr bwMode="auto">
          <a:xfrm>
            <a:off x="1828800" y="381000"/>
            <a:ext cx="5867400" cy="584775"/>
          </a:xfrm>
          <a:prstGeom prst="rect">
            <a:avLst/>
          </a:prstGeom>
          <a:noFill/>
          <a:ln w="9525">
            <a:noFill/>
            <a:miter lim="800000"/>
            <a:headEnd/>
            <a:tailEnd/>
          </a:ln>
        </p:spPr>
        <p:txBody>
          <a:bodyPr wrap="square">
            <a:spAutoFit/>
          </a:bodyPr>
          <a:lstStyle/>
          <a:p>
            <a:pPr algn="ctr"/>
            <a:r>
              <a:rPr lang="en-US" sz="3200" dirty="0" smtClean="0">
                <a:solidFill>
                  <a:srgbClr val="000066"/>
                </a:solidFill>
              </a:rPr>
              <a:t>Not available for review</a:t>
            </a:r>
            <a:endParaRPr lang="en-US" sz="3200" dirty="0">
              <a:solidFill>
                <a:srgbClr val="000066"/>
              </a:solidFill>
            </a:endParaRPr>
          </a:p>
        </p:txBody>
      </p:sp>
      <p:sp>
        <p:nvSpPr>
          <p:cNvPr id="20484" name="TextBox 3"/>
          <p:cNvSpPr txBox="1">
            <a:spLocks noChangeArrowheads="1"/>
          </p:cNvSpPr>
          <p:nvPr/>
        </p:nvSpPr>
        <p:spPr bwMode="auto">
          <a:xfrm>
            <a:off x="228600" y="5867400"/>
            <a:ext cx="8763000" cy="830263"/>
          </a:xfrm>
          <a:prstGeom prst="rect">
            <a:avLst/>
          </a:prstGeom>
          <a:solidFill>
            <a:srgbClr val="FFFF00"/>
          </a:solidFill>
          <a:ln w="9525">
            <a:solidFill>
              <a:srgbClr val="000000"/>
            </a:solidFill>
            <a:miter lim="800000"/>
            <a:headEnd/>
            <a:tailEnd/>
          </a:ln>
        </p:spPr>
        <p:txBody>
          <a:bodyPr>
            <a:spAutoFit/>
          </a:bodyPr>
          <a:lstStyle/>
          <a:p>
            <a:pPr algn="ctr"/>
            <a:r>
              <a:rPr lang="en-US" sz="2400" dirty="0" smtClean="0"/>
              <a:t>IF YOU WANT </a:t>
            </a:r>
            <a:r>
              <a:rPr lang="en-US" sz="2400" dirty="0"/>
              <a:t>THE BOARD TO CONSIDER ITEMS NOT IN YOUR </a:t>
            </a:r>
            <a:r>
              <a:rPr lang="en-US" sz="2400" dirty="0" smtClean="0"/>
              <a:t>OMPF, </a:t>
            </a:r>
            <a:r>
              <a:rPr lang="en-US" sz="2400" dirty="0"/>
              <a:t>YOU MUST SUBMIT </a:t>
            </a:r>
            <a:r>
              <a:rPr lang="en-US" sz="2400" dirty="0" smtClean="0"/>
              <a:t>THEM IN YOUR </a:t>
            </a:r>
            <a:r>
              <a:rPr lang="en-US" sz="2400" dirty="0"/>
              <a:t>LTB.</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38100" y="1524000"/>
            <a:ext cx="9144000" cy="4216539"/>
          </a:xfrm>
          <a:prstGeom prst="rect">
            <a:avLst/>
          </a:prstGeom>
          <a:noFill/>
          <a:ln w="9525">
            <a:noFill/>
            <a:miter lim="800000"/>
            <a:headEnd/>
            <a:tailEnd/>
          </a:ln>
        </p:spPr>
        <p:txBody>
          <a:bodyPr>
            <a:spAutoFit/>
          </a:bodyPr>
          <a:lstStyle/>
          <a:p>
            <a:pPr marL="114300" lvl="1" defTabSz="174625" eaLnBrk="0" hangingPunct="0">
              <a:buFont typeface="Wingdings" pitchFamily="2" charset="2"/>
              <a:buChar char="Ø"/>
            </a:pPr>
            <a:r>
              <a:rPr lang="en-US" sz="2400" dirty="0">
                <a:solidFill>
                  <a:srgbClr val="000066"/>
                </a:solidFill>
              </a:rPr>
              <a:t>Your Letter to the Board (LTB</a:t>
            </a:r>
            <a:r>
              <a:rPr lang="en-US" sz="2400" dirty="0" smtClean="0">
                <a:solidFill>
                  <a:srgbClr val="000066"/>
                </a:solidFill>
              </a:rPr>
              <a:t>)</a:t>
            </a:r>
          </a:p>
          <a:p>
            <a:pPr marL="114300" lvl="1" defTabSz="174625" eaLnBrk="0" hangingPunct="0"/>
            <a:endParaRPr lang="en-US" sz="2400" dirty="0">
              <a:solidFill>
                <a:srgbClr val="000066"/>
              </a:solidFill>
            </a:endParaRPr>
          </a:p>
          <a:p>
            <a:pPr marL="685800" lvl="2" indent="-114300" defTabSz="174625" eaLnBrk="0" hangingPunct="0">
              <a:buFont typeface="Arial" charset="0"/>
              <a:buChar char="•"/>
            </a:pPr>
            <a:r>
              <a:rPr lang="en-US" sz="2000" dirty="0">
                <a:solidFill>
                  <a:srgbClr val="000066"/>
                </a:solidFill>
              </a:rPr>
              <a:t>Only method to communicate with the board! </a:t>
            </a:r>
          </a:p>
          <a:p>
            <a:pPr marL="685800" lvl="2" indent="-114300" defTabSz="174625" eaLnBrk="0" hangingPunct="0">
              <a:buFont typeface="Arial" charset="0"/>
              <a:buChar char="•"/>
            </a:pPr>
            <a:r>
              <a:rPr lang="en-US" sz="2000" dirty="0">
                <a:solidFill>
                  <a:srgbClr val="000066"/>
                </a:solidFill>
              </a:rPr>
              <a:t>Must be **</a:t>
            </a:r>
            <a:r>
              <a:rPr lang="en-US" sz="2000" dirty="0">
                <a:solidFill>
                  <a:srgbClr val="FF0000"/>
                </a:solidFill>
              </a:rPr>
              <a:t>RECEIVED</a:t>
            </a:r>
            <a:r>
              <a:rPr lang="en-US" sz="2000" dirty="0">
                <a:solidFill>
                  <a:srgbClr val="000066"/>
                </a:solidFill>
              </a:rPr>
              <a:t>** by the cut-off date in cycle NAVADMIN</a:t>
            </a:r>
          </a:p>
          <a:p>
            <a:pPr marL="685800" lvl="2" indent="-114300" defTabSz="174625" eaLnBrk="0" hangingPunct="0">
              <a:buFont typeface="Arial" charset="0"/>
              <a:buChar char="•"/>
            </a:pPr>
            <a:r>
              <a:rPr lang="en-US" sz="2000" dirty="0">
                <a:solidFill>
                  <a:srgbClr val="000066"/>
                </a:solidFill>
              </a:rPr>
              <a:t>Read the cycle NAVADMIN before you begin!</a:t>
            </a:r>
          </a:p>
          <a:p>
            <a:pPr marL="685800" lvl="2" indent="-114300" defTabSz="174625" eaLnBrk="0" hangingPunct="0">
              <a:buFont typeface="Arial" charset="0"/>
              <a:buChar char="•"/>
            </a:pPr>
            <a:r>
              <a:rPr lang="en-US" sz="2000" dirty="0">
                <a:solidFill>
                  <a:srgbClr val="000066"/>
                </a:solidFill>
              </a:rPr>
              <a:t>Consider having an experienced board member review your OMPF with you</a:t>
            </a:r>
          </a:p>
          <a:p>
            <a:pPr marL="685800" lvl="2" indent="-114300" defTabSz="174625" eaLnBrk="0" hangingPunct="0">
              <a:buFont typeface="Arial" charset="0"/>
              <a:buChar char="•"/>
            </a:pPr>
            <a:r>
              <a:rPr lang="en-US" sz="2000" dirty="0">
                <a:solidFill>
                  <a:srgbClr val="000066"/>
                </a:solidFill>
              </a:rPr>
              <a:t>Per the cycle NAVADMIN, submit items you want considered that are missing from your OMPF</a:t>
            </a:r>
          </a:p>
          <a:p>
            <a:pPr marL="685800" lvl="2" indent="-114300" defTabSz="174625" eaLnBrk="0" hangingPunct="0">
              <a:buFont typeface="Arial" charset="0"/>
              <a:buChar char="•"/>
            </a:pPr>
            <a:r>
              <a:rPr lang="en-US" sz="2000" dirty="0" smtClean="0">
                <a:solidFill>
                  <a:srgbClr val="000066"/>
                </a:solidFill>
              </a:rPr>
              <a:t>Do </a:t>
            </a:r>
            <a:r>
              <a:rPr lang="en-US" sz="2000" dirty="0">
                <a:solidFill>
                  <a:srgbClr val="000066"/>
                </a:solidFill>
              </a:rPr>
              <a:t>not send originals, they will not be returned</a:t>
            </a:r>
          </a:p>
          <a:p>
            <a:pPr marL="685800" lvl="2" indent="-114300" defTabSz="174625" eaLnBrk="0" hangingPunct="0">
              <a:buFont typeface="Arial" charset="0"/>
              <a:buChar char="•"/>
            </a:pPr>
            <a:r>
              <a:rPr lang="en-US" sz="2000" dirty="0">
                <a:solidFill>
                  <a:srgbClr val="000066"/>
                </a:solidFill>
              </a:rPr>
              <a:t>Do not send duplicates of items already in your </a:t>
            </a:r>
            <a:r>
              <a:rPr lang="en-US" sz="2000" dirty="0" smtClean="0">
                <a:solidFill>
                  <a:srgbClr val="000066"/>
                </a:solidFill>
              </a:rPr>
              <a:t>OMPF</a:t>
            </a:r>
            <a:endParaRPr lang="en-US" sz="2000" dirty="0">
              <a:solidFill>
                <a:srgbClr val="000066"/>
              </a:solidFill>
            </a:endParaRPr>
          </a:p>
          <a:p>
            <a:pPr marL="685800" lvl="2" indent="-114300" defTabSz="174625" eaLnBrk="0" hangingPunct="0">
              <a:buFont typeface="Arial" charset="0"/>
              <a:buChar char="•"/>
            </a:pPr>
            <a:r>
              <a:rPr lang="en-US" sz="2000" dirty="0">
                <a:solidFill>
                  <a:srgbClr val="000066"/>
                </a:solidFill>
              </a:rPr>
              <a:t>Do not highlight items on your documents mailed</a:t>
            </a:r>
          </a:p>
          <a:p>
            <a:pPr marL="685800" lvl="2" indent="-114300" defTabSz="174625" eaLnBrk="0" hangingPunct="0">
              <a:buFont typeface="Arial" charset="0"/>
              <a:buChar char="•"/>
            </a:pPr>
            <a:r>
              <a:rPr lang="en-US" sz="2000" dirty="0">
                <a:solidFill>
                  <a:srgbClr val="000066"/>
                </a:solidFill>
              </a:rPr>
              <a:t>Include your </a:t>
            </a:r>
            <a:r>
              <a:rPr lang="en-US" sz="2000" dirty="0">
                <a:solidFill>
                  <a:srgbClr val="FF0000"/>
                </a:solidFill>
              </a:rPr>
              <a:t>FULL SSN</a:t>
            </a:r>
            <a:r>
              <a:rPr lang="en-US" sz="2000" dirty="0">
                <a:solidFill>
                  <a:srgbClr val="000066"/>
                </a:solidFill>
              </a:rPr>
              <a:t> on each page </a:t>
            </a:r>
            <a:r>
              <a:rPr lang="en-US" sz="2000" dirty="0" smtClean="0">
                <a:solidFill>
                  <a:srgbClr val="000066"/>
                </a:solidFill>
              </a:rPr>
              <a:t>submitted</a:t>
            </a:r>
            <a:endParaRPr lang="en-US" sz="2000" dirty="0">
              <a:solidFill>
                <a:srgbClr val="000066"/>
              </a:solidFill>
            </a:endParaRPr>
          </a:p>
        </p:txBody>
      </p:sp>
      <p:sp>
        <p:nvSpPr>
          <p:cNvPr id="6147" name="Rectangle 3"/>
          <p:cNvSpPr>
            <a:spLocks noChangeArrowheads="1"/>
          </p:cNvSpPr>
          <p:nvPr/>
        </p:nvSpPr>
        <p:spPr bwMode="auto">
          <a:xfrm>
            <a:off x="1757265" y="379445"/>
            <a:ext cx="6019800" cy="553998"/>
          </a:xfrm>
          <a:prstGeom prst="rect">
            <a:avLst/>
          </a:prstGeom>
          <a:noFill/>
          <a:ln w="9525">
            <a:noFill/>
            <a:miter lim="800000"/>
            <a:headEnd/>
            <a:tailEnd/>
          </a:ln>
        </p:spPr>
        <p:txBody>
          <a:bodyPr wrap="square" anchor="ctr">
            <a:spAutoFit/>
          </a:bodyPr>
          <a:lstStyle/>
          <a:p>
            <a:pPr algn="ctr"/>
            <a:r>
              <a:rPr lang="en-US" sz="3000" dirty="0" smtClean="0">
                <a:solidFill>
                  <a:srgbClr val="000066"/>
                </a:solidFill>
              </a:rPr>
              <a:t>Communicating </a:t>
            </a:r>
            <a:r>
              <a:rPr lang="en-US" sz="3000" dirty="0">
                <a:solidFill>
                  <a:srgbClr val="000066"/>
                </a:solidFill>
              </a:rPr>
              <a:t>With The Board</a:t>
            </a:r>
            <a:endParaRPr lang="en-US" sz="3000"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6F211D0B6AA2B46BC3A571DDE78DB0A" ma:contentTypeVersion="2" ma:contentTypeDescription="Create a new document." ma:contentTypeScope="" ma:versionID="0028dd1fd15e6a0b12fb2a0a30bad744">
  <xsd:schema xmlns:xsd="http://www.w3.org/2001/XMLSchema" xmlns:xs="http://www.w3.org/2001/XMLSchema" xmlns:p="http://schemas.microsoft.com/office/2006/metadata/properties" xmlns:ns1="http://schemas.microsoft.com/sharepoint/v3" xmlns:ns2="10f1aa0a-179b-49cb-8a72-3a924897e106" targetNamespace="http://schemas.microsoft.com/office/2006/metadata/properties" ma:root="true" ma:fieldsID="caf4e9299edb4fa8ee2d743c116403eb" ns1:_="" ns2:_="">
    <xsd:import namespace="http://schemas.microsoft.com/sharepoint/v3"/>
    <xsd:import namespace="10f1aa0a-179b-49cb-8a72-3a924897e106"/>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0f1aa0a-179b-49cb-8a72-3a924897e106"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LongProperties xmlns="http://schemas.microsoft.com/office/2006/metadata/longProperties"/>
</file>

<file path=customXml/item4.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5.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AF0167C4-E9FC-472B-B82F-52CAC6406DCB}"/>
</file>

<file path=customXml/itemProps2.xml><?xml version="1.0" encoding="utf-8"?>
<ds:datastoreItem xmlns:ds="http://schemas.openxmlformats.org/officeDocument/2006/customXml" ds:itemID="{7763B99D-2F93-4AD7-A987-013975E91EDF}"/>
</file>

<file path=customXml/itemProps3.xml><?xml version="1.0" encoding="utf-8"?>
<ds:datastoreItem xmlns:ds="http://schemas.openxmlformats.org/officeDocument/2006/customXml" ds:itemID="{62A8E344-4940-4FA9-91AA-61AEACB97DBB}"/>
</file>

<file path=customXml/itemProps4.xml><?xml version="1.0" encoding="utf-8"?>
<ds:datastoreItem xmlns:ds="http://schemas.openxmlformats.org/officeDocument/2006/customXml" ds:itemID="{71AB6255-C195-4B65-84CF-63B1584B7F58}"/>
</file>

<file path=customXml/itemProps5.xml><?xml version="1.0" encoding="utf-8"?>
<ds:datastoreItem xmlns:ds="http://schemas.openxmlformats.org/officeDocument/2006/customXml" ds:itemID="{F09AA981-F56A-4879-9EB5-2B6A5FE9D750}"/>
</file>

<file path=docProps/app.xml><?xml version="1.0" encoding="utf-8"?>
<Properties xmlns="http://schemas.openxmlformats.org/officeDocument/2006/extended-properties" xmlns:vt="http://schemas.openxmlformats.org/officeDocument/2006/docPropsVTypes">
  <Template>C:\MsOffice\Templates\Presentation Designs\Professional.pot</Template>
  <TotalTime>26924</TotalTime>
  <Words>6037</Words>
  <Application>Microsoft Office PowerPoint</Application>
  <PresentationFormat>On-screen Show (4:3)</PresentationFormat>
  <Paragraphs>539</Paragraphs>
  <Slides>45</Slides>
  <Notes>45</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52" baseType="lpstr">
      <vt:lpstr>ＭＳ Ｐゴシック</vt:lpstr>
      <vt:lpstr>Arial</vt:lpstr>
      <vt:lpstr>Courier New</vt:lpstr>
      <vt:lpstr>Times New Roman</vt:lpstr>
      <vt:lpstr>Wingdings</vt:lpstr>
      <vt:lpstr>Default Design</vt:lpstr>
      <vt:lpstr>Microsoft Word 97 - 2003 Document</vt:lpstr>
      <vt:lpstr>PowerPoint Presentation</vt:lpstr>
      <vt:lpstr>Topics of Discussion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 Navy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P862</dc:creator>
  <cp:lastModifiedBy>Lucas, Matthew A PSCM P8, Pers-803</cp:lastModifiedBy>
  <cp:revision>701</cp:revision>
  <cp:lastPrinted>2017-02-03T15:51:40Z</cp:lastPrinted>
  <dcterms:created xsi:type="dcterms:W3CDTF">2000-03-09T23:12:25Z</dcterms:created>
  <dcterms:modified xsi:type="dcterms:W3CDTF">2019-12-20T16:37:02Z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2</vt:i4>
  </property>
  <property fmtid="{D5CDD505-2E9C-101B-9397-08002B2CF9AE}" pid="4" name="Compression">
    <vt:i4>100</vt:i4>
  </property>
  <property fmtid="{D5CDD505-2E9C-101B-9397-08002B2CF9AE}" pid="5" name="ScreenSize">
    <vt:i4>1</vt:i4>
  </property>
  <property fmtid="{D5CDD505-2E9C-101B-9397-08002B2CF9AE}" pid="6" name="ScreenUsage">
    <vt:i4>1</vt:i4>
  </property>
  <property fmtid="{D5CDD505-2E9C-101B-9397-08002B2CF9AE}" pid="7" name="MailAddress">
    <vt:lpwstr>p862@persnet.navy.mil</vt:lpwstr>
  </property>
  <property fmtid="{D5CDD505-2E9C-101B-9397-08002B2CF9AE}" pid="8" name="HomePage">
    <vt:lpwstr>www.bupers.navy.mil/p862/main.htm</vt:lpwstr>
  </property>
  <property fmtid="{D5CDD505-2E9C-101B-9397-08002B2CF9AE}" pid="9" name="Other">
    <vt:lpwstr/>
  </property>
  <property fmtid="{D5CDD505-2E9C-101B-9397-08002B2CF9AE}" pid="10" name="DownloadOriginal">
    <vt:bool>true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1</vt:i4>
  </property>
  <property fmtid="{D5CDD505-2E9C-101B-9397-08002B2CF9AE}" pid="21" name="OutputDir">
    <vt:lpwstr>C:</vt:lpwstr>
  </property>
  <property fmtid="{D5CDD505-2E9C-101B-9397-08002B2CF9AE}" pid="22" name="display_urn:schemas-microsoft-com:office:office#Editor">
    <vt:lpwstr>System Account</vt:lpwstr>
  </property>
  <property fmtid="{D5CDD505-2E9C-101B-9397-08002B2CF9AE}" pid="23" name="xd_Signature">
    <vt:lpwstr/>
  </property>
  <property fmtid="{D5CDD505-2E9C-101B-9397-08002B2CF9AE}" pid="24" name="TemplateUrl">
    <vt:lpwstr/>
  </property>
  <property fmtid="{D5CDD505-2E9C-101B-9397-08002B2CF9AE}" pid="25" name="display_urn:schemas-microsoft-com:office:office#Author">
    <vt:lpwstr>System Account</vt:lpwstr>
  </property>
  <property fmtid="{D5CDD505-2E9C-101B-9397-08002B2CF9AE}" pid="26" name="xd_ProgID">
    <vt:lpwstr/>
  </property>
  <property fmtid="{D5CDD505-2E9C-101B-9397-08002B2CF9AE}" pid="27" name="ContentTypeId">
    <vt:lpwstr>0x01010016F211D0B6AA2B46BC3A571DDE78DB0A</vt:lpwstr>
  </property>
  <property fmtid="{D5CDD505-2E9C-101B-9397-08002B2CF9AE}" pid="28" name="display_urn">
    <vt:lpwstr>System Account</vt:lpwstr>
  </property>
  <property fmtid="{D5CDD505-2E9C-101B-9397-08002B2CF9AE}" pid="29" name="Order">
    <vt:r8>12200</vt:r8>
  </property>
  <property fmtid="{D5CDD505-2E9C-101B-9397-08002B2CF9AE}" pid="30" name="_SourceUrl">
    <vt:lpwstr/>
  </property>
  <property fmtid="{D5CDD505-2E9C-101B-9397-08002B2CF9AE}" pid="31" name="_SharedFileIndex">
    <vt:lpwstr/>
  </property>
</Properties>
</file>