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8" r:id="rId5"/>
    <p:sldId id="261" r:id="rId6"/>
    <p:sldId id="433" r:id="rId7"/>
    <p:sldId id="421" r:id="rId8"/>
    <p:sldId id="422" r:id="rId9"/>
    <p:sldId id="423" r:id="rId10"/>
    <p:sldId id="424" r:id="rId11"/>
    <p:sldId id="425" r:id="rId12"/>
    <p:sldId id="277" r:id="rId13"/>
    <p:sldId id="278" r:id="rId14"/>
    <p:sldId id="432" r:id="rId15"/>
    <p:sldId id="263" r:id="rId16"/>
    <p:sldId id="264" r:id="rId17"/>
    <p:sldId id="262" r:id="rId18"/>
    <p:sldId id="265" r:id="rId19"/>
    <p:sldId id="267" r:id="rId20"/>
    <p:sldId id="268" r:id="rId21"/>
    <p:sldId id="426" r:id="rId22"/>
    <p:sldId id="427" r:id="rId23"/>
    <p:sldId id="429" r:id="rId24"/>
    <p:sldId id="430" r:id="rId25"/>
    <p:sldId id="279" r:id="rId26"/>
    <p:sldId id="272" r:id="rId27"/>
    <p:sldId id="43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2A018-AF6A-354E-491C-1E591153ED57}" name="Osborne, James R MCPO USN DCNO N1 (USA)" initials="O(" userId="S::james.r.osborne.mil@us.navy.mil::db38b5b9-a24d-48a5-8eba-4cddad04ac17" providerId="AD"/>
  <p188:author id="{49A04539-9CC1-3EC4-3EA7-61290D3E1EDF}" name="Thompson, Darlene Nuusolia PO1 USN NAVBASE SAN DIEGO CA (USA)" initials="T(" userId="S::darlene.n.thompson.mil@us.navy.mil::a36e2fa6-e526-4105-a9c5-7c0aff44122c" providerId="AD"/>
  <p188:author id="{C2695ECE-25D1-BD04-F57E-198AE06FDB87}" name="Edmonston, Douglas A SCPO USN CBC GULFPORT MS (USA)" initials="E(" userId="S::douglas.a.edmonston.mil@us.navy.mil::af5b9239-1866-4b1f-a601-d58887d30755" providerId="AD"/>
  <p188:author id="{AA4B02DB-DA71-8B1E-AA4D-59DCC155FD2E}" name="Williams, Shanita A (Nita) SCPO USN CHNAVPERS MIL TN (USA)" initials="SW" userId="S::shanita.a.williams4.mil@us.navy.mil::10c8b57d-dcf9-4aa0-971e-00895dee932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126" y="10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monston, Douglas A SCPO USN CBC GULFPORT MS (USA)" userId="S::douglas.a.edmonston.mil@us.navy.mil::af5b9239-1866-4b1f-a601-d58887d30755" providerId="AD" clId="Web-{164580F5-2497-3119-7C2F-BE323EA217B7}"/>
    <pc:docChg chg="mod modSld">
      <pc:chgData name="Edmonston, Douglas A SCPO USN CBC GULFPORT MS (USA)" userId="S::douglas.a.edmonston.mil@us.navy.mil::af5b9239-1866-4b1f-a601-d58887d30755" providerId="AD" clId="Web-{164580F5-2497-3119-7C2F-BE323EA217B7}" dt="2025-06-26T21:03:07.272" v="12" actId="20577"/>
      <pc:docMkLst>
        <pc:docMk/>
      </pc:docMkLst>
      <pc:sldChg chg="modSp">
        <pc:chgData name="Edmonston, Douglas A SCPO USN CBC GULFPORT MS (USA)" userId="S::douglas.a.edmonston.mil@us.navy.mil::af5b9239-1866-4b1f-a601-d58887d30755" providerId="AD" clId="Web-{164580F5-2497-3119-7C2F-BE323EA217B7}" dt="2025-06-26T21:01:29.488" v="10" actId="20577"/>
        <pc:sldMkLst>
          <pc:docMk/>
          <pc:sldMk cId="1616742332" sldId="261"/>
        </pc:sldMkLst>
      </pc:sldChg>
      <pc:sldChg chg="modSp">
        <pc:chgData name="Edmonston, Douglas A SCPO USN CBC GULFPORT MS (USA)" userId="S::douglas.a.edmonston.mil@us.navy.mil::af5b9239-1866-4b1f-a601-d58887d30755" providerId="AD" clId="Web-{164580F5-2497-3119-7C2F-BE323EA217B7}" dt="2025-06-26T21:03:07.272" v="12" actId="20577"/>
        <pc:sldMkLst>
          <pc:docMk/>
          <pc:sldMk cId="2596289979" sldId="277"/>
        </pc:sldMkLst>
      </pc:sldChg>
    </pc:docChg>
  </pc:docChgLst>
  <pc:docChgLst>
    <pc:chgData name="Williams, Shanita A (Nita) SCPO USN CHNAVPERS MIL TN (USA)" userId="10c8b57d-dcf9-4aa0-971e-00895dee932e" providerId="ADAL" clId="{4B2C83BB-B4E3-420E-A7D6-E46589FCE163}"/>
    <pc:docChg chg="modSld">
      <pc:chgData name="Williams, Shanita A (Nita) SCPO USN CHNAVPERS MIL TN (USA)" userId="10c8b57d-dcf9-4aa0-971e-00895dee932e" providerId="ADAL" clId="{4B2C83BB-B4E3-420E-A7D6-E46589FCE163}" dt="2025-12-03T19:08:32.069" v="5" actId="20577"/>
      <pc:docMkLst>
        <pc:docMk/>
      </pc:docMkLst>
      <pc:sldChg chg="modNotesTx">
        <pc:chgData name="Williams, Shanita A (Nita) SCPO USN CHNAVPERS MIL TN (USA)" userId="10c8b57d-dcf9-4aa0-971e-00895dee932e" providerId="ADAL" clId="{4B2C83BB-B4E3-420E-A7D6-E46589FCE163}" dt="2025-12-03T19:08:32.069" v="5" actId="20577"/>
        <pc:sldMkLst>
          <pc:docMk/>
          <pc:sldMk cId="1616742332" sldId="261"/>
        </pc:sldMkLst>
      </pc:sldChg>
    </pc:docChg>
  </pc:docChgLst>
  <pc:docChgLst>
    <pc:chgData name="Edmonston, Douglas A SCPO USN CBC GULFPORT MS (USA)" userId="S::douglas.a.edmonston.mil@us.navy.mil::af5b9239-1866-4b1f-a601-d58887d30755" providerId="AD" clId="Web-{94E3F1B8-8CE9-1B47-70EA-23E4F3973B98}"/>
    <pc:docChg chg="modSld">
      <pc:chgData name="Edmonston, Douglas A SCPO USN CBC GULFPORT MS (USA)" userId="S::douglas.a.edmonston.mil@us.navy.mil::af5b9239-1866-4b1f-a601-d58887d30755" providerId="AD" clId="Web-{94E3F1B8-8CE9-1B47-70EA-23E4F3973B98}" dt="2025-07-10T15:41:25.332" v="2" actId="20577"/>
      <pc:docMkLst>
        <pc:docMk/>
      </pc:docMkLst>
      <pc:sldChg chg="delSp modSp">
        <pc:chgData name="Edmonston, Douglas A SCPO USN CBC GULFPORT MS (USA)" userId="S::douglas.a.edmonston.mil@us.navy.mil::af5b9239-1866-4b1f-a601-d58887d30755" providerId="AD" clId="Web-{94E3F1B8-8CE9-1B47-70EA-23E4F3973B98}" dt="2025-07-10T15:41:25.332" v="2" actId="20577"/>
        <pc:sldMkLst>
          <pc:docMk/>
          <pc:sldMk cId="970584711" sldId="258"/>
        </pc:sldMkLst>
      </pc:sldChg>
    </pc:docChg>
  </pc:docChgLst>
  <pc:docChgLst>
    <pc:chgData name="Edmonston, Douglas A SCPO USN CBC GULFPORT MS (USA)" userId="S::douglas.a.edmonston.mil@us.navy.mil::af5b9239-1866-4b1f-a601-d58887d30755" providerId="AD" clId="Web-{E5105BF0-CB73-9FFA-B6A1-9F62491C713D}"/>
    <pc:docChg chg="modSld">
      <pc:chgData name="Edmonston, Douglas A SCPO USN CBC GULFPORT MS (USA)" userId="S::douglas.a.edmonston.mil@us.navy.mil::af5b9239-1866-4b1f-a601-d58887d30755" providerId="AD" clId="Web-{E5105BF0-CB73-9FFA-B6A1-9F62491C713D}" dt="2025-07-11T15:52:14.726" v="175" actId="1076"/>
      <pc:docMkLst>
        <pc:docMk/>
      </pc:docMkLst>
      <pc:sldChg chg="modSp">
        <pc:chgData name="Edmonston, Douglas A SCPO USN CBC GULFPORT MS (USA)" userId="S::douglas.a.edmonston.mil@us.navy.mil::af5b9239-1866-4b1f-a601-d58887d30755" providerId="AD" clId="Web-{E5105BF0-CB73-9FFA-B6A1-9F62491C713D}" dt="2025-07-11T15:39:03.383" v="68" actId="20577"/>
        <pc:sldMkLst>
          <pc:docMk/>
          <pc:sldMk cId="3270632345" sldId="262"/>
        </pc:sldMkLst>
      </pc:sldChg>
      <pc:sldChg chg="modSp">
        <pc:chgData name="Edmonston, Douglas A SCPO USN CBC GULFPORT MS (USA)" userId="S::douglas.a.edmonston.mil@us.navy.mil::af5b9239-1866-4b1f-a601-d58887d30755" providerId="AD" clId="Web-{E5105BF0-CB73-9FFA-B6A1-9F62491C713D}" dt="2025-07-11T15:37:51.019" v="50" actId="20577"/>
        <pc:sldMkLst>
          <pc:docMk/>
          <pc:sldMk cId="114051738" sldId="263"/>
        </pc:sldMkLst>
      </pc:sldChg>
      <pc:sldChg chg="modSp">
        <pc:chgData name="Edmonston, Douglas A SCPO USN CBC GULFPORT MS (USA)" userId="S::douglas.a.edmonston.mil@us.navy.mil::af5b9239-1866-4b1f-a601-d58887d30755" providerId="AD" clId="Web-{E5105BF0-CB73-9FFA-B6A1-9F62491C713D}" dt="2025-07-11T15:38:43.319" v="66" actId="20577"/>
        <pc:sldMkLst>
          <pc:docMk/>
          <pc:sldMk cId="35695557" sldId="264"/>
        </pc:sldMkLst>
      </pc:sldChg>
      <pc:sldChg chg="modSp">
        <pc:chgData name="Edmonston, Douglas A SCPO USN CBC GULFPORT MS (USA)" userId="S::douglas.a.edmonston.mil@us.navy.mil::af5b9239-1866-4b1f-a601-d58887d30755" providerId="AD" clId="Web-{E5105BF0-CB73-9FFA-B6A1-9F62491C713D}" dt="2025-07-11T15:44:01.822" v="79" actId="1076"/>
        <pc:sldMkLst>
          <pc:docMk/>
          <pc:sldMk cId="372994841" sldId="265"/>
        </pc:sldMkLst>
      </pc:sldChg>
      <pc:sldChg chg="modSp">
        <pc:chgData name="Edmonston, Douglas A SCPO USN CBC GULFPORT MS (USA)" userId="S::douglas.a.edmonston.mil@us.navy.mil::af5b9239-1866-4b1f-a601-d58887d30755" providerId="AD" clId="Web-{E5105BF0-CB73-9FFA-B6A1-9F62491C713D}" dt="2025-07-11T15:45:39.266" v="91" actId="20577"/>
        <pc:sldMkLst>
          <pc:docMk/>
          <pc:sldMk cId="698541502" sldId="267"/>
        </pc:sldMkLst>
      </pc:sldChg>
      <pc:sldChg chg="modSp">
        <pc:chgData name="Edmonston, Douglas A SCPO USN CBC GULFPORT MS (USA)" userId="S::douglas.a.edmonston.mil@us.navy.mil::af5b9239-1866-4b1f-a601-d58887d30755" providerId="AD" clId="Web-{E5105BF0-CB73-9FFA-B6A1-9F62491C713D}" dt="2025-07-11T15:47:24.084" v="107" actId="20577"/>
        <pc:sldMkLst>
          <pc:docMk/>
          <pc:sldMk cId="2132796046" sldId="268"/>
        </pc:sldMkLst>
      </pc:sldChg>
      <pc:sldChg chg="modSp">
        <pc:chgData name="Edmonston, Douglas A SCPO USN CBC GULFPORT MS (USA)" userId="S::douglas.a.edmonston.mil@us.navy.mil::af5b9239-1866-4b1f-a601-d58887d30755" providerId="AD" clId="Web-{E5105BF0-CB73-9FFA-B6A1-9F62491C713D}" dt="2025-07-11T15:51:30.927" v="155" actId="1076"/>
        <pc:sldMkLst>
          <pc:docMk/>
          <pc:sldMk cId="1958152382" sldId="272"/>
        </pc:sldMkLst>
      </pc:sldChg>
      <pc:sldChg chg="modSp">
        <pc:chgData name="Edmonston, Douglas A SCPO USN CBC GULFPORT MS (USA)" userId="S::douglas.a.edmonston.mil@us.navy.mil::af5b9239-1866-4b1f-a601-d58887d30755" providerId="AD" clId="Web-{E5105BF0-CB73-9FFA-B6A1-9F62491C713D}" dt="2025-07-11T15:34:30.101" v="28" actId="20577"/>
        <pc:sldMkLst>
          <pc:docMk/>
          <pc:sldMk cId="2596289979" sldId="277"/>
        </pc:sldMkLst>
      </pc:sldChg>
      <pc:sldChg chg="modSp">
        <pc:chgData name="Edmonston, Douglas A SCPO USN CBC GULFPORT MS (USA)" userId="S::douglas.a.edmonston.mil@us.navy.mil::af5b9239-1866-4b1f-a601-d58887d30755" providerId="AD" clId="Web-{E5105BF0-CB73-9FFA-B6A1-9F62491C713D}" dt="2025-07-11T15:34:40.493" v="32" actId="1076"/>
        <pc:sldMkLst>
          <pc:docMk/>
          <pc:sldMk cId="3000712253" sldId="278"/>
        </pc:sldMkLst>
      </pc:sldChg>
      <pc:sldChg chg="modSp">
        <pc:chgData name="Edmonston, Douglas A SCPO USN CBC GULFPORT MS (USA)" userId="S::douglas.a.edmonston.mil@us.navy.mil::af5b9239-1866-4b1f-a601-d58887d30755" providerId="AD" clId="Web-{E5105BF0-CB73-9FFA-B6A1-9F62491C713D}" dt="2025-07-11T15:51:11.019" v="150" actId="1076"/>
        <pc:sldMkLst>
          <pc:docMk/>
          <pc:sldMk cId="3814717300" sldId="279"/>
        </pc:sldMkLst>
      </pc:sldChg>
      <pc:sldChg chg="modSp">
        <pc:chgData name="Edmonston, Douglas A SCPO USN CBC GULFPORT MS (USA)" userId="S::douglas.a.edmonston.mil@us.navy.mil::af5b9239-1866-4b1f-a601-d58887d30755" providerId="AD" clId="Web-{E5105BF0-CB73-9FFA-B6A1-9F62491C713D}" dt="2025-07-11T15:30:25.290" v="5" actId="1076"/>
        <pc:sldMkLst>
          <pc:docMk/>
          <pc:sldMk cId="4013828549" sldId="423"/>
        </pc:sldMkLst>
      </pc:sldChg>
      <pc:sldChg chg="modSp">
        <pc:chgData name="Edmonston, Douglas A SCPO USN CBC GULFPORT MS (USA)" userId="S::douglas.a.edmonston.mil@us.navy.mil::af5b9239-1866-4b1f-a601-d58887d30755" providerId="AD" clId="Web-{E5105BF0-CB73-9FFA-B6A1-9F62491C713D}" dt="2025-07-11T15:30:56.308" v="10" actId="1076"/>
        <pc:sldMkLst>
          <pc:docMk/>
          <pc:sldMk cId="3695404146" sldId="424"/>
        </pc:sldMkLst>
      </pc:sldChg>
      <pc:sldChg chg="modSp">
        <pc:chgData name="Edmonston, Douglas A SCPO USN CBC GULFPORT MS (USA)" userId="S::douglas.a.edmonston.mil@us.navy.mil::af5b9239-1866-4b1f-a601-d58887d30755" providerId="AD" clId="Web-{E5105BF0-CB73-9FFA-B6A1-9F62491C713D}" dt="2025-07-11T15:33:50.974" v="15" actId="1076"/>
        <pc:sldMkLst>
          <pc:docMk/>
          <pc:sldMk cId="2235215992" sldId="425"/>
        </pc:sldMkLst>
      </pc:sldChg>
      <pc:sldChg chg="modSp">
        <pc:chgData name="Edmonston, Douglas A SCPO USN CBC GULFPORT MS (USA)" userId="S::douglas.a.edmonston.mil@us.navy.mil::af5b9239-1866-4b1f-a601-d58887d30755" providerId="AD" clId="Web-{E5105BF0-CB73-9FFA-B6A1-9F62491C713D}" dt="2025-07-11T15:48:19.978" v="113" actId="1076"/>
        <pc:sldMkLst>
          <pc:docMk/>
          <pc:sldMk cId="2444506216" sldId="426"/>
        </pc:sldMkLst>
      </pc:sldChg>
      <pc:sldChg chg="modSp">
        <pc:chgData name="Edmonston, Douglas A SCPO USN CBC GULFPORT MS (USA)" userId="S::douglas.a.edmonston.mil@us.navy.mil::af5b9239-1866-4b1f-a601-d58887d30755" providerId="AD" clId="Web-{E5105BF0-CB73-9FFA-B6A1-9F62491C713D}" dt="2025-07-11T15:48:48.073" v="118" actId="1076"/>
        <pc:sldMkLst>
          <pc:docMk/>
          <pc:sldMk cId="2482172895" sldId="427"/>
        </pc:sldMkLst>
      </pc:sldChg>
      <pc:sldChg chg="modSp">
        <pc:chgData name="Edmonston, Douglas A SCPO USN CBC GULFPORT MS (USA)" userId="S::douglas.a.edmonston.mil@us.navy.mil::af5b9239-1866-4b1f-a601-d58887d30755" providerId="AD" clId="Web-{E5105BF0-CB73-9FFA-B6A1-9F62491C713D}" dt="2025-07-11T15:49:12.934" v="125" actId="1076"/>
        <pc:sldMkLst>
          <pc:docMk/>
          <pc:sldMk cId="368459617" sldId="429"/>
        </pc:sldMkLst>
      </pc:sldChg>
      <pc:sldChg chg="modSp">
        <pc:chgData name="Edmonston, Douglas A SCPO USN CBC GULFPORT MS (USA)" userId="S::douglas.a.edmonston.mil@us.navy.mil::af5b9239-1866-4b1f-a601-d58887d30755" providerId="AD" clId="Web-{E5105BF0-CB73-9FFA-B6A1-9F62491C713D}" dt="2025-07-11T15:49:45.671" v="139" actId="1076"/>
        <pc:sldMkLst>
          <pc:docMk/>
          <pc:sldMk cId="2395059542" sldId="430"/>
        </pc:sldMkLst>
      </pc:sldChg>
      <pc:sldChg chg="delSp modSp">
        <pc:chgData name="Edmonston, Douglas A SCPO USN CBC GULFPORT MS (USA)" userId="S::douglas.a.edmonston.mil@us.navy.mil::af5b9239-1866-4b1f-a601-d58887d30755" providerId="AD" clId="Web-{E5105BF0-CB73-9FFA-B6A1-9F62491C713D}" dt="2025-07-11T15:52:14.726" v="175" actId="1076"/>
        <pc:sldMkLst>
          <pc:docMk/>
          <pc:sldMk cId="894385693" sldId="431"/>
        </pc:sldMkLst>
      </pc:sldChg>
      <pc:sldChg chg="modSp">
        <pc:chgData name="Edmonston, Douglas A SCPO USN CBC GULFPORT MS (USA)" userId="S::douglas.a.edmonston.mil@us.navy.mil::af5b9239-1866-4b1f-a601-d58887d30755" providerId="AD" clId="Web-{E5105BF0-CB73-9FFA-B6A1-9F62491C713D}" dt="2025-07-11T15:34:57.306" v="36" actId="1076"/>
        <pc:sldMkLst>
          <pc:docMk/>
          <pc:sldMk cId="3688619804" sldId="432"/>
        </pc:sldMkLst>
      </pc:sldChg>
    </pc:docChg>
  </pc:docChgLst>
  <pc:docChgLst>
    <pc:chgData name="Siguenza, Yasmin M CPO USN COMNAVSURFPAC (USA)" userId="S::yasmin.m.siguenza.mil@us.navy.mil::9be28e4e-3125-4f59-950c-561d6d4fa3dd" providerId="AD" clId="Web-{B442FDC1-938C-3391-BCEE-4E95850EA3D5}"/>
    <pc:docChg chg="delSld modSld">
      <pc:chgData name="Siguenza, Yasmin M CPO USN COMNAVSURFPAC (USA)" userId="S::yasmin.m.siguenza.mil@us.navy.mil::9be28e4e-3125-4f59-950c-561d6d4fa3dd" providerId="AD" clId="Web-{B442FDC1-938C-3391-BCEE-4E95850EA3D5}" dt="2025-06-29T01:36:19.820" v="43"/>
      <pc:docMkLst>
        <pc:docMk/>
      </pc:docMkLst>
      <pc:sldChg chg="delSp modSp">
        <pc:chgData name="Siguenza, Yasmin M CPO USN COMNAVSURFPAC (USA)" userId="S::yasmin.m.siguenza.mil@us.navy.mil::9be28e4e-3125-4f59-950c-561d6d4fa3dd" providerId="AD" clId="Web-{B442FDC1-938C-3391-BCEE-4E95850EA3D5}" dt="2025-06-29T01:32:40.416" v="26"/>
        <pc:sldMkLst>
          <pc:docMk/>
          <pc:sldMk cId="3270632345" sldId="262"/>
        </pc:sldMkLst>
      </pc:sldChg>
      <pc:sldChg chg="modSp">
        <pc:chgData name="Siguenza, Yasmin M CPO USN COMNAVSURFPAC (USA)" userId="S::yasmin.m.siguenza.mil@us.navy.mil::9be28e4e-3125-4f59-950c-561d6d4fa3dd" providerId="AD" clId="Web-{B442FDC1-938C-3391-BCEE-4E95850EA3D5}" dt="2025-06-29T01:30:42.205" v="1"/>
        <pc:sldMkLst>
          <pc:docMk/>
          <pc:sldMk cId="114051738" sldId="263"/>
        </pc:sldMkLst>
      </pc:sldChg>
      <pc:sldChg chg="modSp">
        <pc:chgData name="Siguenza, Yasmin M CPO USN COMNAVSURFPAC (USA)" userId="S::yasmin.m.siguenza.mil@us.navy.mil::9be28e4e-3125-4f59-950c-561d6d4fa3dd" providerId="AD" clId="Web-{B442FDC1-938C-3391-BCEE-4E95850EA3D5}" dt="2025-06-29T01:30:52.408" v="4"/>
        <pc:sldMkLst>
          <pc:docMk/>
          <pc:sldMk cId="35695557" sldId="264"/>
        </pc:sldMkLst>
      </pc:sldChg>
      <pc:sldChg chg="delSp modSp">
        <pc:chgData name="Siguenza, Yasmin M CPO USN COMNAVSURFPAC (USA)" userId="S::yasmin.m.siguenza.mil@us.navy.mil::9be28e4e-3125-4f59-950c-561d6d4fa3dd" providerId="AD" clId="Web-{B442FDC1-938C-3391-BCEE-4E95850EA3D5}" dt="2025-06-29T01:32:44.073" v="27"/>
        <pc:sldMkLst>
          <pc:docMk/>
          <pc:sldMk cId="372994841" sldId="265"/>
        </pc:sldMkLst>
      </pc:sldChg>
      <pc:sldChg chg="modSp">
        <pc:chgData name="Siguenza, Yasmin M CPO USN COMNAVSURFPAC (USA)" userId="S::yasmin.m.siguenza.mil@us.navy.mil::9be28e4e-3125-4f59-950c-561d6d4fa3dd" providerId="AD" clId="Web-{B442FDC1-938C-3391-BCEE-4E95850EA3D5}" dt="2025-06-29T01:31:29.536" v="14"/>
        <pc:sldMkLst>
          <pc:docMk/>
          <pc:sldMk cId="698541502" sldId="267"/>
        </pc:sldMkLst>
      </pc:sldChg>
      <pc:sldChg chg="delSp modSp">
        <pc:chgData name="Siguenza, Yasmin M CPO USN COMNAVSURFPAC (USA)" userId="S::yasmin.m.siguenza.mil@us.navy.mil::9be28e4e-3125-4f59-950c-561d6d4fa3dd" providerId="AD" clId="Web-{B442FDC1-938C-3391-BCEE-4E95850EA3D5}" dt="2025-06-29T01:32:51.026" v="29"/>
        <pc:sldMkLst>
          <pc:docMk/>
          <pc:sldMk cId="2132796046" sldId="268"/>
        </pc:sldMkLst>
      </pc:sldChg>
      <pc:sldChg chg="delSp modSp">
        <pc:chgData name="Siguenza, Yasmin M CPO USN COMNAVSURFPAC (USA)" userId="S::yasmin.m.siguenza.mil@us.navy.mil::9be28e4e-3125-4f59-950c-561d6d4fa3dd" providerId="AD" clId="Web-{B442FDC1-938C-3391-BCEE-4E95850EA3D5}" dt="2025-06-29T01:33:47.217" v="40" actId="20577"/>
        <pc:sldMkLst>
          <pc:docMk/>
          <pc:sldMk cId="2444506216" sldId="426"/>
        </pc:sldMkLst>
      </pc:sldChg>
      <pc:sldChg chg="delSp modSp">
        <pc:chgData name="Siguenza, Yasmin M CPO USN COMNAVSURFPAC (USA)" userId="S::yasmin.m.siguenza.mil@us.navy.mil::9be28e4e-3125-4f59-950c-561d6d4fa3dd" providerId="AD" clId="Web-{B442FDC1-938C-3391-BCEE-4E95850EA3D5}" dt="2025-06-29T01:36:19.820" v="43"/>
        <pc:sldMkLst>
          <pc:docMk/>
          <pc:sldMk cId="2482172895" sldId="427"/>
        </pc:sldMkLst>
      </pc:sldChg>
      <pc:sldChg chg="modSp del">
        <pc:chgData name="Siguenza, Yasmin M CPO USN COMNAVSURFPAC (USA)" userId="S::yasmin.m.siguenza.mil@us.navy.mil::9be28e4e-3125-4f59-950c-561d6d4fa3dd" providerId="AD" clId="Web-{B442FDC1-938C-3391-BCEE-4E95850EA3D5}" dt="2025-06-29T01:36:11.601" v="41"/>
        <pc:sldMkLst>
          <pc:docMk/>
          <pc:sldMk cId="3572454654" sldId="428"/>
        </pc:sldMkLst>
      </pc:sldChg>
    </pc:docChg>
  </pc:docChgLst>
  <pc:docChgLst>
    <pc:chgData name="Siguenza, Yasmin M CPO USN COMNAVSURFPAC (USA)" userId="S::yasmin.m.siguenza.mil@us.navy.mil::9be28e4e-3125-4f59-950c-561d6d4fa3dd" providerId="AD" clId="Web-{C109201C-8A57-C5BB-B51C-F2DFB6D22C38}"/>
    <pc:docChg chg="addSld modSld">
      <pc:chgData name="Siguenza, Yasmin M CPO USN COMNAVSURFPAC (USA)" userId="S::yasmin.m.siguenza.mil@us.navy.mil::9be28e4e-3125-4f59-950c-561d6d4fa3dd" providerId="AD" clId="Web-{C109201C-8A57-C5BB-B51C-F2DFB6D22C38}" dt="2025-07-10T15:42:48.218" v="35" actId="20577"/>
      <pc:docMkLst>
        <pc:docMk/>
      </pc:docMkLst>
      <pc:sldChg chg="modSp">
        <pc:chgData name="Siguenza, Yasmin M CPO USN COMNAVSURFPAC (USA)" userId="S::yasmin.m.siguenza.mil@us.navy.mil::9be28e4e-3125-4f59-950c-561d6d4fa3dd" providerId="AD" clId="Web-{C109201C-8A57-C5BB-B51C-F2DFB6D22C38}" dt="2025-07-10T15:42:48.218" v="35" actId="20577"/>
        <pc:sldMkLst>
          <pc:docMk/>
          <pc:sldMk cId="368459617" sldId="429"/>
        </pc:sldMkLst>
      </pc:sldChg>
      <pc:sldChg chg="modSp add replId">
        <pc:chgData name="Siguenza, Yasmin M CPO USN COMNAVSURFPAC (USA)" userId="S::yasmin.m.siguenza.mil@us.navy.mil::9be28e4e-3125-4f59-950c-561d6d4fa3dd" providerId="AD" clId="Web-{C109201C-8A57-C5BB-B51C-F2DFB6D22C38}" dt="2025-07-10T15:42:41.764" v="30" actId="20577"/>
        <pc:sldMkLst>
          <pc:docMk/>
          <pc:sldMk cId="2395059542" sldId="430"/>
        </pc:sldMkLst>
      </pc:sldChg>
    </pc:docChg>
  </pc:docChgLst>
  <pc:docChgLst>
    <pc:chgData name="Pappas, Solimar Velazco PO1 USN COMNAVREG JAPAN YOKO (USA)" userId="S::solimar.v.pappas.mil@us.navy.mil::43576083-9b16-421e-9462-e5d441e43568" providerId="AD" clId="Web-{70C4C3EB-CCA6-9313-79B1-39C4249537F9}"/>
    <pc:docChg chg="modSld">
      <pc:chgData name="Pappas, Solimar Velazco PO1 USN COMNAVREG JAPAN YOKO (USA)" userId="S::solimar.v.pappas.mil@us.navy.mil::43576083-9b16-421e-9462-e5d441e43568" providerId="AD" clId="Web-{70C4C3EB-CCA6-9313-79B1-39C4249537F9}" dt="2025-06-08T13:59:43.290" v="150"/>
      <pc:docMkLst>
        <pc:docMk/>
      </pc:docMkLst>
      <pc:sldChg chg="modSp">
        <pc:chgData name="Pappas, Solimar Velazco PO1 USN COMNAVREG JAPAN YOKO (USA)" userId="S::solimar.v.pappas.mil@us.navy.mil::43576083-9b16-421e-9462-e5d441e43568" providerId="AD" clId="Web-{70C4C3EB-CCA6-9313-79B1-39C4249537F9}" dt="2025-06-08T13:39:09.343" v="2" actId="20577"/>
        <pc:sldMkLst>
          <pc:docMk/>
          <pc:sldMk cId="1616742332" sldId="261"/>
        </pc:sldMkLst>
      </pc:sldChg>
      <pc:sldChg chg="modSp modNotes">
        <pc:chgData name="Pappas, Solimar Velazco PO1 USN COMNAVREG JAPAN YOKO (USA)" userId="S::solimar.v.pappas.mil@us.navy.mil::43576083-9b16-421e-9462-e5d441e43568" providerId="AD" clId="Web-{70C4C3EB-CCA6-9313-79B1-39C4249537F9}" dt="2025-06-08T13:44:15.287" v="93"/>
        <pc:sldMkLst>
          <pc:docMk/>
          <pc:sldMk cId="2596289979" sldId="277"/>
        </pc:sldMkLst>
      </pc:sldChg>
      <pc:sldChg chg="modSp modNotes">
        <pc:chgData name="Pappas, Solimar Velazco PO1 USN COMNAVREG JAPAN YOKO (USA)" userId="S::solimar.v.pappas.mil@us.navy.mil::43576083-9b16-421e-9462-e5d441e43568" providerId="AD" clId="Web-{70C4C3EB-CCA6-9313-79B1-39C4249537F9}" dt="2025-06-08T13:59:43.290" v="150"/>
        <pc:sldMkLst>
          <pc:docMk/>
          <pc:sldMk cId="3000712253" sldId="278"/>
        </pc:sldMkLst>
      </pc:sldChg>
      <pc:sldChg chg="modSp">
        <pc:chgData name="Pappas, Solimar Velazco PO1 USN COMNAVREG JAPAN YOKO (USA)" userId="S::solimar.v.pappas.mil@us.navy.mil::43576083-9b16-421e-9462-e5d441e43568" providerId="AD" clId="Web-{70C4C3EB-CCA6-9313-79B1-39C4249537F9}" dt="2025-06-08T13:39:50.875" v="20" actId="20577"/>
        <pc:sldMkLst>
          <pc:docMk/>
          <pc:sldMk cId="3120163375" sldId="421"/>
        </pc:sldMkLst>
      </pc:sldChg>
      <pc:sldChg chg="modSp">
        <pc:chgData name="Pappas, Solimar Velazco PO1 USN COMNAVREG JAPAN YOKO (USA)" userId="S::solimar.v.pappas.mil@us.navy.mil::43576083-9b16-421e-9462-e5d441e43568" providerId="AD" clId="Web-{70C4C3EB-CCA6-9313-79B1-39C4249537F9}" dt="2025-06-08T13:40:36.985" v="28" actId="20577"/>
        <pc:sldMkLst>
          <pc:docMk/>
          <pc:sldMk cId="2235215992" sldId="425"/>
        </pc:sldMkLst>
      </pc:sldChg>
    </pc:docChg>
  </pc:docChgLst>
  <pc:docChgLst>
    <pc:chgData name="Osborne, James R MCPO USN DCNO N1 (USA)" userId="S::james.r.osborne.mil@us.navy.mil::db38b5b9-a24d-48a5-8eba-4cddad04ac17" providerId="AD" clId="Web-{0CE1B430-11B6-4412-97EB-B4B984F0B1AA}"/>
    <pc:docChg chg="modSld">
      <pc:chgData name="Osborne, James R MCPO USN DCNO N1 (USA)" userId="S::james.r.osborne.mil@us.navy.mil::db38b5b9-a24d-48a5-8eba-4cddad04ac17" providerId="AD" clId="Web-{0CE1B430-11B6-4412-97EB-B4B984F0B1AA}" dt="2025-09-15T21:53:54.083" v="32" actId="20577"/>
      <pc:docMkLst>
        <pc:docMk/>
      </pc:docMkLst>
      <pc:sldChg chg="delSp">
        <pc:chgData name="Osborne, James R MCPO USN DCNO N1 (USA)" userId="S::james.r.osborne.mil@us.navy.mil::db38b5b9-a24d-48a5-8eba-4cddad04ac17" providerId="AD" clId="Web-{0CE1B430-11B6-4412-97EB-B4B984F0B1AA}" dt="2025-09-15T21:52:24.550" v="28"/>
        <pc:sldMkLst>
          <pc:docMk/>
          <pc:sldMk cId="114051738" sldId="263"/>
        </pc:sldMkLst>
      </pc:sldChg>
      <pc:sldChg chg="modSp">
        <pc:chgData name="Osborne, James R MCPO USN DCNO N1 (USA)" userId="S::james.r.osborne.mil@us.navy.mil::db38b5b9-a24d-48a5-8eba-4cddad04ac17" providerId="AD" clId="Web-{0CE1B430-11B6-4412-97EB-B4B984F0B1AA}" dt="2025-09-15T21:49:46.156" v="1" actId="20577"/>
        <pc:sldMkLst>
          <pc:docMk/>
          <pc:sldMk cId="3120163375" sldId="421"/>
        </pc:sldMkLst>
      </pc:sldChg>
      <pc:sldChg chg="modSp">
        <pc:chgData name="Osborne, James R MCPO USN DCNO N1 (USA)" userId="S::james.r.osborne.mil@us.navy.mil::db38b5b9-a24d-48a5-8eba-4cddad04ac17" providerId="AD" clId="Web-{0CE1B430-11B6-4412-97EB-B4B984F0B1AA}" dt="2025-09-15T21:50:59.627" v="26" actId="20577"/>
        <pc:sldMkLst>
          <pc:docMk/>
          <pc:sldMk cId="3695404146" sldId="424"/>
        </pc:sldMkLst>
      </pc:sldChg>
      <pc:sldChg chg="modNotes">
        <pc:chgData name="Osborne, James R MCPO USN DCNO N1 (USA)" userId="S::james.r.osborne.mil@us.navy.mil::db38b5b9-a24d-48a5-8eba-4cddad04ac17" providerId="AD" clId="Web-{0CE1B430-11B6-4412-97EB-B4B984F0B1AA}" dt="2025-09-15T21:53:34.536" v="30"/>
        <pc:sldMkLst>
          <pc:docMk/>
          <pc:sldMk cId="2444506216" sldId="426"/>
        </pc:sldMkLst>
      </pc:sldChg>
      <pc:sldChg chg="modSp">
        <pc:chgData name="Osborne, James R MCPO USN DCNO N1 (USA)" userId="S::james.r.osborne.mil@us.navy.mil::db38b5b9-a24d-48a5-8eba-4cddad04ac17" providerId="AD" clId="Web-{0CE1B430-11B6-4412-97EB-B4B984F0B1AA}" dt="2025-09-15T21:53:54.083" v="32" actId="20577"/>
        <pc:sldMkLst>
          <pc:docMk/>
          <pc:sldMk cId="2482172895" sldId="427"/>
        </pc:sldMkLst>
      </pc:sldChg>
    </pc:docChg>
  </pc:docChgLst>
  <pc:docChgLst>
    <pc:chgData name="Osborne, James R MCPO USN DCNO N1 (USA)" userId="S::james.r.osborne.mil@us.navy.mil::db38b5b9-a24d-48a5-8eba-4cddad04ac17" providerId="AD" clId="Web-{C592AF01-4D30-4DE6-93AA-A427C4E320C1}"/>
    <pc:docChg chg="modSld">
      <pc:chgData name="Osborne, James R MCPO USN DCNO N1 (USA)" userId="S::james.r.osborne.mil@us.navy.mil::db38b5b9-a24d-48a5-8eba-4cddad04ac17" providerId="AD" clId="Web-{C592AF01-4D30-4DE6-93AA-A427C4E320C1}" dt="2025-09-29T20:25:39.179" v="4"/>
      <pc:docMkLst>
        <pc:docMk/>
      </pc:docMkLst>
      <pc:sldChg chg="delSp modNotes">
        <pc:chgData name="Osborne, James R MCPO USN DCNO N1 (USA)" userId="S::james.r.osborne.mil@us.navy.mil::db38b5b9-a24d-48a5-8eba-4cddad04ac17" providerId="AD" clId="Web-{C592AF01-4D30-4DE6-93AA-A427C4E320C1}" dt="2025-09-29T20:25:39.179" v="4"/>
        <pc:sldMkLst>
          <pc:docMk/>
          <pc:sldMk cId="970584711" sldId="258"/>
        </pc:sldMkLst>
      </pc:sldChg>
    </pc:docChg>
  </pc:docChgLst>
  <pc:docChgLst>
    <pc:chgData name="Edmonston, Douglas A SCPO USN CBC GULFPORT MS (USA)" userId="S::douglas.a.edmonston.mil@us.navy.mil::af5b9239-1866-4b1f-a601-d58887d30755" providerId="AD" clId="Web-{CED80AAF-4BF4-4E6B-872A-674BC72B4CFC}"/>
    <pc:docChg chg="modSld">
      <pc:chgData name="Edmonston, Douglas A SCPO USN CBC GULFPORT MS (USA)" userId="S::douglas.a.edmonston.mil@us.navy.mil::af5b9239-1866-4b1f-a601-d58887d30755" providerId="AD" clId="Web-{CED80AAF-4BF4-4E6B-872A-674BC72B4CFC}" dt="2025-07-11T17:42:36.431" v="3" actId="1076"/>
      <pc:docMkLst>
        <pc:docMk/>
      </pc:docMkLst>
      <pc:sldChg chg="modSp">
        <pc:chgData name="Edmonston, Douglas A SCPO USN CBC GULFPORT MS (USA)" userId="S::douglas.a.edmonston.mil@us.navy.mil::af5b9239-1866-4b1f-a601-d58887d30755" providerId="AD" clId="Web-{CED80AAF-4BF4-4E6B-872A-674BC72B4CFC}" dt="2025-07-11T17:42:16.649" v="1" actId="1076"/>
        <pc:sldMkLst>
          <pc:docMk/>
          <pc:sldMk cId="1958152382" sldId="272"/>
        </pc:sldMkLst>
      </pc:sldChg>
      <pc:sldChg chg="modSp">
        <pc:chgData name="Edmonston, Douglas A SCPO USN CBC GULFPORT MS (USA)" userId="S::douglas.a.edmonston.mil@us.navy.mil::af5b9239-1866-4b1f-a601-d58887d30755" providerId="AD" clId="Web-{CED80AAF-4BF4-4E6B-872A-674BC72B4CFC}" dt="2025-07-11T17:42:36.431" v="3" actId="1076"/>
        <pc:sldMkLst>
          <pc:docMk/>
          <pc:sldMk cId="2395059542" sldId="430"/>
        </pc:sldMkLst>
      </pc:sldChg>
    </pc:docChg>
  </pc:docChgLst>
  <pc:docChgLst>
    <pc:chgData name="Edmonston, Douglas A SCPO USN CBC GULFPORT MS (USA)" userId="S::douglas.a.edmonston.mil@us.navy.mil::af5b9239-1866-4b1f-a601-d58887d30755" providerId="AD" clId="Web-{8CFD5F38-E5CE-8B9F-B092-80E9F48DCB24}"/>
    <pc:docChg chg="addSld delSld modSld">
      <pc:chgData name="Edmonston, Douglas A SCPO USN CBC GULFPORT MS (USA)" userId="S::douglas.a.edmonston.mil@us.navy.mil::af5b9239-1866-4b1f-a601-d58887d30755" providerId="AD" clId="Web-{8CFD5F38-E5CE-8B9F-B092-80E9F48DCB24}" dt="2025-08-18T20:23:59.623" v="20" actId="20577"/>
      <pc:docMkLst>
        <pc:docMk/>
      </pc:docMkLst>
      <pc:sldChg chg="modSp">
        <pc:chgData name="Edmonston, Douglas A SCPO USN CBC GULFPORT MS (USA)" userId="S::douglas.a.edmonston.mil@us.navy.mil::af5b9239-1866-4b1f-a601-d58887d30755" providerId="AD" clId="Web-{8CFD5F38-E5CE-8B9F-B092-80E9F48DCB24}" dt="2025-08-18T20:23:15.558" v="13" actId="20577"/>
        <pc:sldMkLst>
          <pc:docMk/>
          <pc:sldMk cId="1616742332" sldId="261"/>
        </pc:sldMkLst>
      </pc:sldChg>
      <pc:sldChg chg="modSp">
        <pc:chgData name="Edmonston, Douglas A SCPO USN CBC GULFPORT MS (USA)" userId="S::douglas.a.edmonston.mil@us.navy.mil::af5b9239-1866-4b1f-a601-d58887d30755" providerId="AD" clId="Web-{8CFD5F38-E5CE-8B9F-B092-80E9F48DCB24}" dt="2025-08-18T20:23:59.623" v="20" actId="20577"/>
        <pc:sldMkLst>
          <pc:docMk/>
          <pc:sldMk cId="3120163375" sldId="421"/>
        </pc:sldMkLst>
      </pc:sldChg>
      <pc:sldChg chg="addSp delSp modSp new del">
        <pc:chgData name="Edmonston, Douglas A SCPO USN CBC GULFPORT MS (USA)" userId="S::douglas.a.edmonston.mil@us.navy.mil::af5b9239-1866-4b1f-a601-d58887d30755" providerId="AD" clId="Web-{8CFD5F38-E5CE-8B9F-B092-80E9F48DCB24}" dt="2025-08-18T20:22:51.354" v="3"/>
        <pc:sldMkLst>
          <pc:docMk/>
          <pc:sldMk cId="3294492511" sldId="433"/>
        </pc:sldMkLst>
      </pc:sldChg>
      <pc:sldChg chg="modSp add replId">
        <pc:chgData name="Edmonston, Douglas A SCPO USN CBC GULFPORT MS (USA)" userId="S::douglas.a.edmonston.mil@us.navy.mil::af5b9239-1866-4b1f-a601-d58887d30755" providerId="AD" clId="Web-{8CFD5F38-E5CE-8B9F-B092-80E9F48DCB24}" dt="2025-08-18T20:23:05.948" v="8" actId="20577"/>
        <pc:sldMkLst>
          <pc:docMk/>
          <pc:sldMk cId="3498096206" sldId="433"/>
        </pc:sldMkLst>
      </pc:sldChg>
    </pc:docChg>
  </pc:docChgLst>
  <pc:docChgLst>
    <pc:chgData name="Pappas, Solimar Velazco PO1 USN COMNAVREG JAPAN YOKO (USA)" userId="S::solimar.v.pappas.mil@us.navy.mil::43576083-9b16-421e-9462-e5d441e43568" providerId="AD" clId="Web-{818FFFB9-3329-2E0A-13B9-DD9D1AFDA690}"/>
    <pc:docChg chg="addSld modSld">
      <pc:chgData name="Pappas, Solimar Velazco PO1 USN COMNAVREG JAPAN YOKO (USA)" userId="S::solimar.v.pappas.mil@us.navy.mil::43576083-9b16-421e-9462-e5d441e43568" providerId="AD" clId="Web-{818FFFB9-3329-2E0A-13B9-DD9D1AFDA690}" dt="2025-06-08T14:42:35.936" v="264" actId="1076"/>
      <pc:docMkLst>
        <pc:docMk/>
      </pc:docMkLst>
      <pc:sldChg chg="modSp">
        <pc:chgData name="Pappas, Solimar Velazco PO1 USN COMNAVREG JAPAN YOKO (USA)" userId="S::solimar.v.pappas.mil@us.navy.mil::43576083-9b16-421e-9462-e5d441e43568" providerId="AD" clId="Web-{818FFFB9-3329-2E0A-13B9-DD9D1AFDA690}" dt="2025-06-08T14:13:00.643" v="79" actId="14100"/>
        <pc:sldMkLst>
          <pc:docMk/>
          <pc:sldMk cId="3270632345" sldId="262"/>
        </pc:sldMkLst>
      </pc:sldChg>
      <pc:sldChg chg="modSp">
        <pc:chgData name="Pappas, Solimar Velazco PO1 USN COMNAVREG JAPAN YOKO (USA)" userId="S::solimar.v.pappas.mil@us.navy.mil::43576083-9b16-421e-9462-e5d441e43568" providerId="AD" clId="Web-{818FFFB9-3329-2E0A-13B9-DD9D1AFDA690}" dt="2025-06-08T14:07:23.948" v="41" actId="1076"/>
        <pc:sldMkLst>
          <pc:docMk/>
          <pc:sldMk cId="114051738" sldId="263"/>
        </pc:sldMkLst>
      </pc:sldChg>
      <pc:sldChg chg="modSp">
        <pc:chgData name="Pappas, Solimar Velazco PO1 USN COMNAVREG JAPAN YOKO (USA)" userId="S::solimar.v.pappas.mil@us.navy.mil::43576083-9b16-421e-9462-e5d441e43568" providerId="AD" clId="Web-{818FFFB9-3329-2E0A-13B9-DD9D1AFDA690}" dt="2025-06-08T14:10:23.389" v="67" actId="20577"/>
        <pc:sldMkLst>
          <pc:docMk/>
          <pc:sldMk cId="35695557" sldId="264"/>
        </pc:sldMkLst>
      </pc:sldChg>
      <pc:sldChg chg="modSp">
        <pc:chgData name="Pappas, Solimar Velazco PO1 USN COMNAVREG JAPAN YOKO (USA)" userId="S::solimar.v.pappas.mil@us.navy.mil::43576083-9b16-421e-9462-e5d441e43568" providerId="AD" clId="Web-{818FFFB9-3329-2E0A-13B9-DD9D1AFDA690}" dt="2025-06-08T14:13:24.613" v="84" actId="1076"/>
        <pc:sldMkLst>
          <pc:docMk/>
          <pc:sldMk cId="372994841" sldId="265"/>
        </pc:sldMkLst>
      </pc:sldChg>
      <pc:sldChg chg="modSp">
        <pc:chgData name="Pappas, Solimar Velazco PO1 USN COMNAVREG JAPAN YOKO (USA)" userId="S::solimar.v.pappas.mil@us.navy.mil::43576083-9b16-421e-9462-e5d441e43568" providerId="AD" clId="Web-{818FFFB9-3329-2E0A-13B9-DD9D1AFDA690}" dt="2025-06-08T14:16:59.680" v="103" actId="1076"/>
        <pc:sldMkLst>
          <pc:docMk/>
          <pc:sldMk cId="698541502" sldId="267"/>
        </pc:sldMkLst>
      </pc:sldChg>
      <pc:sldChg chg="modSp">
        <pc:chgData name="Pappas, Solimar Velazco PO1 USN COMNAVREG JAPAN YOKO (USA)" userId="S::solimar.v.pappas.mil@us.navy.mil::43576083-9b16-421e-9462-e5d441e43568" providerId="AD" clId="Web-{818FFFB9-3329-2E0A-13B9-DD9D1AFDA690}" dt="2025-06-08T14:21:32.624" v="113" actId="20577"/>
        <pc:sldMkLst>
          <pc:docMk/>
          <pc:sldMk cId="2132796046" sldId="268"/>
        </pc:sldMkLst>
      </pc:sldChg>
      <pc:sldChg chg="modSp">
        <pc:chgData name="Pappas, Solimar Velazco PO1 USN COMNAVREG JAPAN YOKO (USA)" userId="S::solimar.v.pappas.mil@us.navy.mil::43576083-9b16-421e-9462-e5d441e43568" providerId="AD" clId="Web-{818FFFB9-3329-2E0A-13B9-DD9D1AFDA690}" dt="2025-06-08T14:22:53.001" v="120" actId="20577"/>
        <pc:sldMkLst>
          <pc:docMk/>
          <pc:sldMk cId="1958152382" sldId="272"/>
        </pc:sldMkLst>
      </pc:sldChg>
      <pc:sldChg chg="modSp modNotes">
        <pc:chgData name="Pappas, Solimar Velazco PO1 USN COMNAVREG JAPAN YOKO (USA)" userId="S::solimar.v.pappas.mil@us.navy.mil::43576083-9b16-421e-9462-e5d441e43568" providerId="AD" clId="Web-{818FFFB9-3329-2E0A-13B9-DD9D1AFDA690}" dt="2025-06-08T14:06:11.337" v="32"/>
        <pc:sldMkLst>
          <pc:docMk/>
          <pc:sldMk cId="3000712253" sldId="278"/>
        </pc:sldMkLst>
      </pc:sldChg>
      <pc:sldChg chg="modSp">
        <pc:chgData name="Pappas, Solimar Velazco PO1 USN COMNAVREG JAPAN YOKO (USA)" userId="S::solimar.v.pappas.mil@us.navy.mil::43576083-9b16-421e-9462-e5d441e43568" providerId="AD" clId="Web-{818FFFB9-3329-2E0A-13B9-DD9D1AFDA690}" dt="2025-06-08T14:22:10.203" v="117" actId="20577"/>
        <pc:sldMkLst>
          <pc:docMk/>
          <pc:sldMk cId="3814717300" sldId="279"/>
        </pc:sldMkLst>
      </pc:sldChg>
      <pc:sldChg chg="addSp delSp modSp">
        <pc:chgData name="Pappas, Solimar Velazco PO1 USN COMNAVREG JAPAN YOKO (USA)" userId="S::solimar.v.pappas.mil@us.navy.mil::43576083-9b16-421e-9462-e5d441e43568" providerId="AD" clId="Web-{818FFFB9-3329-2E0A-13B9-DD9D1AFDA690}" dt="2025-06-08T14:42:35.936" v="264" actId="1076"/>
        <pc:sldMkLst>
          <pc:docMk/>
          <pc:sldMk cId="2444506216" sldId="426"/>
        </pc:sldMkLst>
      </pc:sldChg>
      <pc:sldChg chg="addSp delSp modSp">
        <pc:chgData name="Pappas, Solimar Velazco PO1 USN COMNAVREG JAPAN YOKO (USA)" userId="S::solimar.v.pappas.mil@us.navy.mil::43576083-9b16-421e-9462-e5d441e43568" providerId="AD" clId="Web-{818FFFB9-3329-2E0A-13B9-DD9D1AFDA690}" dt="2025-06-08T14:42:16.795" v="257" actId="1076"/>
        <pc:sldMkLst>
          <pc:docMk/>
          <pc:sldMk cId="2482172895" sldId="427"/>
        </pc:sldMkLst>
      </pc:sldChg>
      <pc:sldChg chg="addSp delSp modSp">
        <pc:chgData name="Pappas, Solimar Velazco PO1 USN COMNAVREG JAPAN YOKO (USA)" userId="S::solimar.v.pappas.mil@us.navy.mil::43576083-9b16-421e-9462-e5d441e43568" providerId="AD" clId="Web-{818FFFB9-3329-2E0A-13B9-DD9D1AFDA690}" dt="2025-06-08T14:29:31.057" v="148" actId="14100"/>
        <pc:sldMkLst>
          <pc:docMk/>
          <pc:sldMk cId="3572454654" sldId="428"/>
        </pc:sldMkLst>
      </pc:sldChg>
      <pc:sldChg chg="modSp new">
        <pc:chgData name="Pappas, Solimar Velazco PO1 USN COMNAVREG JAPAN YOKO (USA)" userId="S::solimar.v.pappas.mil@us.navy.mil::43576083-9b16-421e-9462-e5d441e43568" providerId="AD" clId="Web-{818FFFB9-3329-2E0A-13B9-DD9D1AFDA690}" dt="2025-06-08T14:40:29.636" v="251" actId="20577"/>
        <pc:sldMkLst>
          <pc:docMk/>
          <pc:sldMk cId="368459617" sldId="429"/>
        </pc:sldMkLst>
      </pc:sldChg>
    </pc:docChg>
  </pc:docChgLst>
  <pc:docChgLst>
    <pc:chgData name="Gardner, Steven L PO1 USN NSSATC HQ (USA)" userId="S::steven.l.gardner16.mil@us.navy.mil::d40a2193-434a-4150-aa78-8e58895ac27f" providerId="AD" clId="Web-{26D86BC4-A7A1-3885-4963-9E337DFC9D7D}"/>
    <pc:docChg chg="modSld modMainMaster">
      <pc:chgData name="Gardner, Steven L PO1 USN NSSATC HQ (USA)" userId="S::steven.l.gardner16.mil@us.navy.mil::d40a2193-434a-4150-aa78-8e58895ac27f" providerId="AD" clId="Web-{26D86BC4-A7A1-3885-4963-9E337DFC9D7D}" dt="2025-06-10T01:48:36.753" v="1"/>
      <pc:docMkLst>
        <pc:docMk/>
      </pc:docMkLst>
      <pc:sldChg chg="mod setBg">
        <pc:chgData name="Gardner, Steven L PO1 USN NSSATC HQ (USA)" userId="S::steven.l.gardner16.mil@us.navy.mil::d40a2193-434a-4150-aa78-8e58895ac27f" providerId="AD" clId="Web-{26D86BC4-A7A1-3885-4963-9E337DFC9D7D}" dt="2025-06-10T01:48:36.753" v="1"/>
        <pc:sldMkLst>
          <pc:docMk/>
          <pc:sldMk cId="970584711" sldId="258"/>
        </pc:sldMkLst>
      </pc:sldChg>
      <pc:sldChg chg="mod">
        <pc:chgData name="Gardner, Steven L PO1 USN NSSATC HQ (USA)" userId="S::steven.l.gardner16.mil@us.navy.mil::d40a2193-434a-4150-aa78-8e58895ac27f" providerId="AD" clId="Web-{26D86BC4-A7A1-3885-4963-9E337DFC9D7D}" dt="2025-06-10T01:48:36.753" v="1"/>
        <pc:sldMkLst>
          <pc:docMk/>
          <pc:sldMk cId="1616742332" sldId="261"/>
        </pc:sldMkLst>
      </pc:sldChg>
      <pc:sldChg chg="mod">
        <pc:chgData name="Gardner, Steven L PO1 USN NSSATC HQ (USA)" userId="S::steven.l.gardner16.mil@us.navy.mil::d40a2193-434a-4150-aa78-8e58895ac27f" providerId="AD" clId="Web-{26D86BC4-A7A1-3885-4963-9E337DFC9D7D}" dt="2025-06-10T01:48:36.753" v="1"/>
        <pc:sldMkLst>
          <pc:docMk/>
          <pc:sldMk cId="3270632345" sldId="262"/>
        </pc:sldMkLst>
      </pc:sldChg>
      <pc:sldChg chg="mod">
        <pc:chgData name="Gardner, Steven L PO1 USN NSSATC HQ (USA)" userId="S::steven.l.gardner16.mil@us.navy.mil::d40a2193-434a-4150-aa78-8e58895ac27f" providerId="AD" clId="Web-{26D86BC4-A7A1-3885-4963-9E337DFC9D7D}" dt="2025-06-10T01:48:36.753" v="1"/>
        <pc:sldMkLst>
          <pc:docMk/>
          <pc:sldMk cId="114051738" sldId="263"/>
        </pc:sldMkLst>
      </pc:sldChg>
      <pc:sldChg chg="mod">
        <pc:chgData name="Gardner, Steven L PO1 USN NSSATC HQ (USA)" userId="S::steven.l.gardner16.mil@us.navy.mil::d40a2193-434a-4150-aa78-8e58895ac27f" providerId="AD" clId="Web-{26D86BC4-A7A1-3885-4963-9E337DFC9D7D}" dt="2025-06-10T01:48:36.753" v="1"/>
        <pc:sldMkLst>
          <pc:docMk/>
          <pc:sldMk cId="35695557" sldId="264"/>
        </pc:sldMkLst>
      </pc:sldChg>
      <pc:sldChg chg="mod">
        <pc:chgData name="Gardner, Steven L PO1 USN NSSATC HQ (USA)" userId="S::steven.l.gardner16.mil@us.navy.mil::d40a2193-434a-4150-aa78-8e58895ac27f" providerId="AD" clId="Web-{26D86BC4-A7A1-3885-4963-9E337DFC9D7D}" dt="2025-06-10T01:48:36.753" v="1"/>
        <pc:sldMkLst>
          <pc:docMk/>
          <pc:sldMk cId="372994841" sldId="265"/>
        </pc:sldMkLst>
      </pc:sldChg>
      <pc:sldChg chg="mod">
        <pc:chgData name="Gardner, Steven L PO1 USN NSSATC HQ (USA)" userId="S::steven.l.gardner16.mil@us.navy.mil::d40a2193-434a-4150-aa78-8e58895ac27f" providerId="AD" clId="Web-{26D86BC4-A7A1-3885-4963-9E337DFC9D7D}" dt="2025-06-10T01:48:36.753" v="1"/>
        <pc:sldMkLst>
          <pc:docMk/>
          <pc:sldMk cId="698541502" sldId="267"/>
        </pc:sldMkLst>
      </pc:sldChg>
      <pc:sldChg chg="mod">
        <pc:chgData name="Gardner, Steven L PO1 USN NSSATC HQ (USA)" userId="S::steven.l.gardner16.mil@us.navy.mil::d40a2193-434a-4150-aa78-8e58895ac27f" providerId="AD" clId="Web-{26D86BC4-A7A1-3885-4963-9E337DFC9D7D}" dt="2025-06-10T01:48:36.753" v="1"/>
        <pc:sldMkLst>
          <pc:docMk/>
          <pc:sldMk cId="2132796046" sldId="268"/>
        </pc:sldMkLst>
      </pc:sldChg>
      <pc:sldChg chg="mod">
        <pc:chgData name="Gardner, Steven L PO1 USN NSSATC HQ (USA)" userId="S::steven.l.gardner16.mil@us.navy.mil::d40a2193-434a-4150-aa78-8e58895ac27f" providerId="AD" clId="Web-{26D86BC4-A7A1-3885-4963-9E337DFC9D7D}" dt="2025-06-10T01:48:36.753" v="1"/>
        <pc:sldMkLst>
          <pc:docMk/>
          <pc:sldMk cId="1958152382" sldId="272"/>
        </pc:sldMkLst>
      </pc:sldChg>
      <pc:sldChg chg="mod">
        <pc:chgData name="Gardner, Steven L PO1 USN NSSATC HQ (USA)" userId="S::steven.l.gardner16.mil@us.navy.mil::d40a2193-434a-4150-aa78-8e58895ac27f" providerId="AD" clId="Web-{26D86BC4-A7A1-3885-4963-9E337DFC9D7D}" dt="2025-06-10T01:48:36.753" v="1"/>
        <pc:sldMkLst>
          <pc:docMk/>
          <pc:sldMk cId="2596289979" sldId="277"/>
        </pc:sldMkLst>
      </pc:sldChg>
      <pc:sldChg chg="mod">
        <pc:chgData name="Gardner, Steven L PO1 USN NSSATC HQ (USA)" userId="S::steven.l.gardner16.mil@us.navy.mil::d40a2193-434a-4150-aa78-8e58895ac27f" providerId="AD" clId="Web-{26D86BC4-A7A1-3885-4963-9E337DFC9D7D}" dt="2025-06-10T01:48:36.753" v="1"/>
        <pc:sldMkLst>
          <pc:docMk/>
          <pc:sldMk cId="3000712253" sldId="278"/>
        </pc:sldMkLst>
      </pc:sldChg>
      <pc:sldChg chg="mod">
        <pc:chgData name="Gardner, Steven L PO1 USN NSSATC HQ (USA)" userId="S::steven.l.gardner16.mil@us.navy.mil::d40a2193-434a-4150-aa78-8e58895ac27f" providerId="AD" clId="Web-{26D86BC4-A7A1-3885-4963-9E337DFC9D7D}" dt="2025-06-10T01:48:36.753" v="1"/>
        <pc:sldMkLst>
          <pc:docMk/>
          <pc:sldMk cId="3814717300" sldId="279"/>
        </pc:sldMkLst>
      </pc:sldChg>
      <pc:sldChg chg="mod">
        <pc:chgData name="Gardner, Steven L PO1 USN NSSATC HQ (USA)" userId="S::steven.l.gardner16.mil@us.navy.mil::d40a2193-434a-4150-aa78-8e58895ac27f" providerId="AD" clId="Web-{26D86BC4-A7A1-3885-4963-9E337DFC9D7D}" dt="2025-06-10T01:48:36.753" v="1"/>
        <pc:sldMkLst>
          <pc:docMk/>
          <pc:sldMk cId="3120163375" sldId="421"/>
        </pc:sldMkLst>
      </pc:sldChg>
      <pc:sldChg chg="mod">
        <pc:chgData name="Gardner, Steven L PO1 USN NSSATC HQ (USA)" userId="S::steven.l.gardner16.mil@us.navy.mil::d40a2193-434a-4150-aa78-8e58895ac27f" providerId="AD" clId="Web-{26D86BC4-A7A1-3885-4963-9E337DFC9D7D}" dt="2025-06-10T01:48:36.753" v="1"/>
        <pc:sldMkLst>
          <pc:docMk/>
          <pc:sldMk cId="766639477" sldId="422"/>
        </pc:sldMkLst>
      </pc:sldChg>
      <pc:sldChg chg="mod">
        <pc:chgData name="Gardner, Steven L PO1 USN NSSATC HQ (USA)" userId="S::steven.l.gardner16.mil@us.navy.mil::d40a2193-434a-4150-aa78-8e58895ac27f" providerId="AD" clId="Web-{26D86BC4-A7A1-3885-4963-9E337DFC9D7D}" dt="2025-06-10T01:48:36.753" v="1"/>
        <pc:sldMkLst>
          <pc:docMk/>
          <pc:sldMk cId="4013828549" sldId="423"/>
        </pc:sldMkLst>
      </pc:sldChg>
      <pc:sldChg chg="mod">
        <pc:chgData name="Gardner, Steven L PO1 USN NSSATC HQ (USA)" userId="S::steven.l.gardner16.mil@us.navy.mil::d40a2193-434a-4150-aa78-8e58895ac27f" providerId="AD" clId="Web-{26D86BC4-A7A1-3885-4963-9E337DFC9D7D}" dt="2025-06-10T01:48:36.753" v="1"/>
        <pc:sldMkLst>
          <pc:docMk/>
          <pc:sldMk cId="3695404146" sldId="424"/>
        </pc:sldMkLst>
      </pc:sldChg>
      <pc:sldChg chg="mod">
        <pc:chgData name="Gardner, Steven L PO1 USN NSSATC HQ (USA)" userId="S::steven.l.gardner16.mil@us.navy.mil::d40a2193-434a-4150-aa78-8e58895ac27f" providerId="AD" clId="Web-{26D86BC4-A7A1-3885-4963-9E337DFC9D7D}" dt="2025-06-10T01:48:36.753" v="1"/>
        <pc:sldMkLst>
          <pc:docMk/>
          <pc:sldMk cId="2235215992" sldId="425"/>
        </pc:sldMkLst>
      </pc:sldChg>
      <pc:sldChg chg="mod">
        <pc:chgData name="Gardner, Steven L PO1 USN NSSATC HQ (USA)" userId="S::steven.l.gardner16.mil@us.navy.mil::d40a2193-434a-4150-aa78-8e58895ac27f" providerId="AD" clId="Web-{26D86BC4-A7A1-3885-4963-9E337DFC9D7D}" dt="2025-06-10T01:48:36.753" v="1"/>
        <pc:sldMkLst>
          <pc:docMk/>
          <pc:sldMk cId="2444506216" sldId="426"/>
        </pc:sldMkLst>
      </pc:sldChg>
      <pc:sldChg chg="mod">
        <pc:chgData name="Gardner, Steven L PO1 USN NSSATC HQ (USA)" userId="S::steven.l.gardner16.mil@us.navy.mil::d40a2193-434a-4150-aa78-8e58895ac27f" providerId="AD" clId="Web-{26D86BC4-A7A1-3885-4963-9E337DFC9D7D}" dt="2025-06-10T01:48:36.753" v="1"/>
        <pc:sldMkLst>
          <pc:docMk/>
          <pc:sldMk cId="2482172895" sldId="427"/>
        </pc:sldMkLst>
      </pc:sldChg>
      <pc:sldChg chg="mod">
        <pc:chgData name="Gardner, Steven L PO1 USN NSSATC HQ (USA)" userId="S::steven.l.gardner16.mil@us.navy.mil::d40a2193-434a-4150-aa78-8e58895ac27f" providerId="AD" clId="Web-{26D86BC4-A7A1-3885-4963-9E337DFC9D7D}" dt="2025-06-10T01:48:36.753" v="1"/>
        <pc:sldMkLst>
          <pc:docMk/>
          <pc:sldMk cId="3572454654" sldId="428"/>
        </pc:sldMkLst>
      </pc:sldChg>
      <pc:sldChg chg="mod">
        <pc:chgData name="Gardner, Steven L PO1 USN NSSATC HQ (USA)" userId="S::steven.l.gardner16.mil@us.navy.mil::d40a2193-434a-4150-aa78-8e58895ac27f" providerId="AD" clId="Web-{26D86BC4-A7A1-3885-4963-9E337DFC9D7D}" dt="2025-06-10T01:48:36.753" v="1"/>
        <pc:sldMkLst>
          <pc:docMk/>
          <pc:sldMk cId="368459617" sldId="429"/>
        </pc:sldMkLst>
      </pc:sldChg>
      <pc:sldMasterChg chg="mod setBg modSldLayout">
        <pc:chgData name="Gardner, Steven L PO1 USN NSSATC HQ (USA)" userId="S::steven.l.gardner16.mil@us.navy.mil::d40a2193-434a-4150-aa78-8e58895ac27f" providerId="AD" clId="Web-{26D86BC4-A7A1-3885-4963-9E337DFC9D7D}" dt="2025-06-10T01:48:36.753" v="1"/>
        <pc:sldMasterMkLst>
          <pc:docMk/>
          <pc:sldMasterMk cId="286658635" sldId="2147483648"/>
        </pc:sldMasterMkLst>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1968001571" sldId="2147483649"/>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138798859" sldId="2147483650"/>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3749142307" sldId="2147483651"/>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78434413" sldId="2147483652"/>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3988357692" sldId="2147483653"/>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630757127" sldId="2147483654"/>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4047162886" sldId="2147483655"/>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2702850072" sldId="2147483656"/>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577177832" sldId="2147483657"/>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3779414302" sldId="2147483658"/>
          </pc:sldLayoutMkLst>
        </pc:sldLayoutChg>
        <pc:sldLayoutChg chg="mod setFolMasterObjs">
          <pc:chgData name="Gardner, Steven L PO1 USN NSSATC HQ (USA)" userId="S::steven.l.gardner16.mil@us.navy.mil::d40a2193-434a-4150-aa78-8e58895ac27f" providerId="AD" clId="Web-{26D86BC4-A7A1-3885-4963-9E337DFC9D7D}" dt="2025-06-10T01:48:36.753" v="1"/>
          <pc:sldLayoutMkLst>
            <pc:docMk/>
            <pc:sldMasterMk cId="286658635" sldId="2147483648"/>
            <pc:sldLayoutMk cId="2800896687" sldId="2147483659"/>
          </pc:sldLayoutMkLst>
        </pc:sldLayoutChg>
      </pc:sldMasterChg>
    </pc:docChg>
  </pc:docChgLst>
  <pc:docChgLst>
    <pc:chgData name="Osborne, James R MCPO USN DCNO N1 (USA)" userId="S::james.r.osborne.mil@us.navy.mil::db38b5b9-a24d-48a5-8eba-4cddad04ac17" providerId="AD" clId="Web-{2A3A27EE-28AC-4E17-B5BF-2A9BD8EB8CB6}"/>
    <pc:docChg chg="mod">
      <pc:chgData name="Osborne, James R MCPO USN DCNO N1 (USA)" userId="S::james.r.osborne.mil@us.navy.mil::db38b5b9-a24d-48a5-8eba-4cddad04ac17" providerId="AD" clId="Web-{2A3A27EE-28AC-4E17-B5BF-2A9BD8EB8CB6}" dt="2025-08-15T15:57:19.464" v="0"/>
      <pc:docMkLst>
        <pc:docMk/>
      </pc:docMkLst>
    </pc:docChg>
  </pc:docChgLst>
  <pc:docChgLst>
    <pc:chgData name="Siguenza, Yasmin M CPO USN COMNAVSURFPAC (USA)" userId="S::yasmin.m.siguenza.mil@us.navy.mil::9be28e4e-3125-4f59-950c-561d6d4fa3dd" providerId="AD" clId="Web-{EB3EDECB-7766-AD48-A3AF-CEA9B1683083}"/>
    <pc:docChg chg="addSld modSld">
      <pc:chgData name="Siguenza, Yasmin M CPO USN COMNAVSURFPAC (USA)" userId="S::yasmin.m.siguenza.mil@us.navy.mil::9be28e4e-3125-4f59-950c-561d6d4fa3dd" providerId="AD" clId="Web-{EB3EDECB-7766-AD48-A3AF-CEA9B1683083}" dt="2025-07-10T23:52:34.173" v="166" actId="20577"/>
      <pc:docMkLst>
        <pc:docMk/>
      </pc:docMkLst>
      <pc:sldChg chg="modSp">
        <pc:chgData name="Siguenza, Yasmin M CPO USN COMNAVSURFPAC (USA)" userId="S::yasmin.m.siguenza.mil@us.navy.mil::9be28e4e-3125-4f59-950c-561d6d4fa3dd" providerId="AD" clId="Web-{EB3EDECB-7766-AD48-A3AF-CEA9B1683083}" dt="2025-07-10T23:40:51.884" v="4" actId="20577"/>
        <pc:sldMkLst>
          <pc:docMk/>
          <pc:sldMk cId="970584711" sldId="258"/>
        </pc:sldMkLst>
      </pc:sldChg>
      <pc:sldChg chg="modSp">
        <pc:chgData name="Siguenza, Yasmin M CPO USN COMNAVSURFPAC (USA)" userId="S::yasmin.m.siguenza.mil@us.navy.mil::9be28e4e-3125-4f59-950c-561d6d4fa3dd" providerId="AD" clId="Web-{EB3EDECB-7766-AD48-A3AF-CEA9B1683083}" dt="2025-07-10T23:52:21.032" v="163" actId="20577"/>
        <pc:sldMkLst>
          <pc:docMk/>
          <pc:sldMk cId="1616742332" sldId="261"/>
        </pc:sldMkLst>
      </pc:sldChg>
      <pc:sldChg chg="modSp">
        <pc:chgData name="Siguenza, Yasmin M CPO USN COMNAVSURFPAC (USA)" userId="S::yasmin.m.siguenza.mil@us.navy.mil::9be28e4e-3125-4f59-950c-561d6d4fa3dd" providerId="AD" clId="Web-{EB3EDECB-7766-AD48-A3AF-CEA9B1683083}" dt="2025-07-10T23:46:02.340" v="77" actId="20577"/>
        <pc:sldMkLst>
          <pc:docMk/>
          <pc:sldMk cId="3270632345" sldId="262"/>
        </pc:sldMkLst>
      </pc:sldChg>
      <pc:sldChg chg="modSp">
        <pc:chgData name="Siguenza, Yasmin M CPO USN COMNAVSURFPAC (USA)" userId="S::yasmin.m.siguenza.mil@us.navy.mil::9be28e4e-3125-4f59-950c-561d6d4fa3dd" providerId="AD" clId="Web-{EB3EDECB-7766-AD48-A3AF-CEA9B1683083}" dt="2025-07-10T23:45:28.527" v="66" actId="20577"/>
        <pc:sldMkLst>
          <pc:docMk/>
          <pc:sldMk cId="114051738" sldId="263"/>
        </pc:sldMkLst>
      </pc:sldChg>
      <pc:sldChg chg="modSp">
        <pc:chgData name="Siguenza, Yasmin M CPO USN COMNAVSURFPAC (USA)" userId="S::yasmin.m.siguenza.mil@us.navy.mil::9be28e4e-3125-4f59-950c-561d6d4fa3dd" providerId="AD" clId="Web-{EB3EDECB-7766-AD48-A3AF-CEA9B1683083}" dt="2025-07-10T23:45:48.184" v="72" actId="20577"/>
        <pc:sldMkLst>
          <pc:docMk/>
          <pc:sldMk cId="35695557" sldId="264"/>
        </pc:sldMkLst>
      </pc:sldChg>
      <pc:sldChg chg="modSp">
        <pc:chgData name="Siguenza, Yasmin M CPO USN COMNAVSURFPAC (USA)" userId="S::yasmin.m.siguenza.mil@us.navy.mil::9be28e4e-3125-4f59-950c-561d6d4fa3dd" providerId="AD" clId="Web-{EB3EDECB-7766-AD48-A3AF-CEA9B1683083}" dt="2025-07-10T23:46:59.435" v="85" actId="20577"/>
        <pc:sldMkLst>
          <pc:docMk/>
          <pc:sldMk cId="372994841" sldId="265"/>
        </pc:sldMkLst>
      </pc:sldChg>
      <pc:sldChg chg="modSp">
        <pc:chgData name="Siguenza, Yasmin M CPO USN COMNAVSURFPAC (USA)" userId="S::yasmin.m.siguenza.mil@us.navy.mil::9be28e4e-3125-4f59-950c-561d6d4fa3dd" providerId="AD" clId="Web-{EB3EDECB-7766-AD48-A3AF-CEA9B1683083}" dt="2025-07-10T23:46:47.716" v="81" actId="20577"/>
        <pc:sldMkLst>
          <pc:docMk/>
          <pc:sldMk cId="698541502" sldId="267"/>
        </pc:sldMkLst>
      </pc:sldChg>
      <pc:sldChg chg="modSp">
        <pc:chgData name="Siguenza, Yasmin M CPO USN COMNAVSURFPAC (USA)" userId="S::yasmin.m.siguenza.mil@us.navy.mil::9be28e4e-3125-4f59-950c-561d6d4fa3dd" providerId="AD" clId="Web-{EB3EDECB-7766-AD48-A3AF-CEA9B1683083}" dt="2025-07-10T23:47:22.216" v="93" actId="20577"/>
        <pc:sldMkLst>
          <pc:docMk/>
          <pc:sldMk cId="2132796046" sldId="268"/>
        </pc:sldMkLst>
      </pc:sldChg>
      <pc:sldChg chg="modSp">
        <pc:chgData name="Siguenza, Yasmin M CPO USN COMNAVSURFPAC (USA)" userId="S::yasmin.m.siguenza.mil@us.navy.mil::9be28e4e-3125-4f59-950c-561d6d4fa3dd" providerId="AD" clId="Web-{EB3EDECB-7766-AD48-A3AF-CEA9B1683083}" dt="2025-07-10T23:51:39.938" v="147" actId="14100"/>
        <pc:sldMkLst>
          <pc:docMk/>
          <pc:sldMk cId="1958152382" sldId="272"/>
        </pc:sldMkLst>
      </pc:sldChg>
      <pc:sldChg chg="modSp">
        <pc:chgData name="Siguenza, Yasmin M CPO USN COMNAVSURFPAC (USA)" userId="S::yasmin.m.siguenza.mil@us.navy.mil::9be28e4e-3125-4f59-950c-561d6d4fa3dd" providerId="AD" clId="Web-{EB3EDECB-7766-AD48-A3AF-CEA9B1683083}" dt="2025-07-10T23:49:24.030" v="112" actId="14100"/>
        <pc:sldMkLst>
          <pc:docMk/>
          <pc:sldMk cId="2596289979" sldId="277"/>
        </pc:sldMkLst>
      </pc:sldChg>
      <pc:sldChg chg="modSp">
        <pc:chgData name="Siguenza, Yasmin M CPO USN COMNAVSURFPAC (USA)" userId="S::yasmin.m.siguenza.mil@us.navy.mil::9be28e4e-3125-4f59-950c-561d6d4fa3dd" providerId="AD" clId="Web-{EB3EDECB-7766-AD48-A3AF-CEA9B1683083}" dt="2025-07-10T23:49:38.468" v="115" actId="14100"/>
        <pc:sldMkLst>
          <pc:docMk/>
          <pc:sldMk cId="3000712253" sldId="278"/>
        </pc:sldMkLst>
      </pc:sldChg>
      <pc:sldChg chg="modSp">
        <pc:chgData name="Siguenza, Yasmin M CPO USN COMNAVSURFPAC (USA)" userId="S::yasmin.m.siguenza.mil@us.navy.mil::9be28e4e-3125-4f59-950c-561d6d4fa3dd" providerId="AD" clId="Web-{EB3EDECB-7766-AD48-A3AF-CEA9B1683083}" dt="2025-07-10T23:51:07.328" v="137" actId="20577"/>
        <pc:sldMkLst>
          <pc:docMk/>
          <pc:sldMk cId="3814717300" sldId="279"/>
        </pc:sldMkLst>
      </pc:sldChg>
      <pc:sldChg chg="modSp">
        <pc:chgData name="Siguenza, Yasmin M CPO USN COMNAVSURFPAC (USA)" userId="S::yasmin.m.siguenza.mil@us.navy.mil::9be28e4e-3125-4f59-950c-561d6d4fa3dd" providerId="AD" clId="Web-{EB3EDECB-7766-AD48-A3AF-CEA9B1683083}" dt="2025-07-10T23:41:36.775" v="12" actId="14100"/>
        <pc:sldMkLst>
          <pc:docMk/>
          <pc:sldMk cId="3120163375" sldId="421"/>
        </pc:sldMkLst>
      </pc:sldChg>
      <pc:sldChg chg="modSp">
        <pc:chgData name="Siguenza, Yasmin M CPO USN COMNAVSURFPAC (USA)" userId="S::yasmin.m.siguenza.mil@us.navy.mil::9be28e4e-3125-4f59-950c-561d6d4fa3dd" providerId="AD" clId="Web-{EB3EDECB-7766-AD48-A3AF-CEA9B1683083}" dt="2025-07-10T23:52:26.923" v="164" actId="14100"/>
        <pc:sldMkLst>
          <pc:docMk/>
          <pc:sldMk cId="766639477" sldId="422"/>
        </pc:sldMkLst>
      </pc:sldChg>
      <pc:sldChg chg="modSp">
        <pc:chgData name="Siguenza, Yasmin M CPO USN COMNAVSURFPAC (USA)" userId="S::yasmin.m.siguenza.mil@us.navy.mil::9be28e4e-3125-4f59-950c-561d6d4fa3dd" providerId="AD" clId="Web-{EB3EDECB-7766-AD48-A3AF-CEA9B1683083}" dt="2025-07-10T23:42:34.353" v="30" actId="20577"/>
        <pc:sldMkLst>
          <pc:docMk/>
          <pc:sldMk cId="4013828549" sldId="423"/>
        </pc:sldMkLst>
      </pc:sldChg>
      <pc:sldChg chg="modSp">
        <pc:chgData name="Siguenza, Yasmin M CPO USN COMNAVSURFPAC (USA)" userId="S::yasmin.m.siguenza.mil@us.navy.mil::9be28e4e-3125-4f59-950c-561d6d4fa3dd" providerId="AD" clId="Web-{EB3EDECB-7766-AD48-A3AF-CEA9B1683083}" dt="2025-07-10T23:52:34.173" v="166" actId="20577"/>
        <pc:sldMkLst>
          <pc:docMk/>
          <pc:sldMk cId="3695404146" sldId="424"/>
        </pc:sldMkLst>
      </pc:sldChg>
      <pc:sldChg chg="modSp">
        <pc:chgData name="Siguenza, Yasmin M CPO USN COMNAVSURFPAC (USA)" userId="S::yasmin.m.siguenza.mil@us.navy.mil::9be28e4e-3125-4f59-950c-561d6d4fa3dd" providerId="AD" clId="Web-{EB3EDECB-7766-AD48-A3AF-CEA9B1683083}" dt="2025-07-10T23:43:13.120" v="42" actId="20577"/>
        <pc:sldMkLst>
          <pc:docMk/>
          <pc:sldMk cId="2235215992" sldId="425"/>
        </pc:sldMkLst>
      </pc:sldChg>
      <pc:sldChg chg="modSp">
        <pc:chgData name="Siguenza, Yasmin M CPO USN COMNAVSURFPAC (USA)" userId="S::yasmin.m.siguenza.mil@us.navy.mil::9be28e4e-3125-4f59-950c-561d6d4fa3dd" providerId="AD" clId="Web-{EB3EDECB-7766-AD48-A3AF-CEA9B1683083}" dt="2025-07-10T23:48:19.420" v="104" actId="20577"/>
        <pc:sldMkLst>
          <pc:docMk/>
          <pc:sldMk cId="2444506216" sldId="426"/>
        </pc:sldMkLst>
      </pc:sldChg>
      <pc:sldChg chg="modSp">
        <pc:chgData name="Siguenza, Yasmin M CPO USN COMNAVSURFPAC (USA)" userId="S::yasmin.m.siguenza.mil@us.navy.mil::9be28e4e-3125-4f59-950c-561d6d4fa3dd" providerId="AD" clId="Web-{EB3EDECB-7766-AD48-A3AF-CEA9B1683083}" dt="2025-07-10T23:48:49.467" v="111" actId="14100"/>
        <pc:sldMkLst>
          <pc:docMk/>
          <pc:sldMk cId="2482172895" sldId="427"/>
        </pc:sldMkLst>
      </pc:sldChg>
      <pc:sldChg chg="modSp">
        <pc:chgData name="Siguenza, Yasmin M CPO USN COMNAVSURFPAC (USA)" userId="S::yasmin.m.siguenza.mil@us.navy.mil::9be28e4e-3125-4f59-950c-561d6d4fa3dd" providerId="AD" clId="Web-{EB3EDECB-7766-AD48-A3AF-CEA9B1683083}" dt="2025-07-10T23:50:42.578" v="130" actId="14100"/>
        <pc:sldMkLst>
          <pc:docMk/>
          <pc:sldMk cId="368459617" sldId="429"/>
        </pc:sldMkLst>
      </pc:sldChg>
      <pc:sldChg chg="modSp">
        <pc:chgData name="Siguenza, Yasmin M CPO USN COMNAVSURFPAC (USA)" userId="S::yasmin.m.siguenza.mil@us.navy.mil::9be28e4e-3125-4f59-950c-561d6d4fa3dd" providerId="AD" clId="Web-{EB3EDECB-7766-AD48-A3AF-CEA9B1683083}" dt="2025-07-10T23:50:13.953" v="123" actId="20577"/>
        <pc:sldMkLst>
          <pc:docMk/>
          <pc:sldMk cId="2395059542" sldId="430"/>
        </pc:sldMkLst>
      </pc:sldChg>
      <pc:sldChg chg="modSp">
        <pc:chgData name="Siguenza, Yasmin M CPO USN COMNAVSURFPAC (USA)" userId="S::yasmin.m.siguenza.mil@us.navy.mil::9be28e4e-3125-4f59-950c-561d6d4fa3dd" providerId="AD" clId="Web-{EB3EDECB-7766-AD48-A3AF-CEA9B1683083}" dt="2025-07-10T23:52:06.501" v="160" actId="20577"/>
        <pc:sldMkLst>
          <pc:docMk/>
          <pc:sldMk cId="894385693" sldId="431"/>
        </pc:sldMkLst>
      </pc:sldChg>
      <pc:sldChg chg="modSp add replId">
        <pc:chgData name="Siguenza, Yasmin M CPO USN COMNAVSURFPAC (USA)" userId="S::yasmin.m.siguenza.mil@us.navy.mil::9be28e4e-3125-4f59-950c-561d6d4fa3dd" providerId="AD" clId="Web-{EB3EDECB-7766-AD48-A3AF-CEA9B1683083}" dt="2025-07-10T23:49:44.921" v="116" actId="14100"/>
        <pc:sldMkLst>
          <pc:docMk/>
          <pc:sldMk cId="3688619804" sldId="432"/>
        </pc:sldMkLst>
      </pc:sldChg>
    </pc:docChg>
  </pc:docChgLst>
  <pc:docChgLst>
    <pc:chgData name="Edmonston, Douglas A SCPO USN CBC GULFPORT MS (USA)" userId="S::douglas.a.edmonston.mil@us.navy.mil::af5b9239-1866-4b1f-a601-d58887d30755" providerId="AD" clId="Web-{6FA9635A-CC13-CFBE-840D-B87F11E84F7C}"/>
    <pc:docChg chg="modSld">
      <pc:chgData name="Edmonston, Douglas A SCPO USN CBC GULFPORT MS (USA)" userId="S::douglas.a.edmonston.mil@us.navy.mil::af5b9239-1866-4b1f-a601-d58887d30755" providerId="AD" clId="Web-{6FA9635A-CC13-CFBE-840D-B87F11E84F7C}" dt="2025-09-25T17:39:46.012" v="1" actId="20577"/>
      <pc:docMkLst>
        <pc:docMk/>
      </pc:docMkLst>
      <pc:sldChg chg="modSp">
        <pc:chgData name="Edmonston, Douglas A SCPO USN CBC GULFPORT MS (USA)" userId="S::douglas.a.edmonston.mil@us.navy.mil::af5b9239-1866-4b1f-a601-d58887d30755" providerId="AD" clId="Web-{6FA9635A-CC13-CFBE-840D-B87F11E84F7C}" dt="2025-09-25T17:39:46.012" v="1" actId="20577"/>
        <pc:sldMkLst>
          <pc:docMk/>
          <pc:sldMk cId="970584711" sldId="258"/>
        </pc:sldMkLst>
      </pc:sldChg>
    </pc:docChg>
  </pc:docChgLst>
  <pc:docChgLst>
    <pc:chgData clId="Web-{6FA9635A-CC13-CFBE-840D-B87F11E84F7C}"/>
    <pc:docChg chg="modSld">
      <pc:chgData name="" userId="" providerId="" clId="Web-{6FA9635A-CC13-CFBE-840D-B87F11E84F7C}" dt="2025-09-25T17:39:23.215" v="0"/>
      <pc:docMkLst>
        <pc:docMk/>
      </pc:docMkLst>
      <pc:sldChg chg="addSp">
        <pc:chgData name="" userId="" providerId="" clId="Web-{6FA9635A-CC13-CFBE-840D-B87F11E84F7C}" dt="2025-09-25T17:39:23.215" v="0"/>
        <pc:sldMkLst>
          <pc:docMk/>
          <pc:sldMk cId="970584711" sldId="258"/>
        </pc:sldMkLst>
      </pc:sldChg>
    </pc:docChg>
  </pc:docChgLst>
  <pc:docChgLst>
    <pc:chgData name="Siguenza, Yasmin M CPO USN COMNAVSURFPAC (USA)" userId="S::yasmin.m.siguenza.mil@us.navy.mil::9be28e4e-3125-4f59-950c-561d6d4fa3dd" providerId="AD" clId="Web-{5E12A4C8-195A-2026-2315-FDF1546F3181}"/>
    <pc:docChg chg="addSld modSld">
      <pc:chgData name="Siguenza, Yasmin M CPO USN COMNAVSURFPAC (USA)" userId="S::yasmin.m.siguenza.mil@us.navy.mil::9be28e4e-3125-4f59-950c-561d6d4fa3dd" providerId="AD" clId="Web-{5E12A4C8-195A-2026-2315-FDF1546F3181}" dt="2025-07-10T15:44:34.984" v="14" actId="20577"/>
      <pc:docMkLst>
        <pc:docMk/>
      </pc:docMkLst>
      <pc:sldChg chg="modSp">
        <pc:chgData name="Siguenza, Yasmin M CPO USN COMNAVSURFPAC (USA)" userId="S::yasmin.m.siguenza.mil@us.navy.mil::9be28e4e-3125-4f59-950c-561d6d4fa3dd" providerId="AD" clId="Web-{5E12A4C8-195A-2026-2315-FDF1546F3181}" dt="2025-07-10T15:44:01.983" v="2" actId="20577"/>
        <pc:sldMkLst>
          <pc:docMk/>
          <pc:sldMk cId="1958152382" sldId="272"/>
        </pc:sldMkLst>
      </pc:sldChg>
      <pc:sldChg chg="modSp add replId">
        <pc:chgData name="Siguenza, Yasmin M CPO USN COMNAVSURFPAC (USA)" userId="S::yasmin.m.siguenza.mil@us.navy.mil::9be28e4e-3125-4f59-950c-561d6d4fa3dd" providerId="AD" clId="Web-{5E12A4C8-195A-2026-2315-FDF1546F3181}" dt="2025-07-10T15:44:34.984" v="14" actId="20577"/>
        <pc:sldMkLst>
          <pc:docMk/>
          <pc:sldMk cId="894385693" sldId="431"/>
        </pc:sldMkLst>
      </pc:sldChg>
    </pc:docChg>
  </pc:docChgLst>
  <pc:docChgLst>
    <pc:chgData name="Siguenza, Yasmin M CPO USN COMNAVSURFPAC (USA)" userId="S::yasmin.m.siguenza.mil@us.navy.mil::9be28e4e-3125-4f59-950c-561d6d4fa3dd" providerId="AD" clId="Web-{413A09CA-04FB-CFCD-992A-843E8ADAC141}"/>
    <pc:docChg chg="modSld">
      <pc:chgData name="Siguenza, Yasmin M CPO USN COMNAVSURFPAC (USA)" userId="S::yasmin.m.siguenza.mil@us.navy.mil::9be28e4e-3125-4f59-950c-561d6d4fa3dd" providerId="AD" clId="Web-{413A09CA-04FB-CFCD-992A-843E8ADAC141}" dt="2025-06-10T23:14:19.913" v="0" actId="14100"/>
      <pc:docMkLst>
        <pc:docMk/>
      </pc:docMkLst>
      <pc:sldChg chg="modSp">
        <pc:chgData name="Siguenza, Yasmin M CPO USN COMNAVSURFPAC (USA)" userId="S::yasmin.m.siguenza.mil@us.navy.mil::9be28e4e-3125-4f59-950c-561d6d4fa3dd" providerId="AD" clId="Web-{413A09CA-04FB-CFCD-992A-843E8ADAC141}" dt="2025-06-10T23:14:19.913" v="0" actId="14100"/>
        <pc:sldMkLst>
          <pc:docMk/>
          <pc:sldMk cId="114051738" sldId="263"/>
        </pc:sldMkLst>
      </pc:sldChg>
    </pc:docChg>
  </pc:docChgLst>
  <pc:docChgLst>
    <pc:chgData name="Edmonston, Douglas A SCPO USN CBC GULFPORT MS (USA)" userId="S::douglas.a.edmonston.mil@us.navy.mil::af5b9239-1866-4b1f-a601-d58887d30755" providerId="AD" clId="Web-{CA63D651-EC8C-5FE3-D4BE-1C52CFE74173}"/>
    <pc:docChg chg="modSld">
      <pc:chgData name="Edmonston, Douglas A SCPO USN CBC GULFPORT MS (USA)" userId="S::douglas.a.edmonston.mil@us.navy.mil::af5b9239-1866-4b1f-a601-d58887d30755" providerId="AD" clId="Web-{CA63D651-EC8C-5FE3-D4BE-1C52CFE74173}" dt="2025-07-10T15:30:41.931" v="77" actId="20577"/>
      <pc:docMkLst>
        <pc:docMk/>
      </pc:docMkLst>
      <pc:sldChg chg="modSp">
        <pc:chgData name="Edmonston, Douglas A SCPO USN CBC GULFPORT MS (USA)" userId="S::douglas.a.edmonston.mil@us.navy.mil::af5b9239-1866-4b1f-a601-d58887d30755" providerId="AD" clId="Web-{CA63D651-EC8C-5FE3-D4BE-1C52CFE74173}" dt="2025-07-10T15:24:07.517" v="44" actId="20577"/>
        <pc:sldMkLst>
          <pc:docMk/>
          <pc:sldMk cId="3270632345" sldId="262"/>
        </pc:sldMkLst>
      </pc:sldChg>
      <pc:sldChg chg="modSp">
        <pc:chgData name="Edmonston, Douglas A SCPO USN CBC GULFPORT MS (USA)" userId="S::douglas.a.edmonston.mil@us.navy.mil::af5b9239-1866-4b1f-a601-d58887d30755" providerId="AD" clId="Web-{CA63D651-EC8C-5FE3-D4BE-1C52CFE74173}" dt="2025-07-10T15:21:18.061" v="32" actId="20577"/>
        <pc:sldMkLst>
          <pc:docMk/>
          <pc:sldMk cId="114051738" sldId="263"/>
        </pc:sldMkLst>
      </pc:sldChg>
      <pc:sldChg chg="modSp">
        <pc:chgData name="Edmonston, Douglas A SCPO USN CBC GULFPORT MS (USA)" userId="S::douglas.a.edmonston.mil@us.navy.mil::af5b9239-1866-4b1f-a601-d58887d30755" providerId="AD" clId="Web-{CA63D651-EC8C-5FE3-D4BE-1C52CFE74173}" dt="2025-07-10T15:23:15.391" v="39" actId="1076"/>
        <pc:sldMkLst>
          <pc:docMk/>
          <pc:sldMk cId="35695557" sldId="264"/>
        </pc:sldMkLst>
      </pc:sldChg>
      <pc:sldChg chg="modSp">
        <pc:chgData name="Edmonston, Douglas A SCPO USN CBC GULFPORT MS (USA)" userId="S::douglas.a.edmonston.mil@us.navy.mil::af5b9239-1866-4b1f-a601-d58887d30755" providerId="AD" clId="Web-{CA63D651-EC8C-5FE3-D4BE-1C52CFE74173}" dt="2025-07-10T15:26:44.411" v="64" actId="1076"/>
        <pc:sldMkLst>
          <pc:docMk/>
          <pc:sldMk cId="372994841" sldId="265"/>
        </pc:sldMkLst>
      </pc:sldChg>
      <pc:sldChg chg="modSp">
        <pc:chgData name="Edmonston, Douglas A SCPO USN CBC GULFPORT MS (USA)" userId="S::douglas.a.edmonston.mil@us.navy.mil::af5b9239-1866-4b1f-a601-d58887d30755" providerId="AD" clId="Web-{CA63D651-EC8C-5FE3-D4BE-1C52CFE74173}" dt="2025-07-10T15:28:05.256" v="69" actId="1076"/>
        <pc:sldMkLst>
          <pc:docMk/>
          <pc:sldMk cId="698541502" sldId="267"/>
        </pc:sldMkLst>
      </pc:sldChg>
      <pc:sldChg chg="modSp">
        <pc:chgData name="Edmonston, Douglas A SCPO USN CBC GULFPORT MS (USA)" userId="S::douglas.a.edmonston.mil@us.navy.mil::af5b9239-1866-4b1f-a601-d58887d30755" providerId="AD" clId="Web-{CA63D651-EC8C-5FE3-D4BE-1C52CFE74173}" dt="2025-07-10T15:29:17.460" v="75" actId="20577"/>
        <pc:sldMkLst>
          <pc:docMk/>
          <pc:sldMk cId="2132796046" sldId="268"/>
        </pc:sldMkLst>
      </pc:sldChg>
      <pc:sldChg chg="modSp">
        <pc:chgData name="Edmonston, Douglas A SCPO USN CBC GULFPORT MS (USA)" userId="S::douglas.a.edmonston.mil@us.navy.mil::af5b9239-1866-4b1f-a601-d58887d30755" providerId="AD" clId="Web-{CA63D651-EC8C-5FE3-D4BE-1C52CFE74173}" dt="2025-07-10T15:30:41.931" v="77" actId="20577"/>
        <pc:sldMkLst>
          <pc:docMk/>
          <pc:sldMk cId="3814717300" sldId="279"/>
        </pc:sldMkLst>
      </pc:sldChg>
      <pc:sldChg chg="modSp">
        <pc:chgData name="Edmonston, Douglas A SCPO USN CBC GULFPORT MS (USA)" userId="S::douglas.a.edmonston.mil@us.navy.mil::af5b9239-1866-4b1f-a601-d58887d30755" providerId="AD" clId="Web-{CA63D651-EC8C-5FE3-D4BE-1C52CFE74173}" dt="2025-07-10T15:29:28.726" v="76" actId="20577"/>
        <pc:sldMkLst>
          <pc:docMk/>
          <pc:sldMk cId="2444506216" sldId="42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CEDB4D-0AA0-4AB1-8314-363590B73539}"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1ADCF-32D8-418E-BB9E-77375191B9AF}" type="slidenum">
              <a:rPr lang="en-US" smtClean="0"/>
              <a:t>‹#›</a:t>
            </a:fld>
            <a:endParaRPr lang="en-US"/>
          </a:p>
        </p:txBody>
      </p:sp>
    </p:spTree>
    <p:extLst>
      <p:ext uri="{BB962C8B-B14F-4D97-AF65-F5344CB8AC3E}">
        <p14:creationId xmlns:p14="http://schemas.microsoft.com/office/powerpoint/2010/main" val="135488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omptroller.defense.gov/FMR/fmrvolumes.aspx"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omptroller.defense.gov/FMR/fmrvolumes.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ilitaryonesource.mil/military-life-cycle/new-to-the-military/getting-connected/thrift-savings-plan-options-making-your-retirement-dollars-work-for-yo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inred.usalearning.gov/NavyResour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Recommended Facilitation Time:  45 mins</a:t>
            </a:r>
          </a:p>
          <a:p>
            <a:r>
              <a:rPr lang="en-US" b="1" dirty="0"/>
              <a:t>FACILITATOR </a:t>
            </a:r>
            <a:r>
              <a:rPr lang="en-US" b="1" baseline="0" dirty="0"/>
              <a:t>GUIDE:</a:t>
            </a:r>
            <a:r>
              <a:rPr lang="en-US" b="1" dirty="0">
                <a:cs typeface="Calibri"/>
              </a:rPr>
              <a:t> </a:t>
            </a:r>
            <a:endParaRPr lang="en-US" dirty="0"/>
          </a:p>
          <a:p>
            <a:r>
              <a:rPr lang="en-US" baseline="0" dirty="0">
                <a:cs typeface="Calibri"/>
              </a:rPr>
              <a:t>With all the benefits the Navy offer, its only right to discuss money management and the resources available. For more in-depth questions/ answers please see the Command Financial Specialist (CFS), check the Fleet and Family Support Center (FFSC) and check with your current bank to see if there any classes offered. </a:t>
            </a:r>
            <a:endParaRPr lang="en-US" dirty="0">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1</a:t>
            </a:fld>
            <a:endParaRPr lang="en-US"/>
          </a:p>
        </p:txBody>
      </p:sp>
    </p:spTree>
    <p:extLst>
      <p:ext uri="{BB962C8B-B14F-4D97-AF65-F5344CB8AC3E}">
        <p14:creationId xmlns:p14="http://schemas.microsoft.com/office/powerpoint/2010/main" val="1513605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must be receiving Hostile Fire/Imminent Danger Pay and be deployed for at least 30 consecutive days or one day in each of three consecutive months to participate in the program.</a:t>
            </a:r>
          </a:p>
          <a:p>
            <a:r>
              <a:rPr lang="en-US">
                <a:solidFill>
                  <a:srgbClr val="4A4A4A"/>
                </a:solidFill>
              </a:rPr>
              <a:t>You’re eligible to use the program if:</a:t>
            </a:r>
            <a:endParaRPr lang="en-US"/>
          </a:p>
          <a:p>
            <a:pPr marL="171450" indent="-171450">
              <a:buFont typeface="Arial"/>
              <a:buChar char="•"/>
            </a:pPr>
            <a:r>
              <a:rPr lang="en-US" b="1">
                <a:solidFill>
                  <a:srgbClr val="4A4A4A"/>
                </a:solidFill>
              </a:rPr>
              <a:t>You’re on active duty or are an activated Guard or reserve member. </a:t>
            </a:r>
            <a:r>
              <a:rPr lang="en-US">
                <a:solidFill>
                  <a:srgbClr val="4A4A4A"/>
                </a:solidFill>
              </a:rPr>
              <a:t>In both cases, you must be deployed and receiving Hostile Fire/Imminent Danger Pay.</a:t>
            </a:r>
            <a:endParaRPr lang="en-US"/>
          </a:p>
          <a:p>
            <a:pPr marL="171450" indent="-171450">
              <a:buFont typeface="Arial"/>
              <a:buChar char="•"/>
            </a:pPr>
            <a:r>
              <a:rPr lang="en-US" b="1">
                <a:solidFill>
                  <a:srgbClr val="4A4A4A"/>
                </a:solidFill>
              </a:rPr>
              <a:t>You deploy to an area where you receive HFP/IDP</a:t>
            </a:r>
            <a:r>
              <a:rPr lang="en-US">
                <a:solidFill>
                  <a:srgbClr val="4A4A4A"/>
                </a:solidFill>
              </a:rPr>
              <a:t>.</a:t>
            </a:r>
            <a:endParaRPr lang="en-US"/>
          </a:p>
          <a:p>
            <a:pPr marL="171450" indent="-171450">
              <a:buFont typeface="Arial"/>
              <a:buChar char="•"/>
            </a:pPr>
            <a:r>
              <a:rPr lang="en-US" b="1">
                <a:solidFill>
                  <a:srgbClr val="4A4A4A"/>
                </a:solidFill>
              </a:rPr>
              <a:t>You serve in a combat zone or in direct support of a designated combat zone. </a:t>
            </a:r>
            <a:r>
              <a:rPr lang="en-US">
                <a:solidFill>
                  <a:srgbClr val="4A4A4A"/>
                </a:solidFill>
              </a:rPr>
              <a:t>You must serve for more than 30 consecutive days.</a:t>
            </a:r>
            <a:endParaRPr lang="en-US"/>
          </a:p>
          <a:p>
            <a:pPr marL="171450" indent="-171450">
              <a:buFont typeface="Arial"/>
              <a:buChar char="•"/>
            </a:pPr>
            <a:r>
              <a:rPr lang="en-US" b="1">
                <a:solidFill>
                  <a:srgbClr val="4A4A4A"/>
                </a:solidFill>
              </a:rPr>
              <a:t>You serve in a combat zone for at least one day for three consecutive months. </a:t>
            </a:r>
            <a:r>
              <a:rPr lang="en-US">
                <a:solidFill>
                  <a:srgbClr val="4A4A4A"/>
                </a:solidFill>
              </a:rPr>
              <a:t>This situation is likely if you’re in a special operations unit.</a:t>
            </a:r>
            <a:endParaRPr lang="en-US"/>
          </a:p>
          <a:p>
            <a:pPr marL="171450" indent="-171450">
              <a:buFont typeface="Arial"/>
              <a:buChar char="•"/>
            </a:pPr>
            <a:r>
              <a:rPr lang="en-US" b="1">
                <a:solidFill>
                  <a:srgbClr val="4A4A4A"/>
                </a:solidFill>
              </a:rPr>
              <a:t>You’re serving in a designated IDP area. </a:t>
            </a:r>
            <a:r>
              <a:rPr lang="en-US">
                <a:solidFill>
                  <a:srgbClr val="4A4A4A"/>
                </a:solidFill>
              </a:rPr>
              <a:t>To see which areas are designated as IDP areas, view figure 10-1 in the </a:t>
            </a:r>
            <a:r>
              <a:rPr lang="en-US" u="sng">
                <a:solidFill>
                  <a:srgbClr val="B82132"/>
                </a:solidFill>
                <a:hlinkClick r:id="rId3"/>
              </a:rPr>
              <a:t>DOD Financial Management Regulation</a:t>
            </a:r>
            <a:r>
              <a:rPr lang="en-US">
                <a:solidFill>
                  <a:srgbClr val="4A4A4A"/>
                </a:solidFill>
              </a:rPr>
              <a:t>.</a:t>
            </a:r>
            <a:endParaRPr lang="en-US"/>
          </a:p>
          <a:p>
            <a:r>
              <a:rPr lang="en-US">
                <a:solidFill>
                  <a:srgbClr val="4A4A4A"/>
                </a:solidFill>
              </a:rPr>
              <a:t>Your eligibility for the program stops the day you leave the designated combat area.</a:t>
            </a:r>
            <a:endParaRPr lang="en-US"/>
          </a:p>
          <a:p>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10</a:t>
            </a:fld>
            <a:endParaRPr lang="en-US"/>
          </a:p>
        </p:txBody>
      </p:sp>
    </p:spTree>
    <p:extLst>
      <p:ext uri="{BB962C8B-B14F-4D97-AF65-F5344CB8AC3E}">
        <p14:creationId xmlns:p14="http://schemas.microsoft.com/office/powerpoint/2010/main" val="3569636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C842EE-A436-9A88-8553-FEDC69A3C3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93168A-BA3E-9868-867D-AE6A2BA55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EABEA-5EC5-21CC-3E84-3312CAE80A3D}"/>
              </a:ext>
            </a:extLst>
          </p:cNvPr>
          <p:cNvSpPr>
            <a:spLocks noGrp="1"/>
          </p:cNvSpPr>
          <p:nvPr>
            <p:ph type="body" idx="1"/>
          </p:nvPr>
        </p:nvSpPr>
        <p:spPr/>
        <p:txBody>
          <a:bodyPr/>
          <a:lstStyle/>
          <a:p>
            <a:r>
              <a:rPr lang="en-US"/>
              <a:t>You must be receiving Hostile Fire/Imminent Danger Pay and be deployed for at least 30 consecutive days or one day in each of three consecutive months to participate in the program.</a:t>
            </a:r>
          </a:p>
          <a:p>
            <a:r>
              <a:rPr lang="en-US">
                <a:solidFill>
                  <a:srgbClr val="4A4A4A"/>
                </a:solidFill>
              </a:rPr>
              <a:t>You’re eligible to use the program if:</a:t>
            </a:r>
            <a:endParaRPr lang="en-US"/>
          </a:p>
          <a:p>
            <a:pPr marL="171450" indent="-171450">
              <a:buFont typeface="Arial"/>
              <a:buChar char="•"/>
            </a:pPr>
            <a:r>
              <a:rPr lang="en-US" b="1">
                <a:solidFill>
                  <a:srgbClr val="4A4A4A"/>
                </a:solidFill>
              </a:rPr>
              <a:t>You’re on active duty or are an activated Guard or reserve member. </a:t>
            </a:r>
            <a:r>
              <a:rPr lang="en-US">
                <a:solidFill>
                  <a:srgbClr val="4A4A4A"/>
                </a:solidFill>
              </a:rPr>
              <a:t>In both cases, you must be deployed and receiving Hostile Fire/Imminent Danger Pay.</a:t>
            </a:r>
            <a:endParaRPr lang="en-US"/>
          </a:p>
          <a:p>
            <a:pPr marL="171450" indent="-171450">
              <a:buFont typeface="Arial"/>
              <a:buChar char="•"/>
            </a:pPr>
            <a:r>
              <a:rPr lang="en-US" b="1">
                <a:solidFill>
                  <a:srgbClr val="4A4A4A"/>
                </a:solidFill>
              </a:rPr>
              <a:t>You deploy to an area where you receive HFP/IDP</a:t>
            </a:r>
            <a:r>
              <a:rPr lang="en-US">
                <a:solidFill>
                  <a:srgbClr val="4A4A4A"/>
                </a:solidFill>
              </a:rPr>
              <a:t>.</a:t>
            </a:r>
            <a:endParaRPr lang="en-US"/>
          </a:p>
          <a:p>
            <a:pPr marL="171450" indent="-171450">
              <a:buFont typeface="Arial"/>
              <a:buChar char="•"/>
            </a:pPr>
            <a:r>
              <a:rPr lang="en-US" b="1">
                <a:solidFill>
                  <a:srgbClr val="4A4A4A"/>
                </a:solidFill>
              </a:rPr>
              <a:t>You serve in a combat zone or in direct support of a designated combat zone. </a:t>
            </a:r>
            <a:r>
              <a:rPr lang="en-US">
                <a:solidFill>
                  <a:srgbClr val="4A4A4A"/>
                </a:solidFill>
              </a:rPr>
              <a:t>You must serve for more than 30 consecutive days.</a:t>
            </a:r>
            <a:endParaRPr lang="en-US"/>
          </a:p>
          <a:p>
            <a:pPr marL="171450" indent="-171450">
              <a:buFont typeface="Arial"/>
              <a:buChar char="•"/>
            </a:pPr>
            <a:r>
              <a:rPr lang="en-US" b="1">
                <a:solidFill>
                  <a:srgbClr val="4A4A4A"/>
                </a:solidFill>
              </a:rPr>
              <a:t>You serve in a combat zone for at least one day for three consecutive months. </a:t>
            </a:r>
            <a:r>
              <a:rPr lang="en-US">
                <a:solidFill>
                  <a:srgbClr val="4A4A4A"/>
                </a:solidFill>
              </a:rPr>
              <a:t>This situation is likely if you’re in a special operations unit.</a:t>
            </a:r>
            <a:endParaRPr lang="en-US"/>
          </a:p>
          <a:p>
            <a:pPr marL="171450" indent="-171450">
              <a:buFont typeface="Arial"/>
              <a:buChar char="•"/>
            </a:pPr>
            <a:r>
              <a:rPr lang="en-US" b="1">
                <a:solidFill>
                  <a:srgbClr val="4A4A4A"/>
                </a:solidFill>
              </a:rPr>
              <a:t>You’re serving in a designated IDP area. </a:t>
            </a:r>
            <a:r>
              <a:rPr lang="en-US">
                <a:solidFill>
                  <a:srgbClr val="4A4A4A"/>
                </a:solidFill>
              </a:rPr>
              <a:t>To see which areas are designated as IDP areas, view figure 10-1 in the </a:t>
            </a:r>
            <a:r>
              <a:rPr lang="en-US" u="sng">
                <a:solidFill>
                  <a:srgbClr val="B82132"/>
                </a:solidFill>
                <a:hlinkClick r:id="rId3"/>
              </a:rPr>
              <a:t>DOD Financial Management Regulation</a:t>
            </a:r>
            <a:r>
              <a:rPr lang="en-US">
                <a:solidFill>
                  <a:srgbClr val="4A4A4A"/>
                </a:solidFill>
              </a:rPr>
              <a:t>.</a:t>
            </a:r>
            <a:endParaRPr lang="en-US"/>
          </a:p>
          <a:p>
            <a:r>
              <a:rPr lang="en-US">
                <a:solidFill>
                  <a:srgbClr val="4A4A4A"/>
                </a:solidFill>
              </a:rPr>
              <a:t>Your eligibility for the program stops the day you leave the designated combat area.</a:t>
            </a:r>
            <a:endParaRPr lang="en-US"/>
          </a:p>
          <a:p>
            <a:endParaRPr lang="en-US"/>
          </a:p>
        </p:txBody>
      </p:sp>
      <p:sp>
        <p:nvSpPr>
          <p:cNvPr id="4" name="Slide Number Placeholder 3">
            <a:extLst>
              <a:ext uri="{FF2B5EF4-FFF2-40B4-BE49-F238E27FC236}">
                <a16:creationId xmlns:a16="http://schemas.microsoft.com/office/drawing/2014/main" id="{6C1849A7-575C-C7FA-5941-001A328C9F74}"/>
              </a:ext>
            </a:extLst>
          </p:cNvPr>
          <p:cNvSpPr>
            <a:spLocks noGrp="1"/>
          </p:cNvSpPr>
          <p:nvPr>
            <p:ph type="sldNum" sz="quarter" idx="10"/>
          </p:nvPr>
        </p:nvSpPr>
        <p:spPr/>
        <p:txBody>
          <a:bodyPr/>
          <a:lstStyle/>
          <a:p>
            <a:fld id="{CA4A48FF-4405-4510-94BF-B67AA43328A4}" type="slidenum">
              <a:rPr lang="en-US" smtClean="0"/>
              <a:t>11</a:t>
            </a:fld>
            <a:endParaRPr lang="en-US"/>
          </a:p>
        </p:txBody>
      </p:sp>
    </p:spTree>
    <p:extLst>
      <p:ext uri="{BB962C8B-B14F-4D97-AF65-F5344CB8AC3E}">
        <p14:creationId xmlns:p14="http://schemas.microsoft.com/office/powerpoint/2010/main" val="2777752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pPr>
              <a:buFont typeface="Arial" panose="020B0604020202020204" pitchFamily="34" charset="0"/>
              <a:buNone/>
            </a:pPr>
            <a:r>
              <a:rPr lang="en-US" sz="1200" b="0" i="0" kern="1200">
                <a:solidFill>
                  <a:schemeClr val="tx1"/>
                </a:solidFill>
                <a:effectLst/>
                <a:latin typeface="+mn-lt"/>
                <a:ea typeface="+mn-ea"/>
                <a:cs typeface="+mn-cs"/>
              </a:rPr>
              <a:t>MyPay is the Defense Accounting &amp; Finance (DFAS) website where active duty, guard &amp; reserve members can view, print, and save leave and earnings statements (LES),</a:t>
            </a:r>
            <a:r>
              <a:rPr lang="en-US" sz="1200" b="0" i="0" kern="1200" baseline="0">
                <a:solidFill>
                  <a:schemeClr val="tx1"/>
                </a:solidFill>
                <a:effectLst/>
                <a:latin typeface="+mn-lt"/>
                <a:ea typeface="+mn-ea"/>
                <a:cs typeface="+mn-cs"/>
              </a:rPr>
              <a:t> v</a:t>
            </a:r>
            <a:r>
              <a:rPr lang="en-US" sz="1200" b="0" i="0" kern="1200">
                <a:solidFill>
                  <a:schemeClr val="tx1"/>
                </a:solidFill>
                <a:effectLst/>
                <a:latin typeface="+mn-lt"/>
                <a:ea typeface="+mn-ea"/>
                <a:cs typeface="+mn-cs"/>
              </a:rPr>
              <a:t>iew and print tax statements,</a:t>
            </a:r>
            <a:r>
              <a:rPr lang="en-US" sz="1200" b="0" i="0" kern="1200" baseline="0">
                <a:solidFill>
                  <a:schemeClr val="tx1"/>
                </a:solidFill>
                <a:effectLst/>
                <a:latin typeface="+mn-lt"/>
                <a:ea typeface="+mn-ea"/>
                <a:cs typeface="+mn-cs"/>
              </a:rPr>
              <a:t> m</a:t>
            </a:r>
            <a:r>
              <a:rPr lang="en-US" sz="1200" b="0" i="0" kern="1200">
                <a:solidFill>
                  <a:schemeClr val="tx1"/>
                </a:solidFill>
                <a:effectLst/>
                <a:latin typeface="+mn-lt"/>
                <a:ea typeface="+mn-ea"/>
                <a:cs typeface="+mn-cs"/>
              </a:rPr>
              <a:t>anage the delivery method for all your statements,</a:t>
            </a:r>
            <a:r>
              <a:rPr lang="en-US" sz="1200" b="0" i="0" kern="1200" baseline="0">
                <a:solidFill>
                  <a:schemeClr val="tx1"/>
                </a:solidFill>
                <a:effectLst/>
                <a:latin typeface="+mn-lt"/>
                <a:ea typeface="+mn-ea"/>
                <a:cs typeface="+mn-cs"/>
              </a:rPr>
              <a:t> c</a:t>
            </a:r>
            <a:r>
              <a:rPr lang="en-US" sz="1200" b="0" i="0" kern="1200">
                <a:solidFill>
                  <a:schemeClr val="tx1"/>
                </a:solidFill>
                <a:effectLst/>
                <a:latin typeface="+mn-lt"/>
                <a:ea typeface="+mn-ea"/>
                <a:cs typeface="+mn-cs"/>
              </a:rPr>
              <a:t>hange federal and state tax withholdings,</a:t>
            </a:r>
            <a:r>
              <a:rPr lang="en-US" sz="1200" b="0" i="0" kern="1200" baseline="0">
                <a:solidFill>
                  <a:schemeClr val="tx1"/>
                </a:solidFill>
                <a:effectLst/>
                <a:latin typeface="+mn-lt"/>
                <a:ea typeface="+mn-ea"/>
                <a:cs typeface="+mn-cs"/>
              </a:rPr>
              <a:t> u</a:t>
            </a:r>
            <a:r>
              <a:rPr lang="en-US" sz="1200" b="0" i="0" kern="1200">
                <a:solidFill>
                  <a:schemeClr val="tx1"/>
                </a:solidFill>
                <a:effectLst/>
                <a:latin typeface="+mn-lt"/>
                <a:ea typeface="+mn-ea"/>
                <a:cs typeface="+mn-cs"/>
              </a:rPr>
              <a:t>pdate bank account and electronic fund transfer information,</a:t>
            </a:r>
            <a:r>
              <a:rPr lang="en-US" sz="1200" b="0" i="0" kern="1200" baseline="0">
                <a:solidFill>
                  <a:schemeClr val="tx1"/>
                </a:solidFill>
                <a:effectLst/>
                <a:latin typeface="+mn-lt"/>
                <a:ea typeface="+mn-ea"/>
                <a:cs typeface="+mn-cs"/>
              </a:rPr>
              <a:t> m</a:t>
            </a:r>
            <a:r>
              <a:rPr lang="en-US" sz="1200" b="0" i="0" kern="1200">
                <a:solidFill>
                  <a:schemeClr val="tx1"/>
                </a:solidFill>
                <a:effectLst/>
                <a:latin typeface="+mn-lt"/>
                <a:ea typeface="+mn-ea"/>
                <a:cs typeface="+mn-cs"/>
              </a:rPr>
              <a:t>ake address changes,</a:t>
            </a:r>
            <a:r>
              <a:rPr lang="en-US" sz="1200" b="0" i="0" kern="1200" baseline="0">
                <a:solidFill>
                  <a:schemeClr val="tx1"/>
                </a:solidFill>
                <a:effectLst/>
                <a:latin typeface="+mn-lt"/>
                <a:ea typeface="+mn-ea"/>
                <a:cs typeface="+mn-cs"/>
              </a:rPr>
              <a:t> v</a:t>
            </a:r>
            <a:r>
              <a:rPr lang="en-US" sz="1200" b="0" i="0" kern="1200">
                <a:solidFill>
                  <a:schemeClr val="tx1"/>
                </a:solidFill>
                <a:effectLst/>
                <a:latin typeface="+mn-lt"/>
                <a:ea typeface="+mn-ea"/>
                <a:cs typeface="+mn-cs"/>
              </a:rPr>
              <a:t>iew and print travel vouchers,</a:t>
            </a:r>
            <a:r>
              <a:rPr lang="en-US" sz="1200" b="0" i="0" kern="1200" baseline="0">
                <a:solidFill>
                  <a:schemeClr val="tx1"/>
                </a:solidFill>
                <a:effectLst/>
                <a:latin typeface="+mn-lt"/>
                <a:ea typeface="+mn-ea"/>
                <a:cs typeface="+mn-cs"/>
              </a:rPr>
              <a:t> and c</a:t>
            </a:r>
            <a:r>
              <a:rPr lang="en-US" sz="1200" b="0" i="0" kern="1200">
                <a:solidFill>
                  <a:schemeClr val="tx1"/>
                </a:solidFill>
                <a:effectLst/>
                <a:latin typeface="+mn-lt"/>
                <a:ea typeface="+mn-ea"/>
                <a:cs typeface="+mn-cs"/>
              </a:rPr>
              <a:t>ontrol Thrift Savings Plan enrollment.</a:t>
            </a:r>
            <a:endParaRPr lang="en-US">
              <a:ea typeface="+mn-ea"/>
              <a:cs typeface="+mn-cs"/>
            </a:endParaRPr>
          </a:p>
          <a:p>
            <a:pPr>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12</a:t>
            </a:fld>
            <a:endParaRPr lang="en-US"/>
          </a:p>
        </p:txBody>
      </p:sp>
    </p:spTree>
    <p:extLst>
      <p:ext uri="{BB962C8B-B14F-4D97-AF65-F5344CB8AC3E}">
        <p14:creationId xmlns:p14="http://schemas.microsoft.com/office/powerpoint/2010/main" val="3095436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Once</a:t>
            </a:r>
            <a:r>
              <a:rPr lang="en-US" baseline="0"/>
              <a:t> you have logged into MyPay it is important to update your personal settings like your email address and phone number.</a:t>
            </a:r>
            <a:r>
              <a:rPr lang="en-US"/>
              <a:t> </a:t>
            </a:r>
          </a:p>
        </p:txBody>
      </p:sp>
      <p:sp>
        <p:nvSpPr>
          <p:cNvPr id="4" name="Slide Number Placeholder 3"/>
          <p:cNvSpPr>
            <a:spLocks noGrp="1"/>
          </p:cNvSpPr>
          <p:nvPr>
            <p:ph type="sldNum" sz="quarter" idx="10"/>
          </p:nvPr>
        </p:nvSpPr>
        <p:spPr/>
        <p:txBody>
          <a:bodyPr/>
          <a:lstStyle/>
          <a:p>
            <a:fld id="{CA4A48FF-4405-4510-94BF-B67AA43328A4}" type="slidenum">
              <a:rPr lang="en-US" smtClean="0"/>
              <a:t>13</a:t>
            </a:fld>
            <a:endParaRPr lang="en-US"/>
          </a:p>
        </p:txBody>
      </p:sp>
    </p:spTree>
    <p:extLst>
      <p:ext uri="{BB962C8B-B14F-4D97-AF65-F5344CB8AC3E}">
        <p14:creationId xmlns:p14="http://schemas.microsoft.com/office/powerpoint/2010/main" val="197497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Your Leave and Earning</a:t>
            </a:r>
            <a:r>
              <a:rPr lang="en-US" baseline="0"/>
              <a:t> Statement (LES). The LES is a comprehensive statement of a member's leave and earnings showing your entitlements, deductions, allotments, leave information, tax withholding information, and Thrift Savings Plan (TSP) information.</a:t>
            </a:r>
            <a:r>
              <a:rPr lang="en-US"/>
              <a:t> </a:t>
            </a:r>
            <a:r>
              <a:rPr lang="en-US" baseline="0"/>
              <a:t> It is important that you log in monthly to ensure accuracy of your LES. The QR code on the bottom right of the screen is a guide to help you understand your Leave and Earnings Statement</a:t>
            </a:r>
            <a:r>
              <a:rPr lang="en-US"/>
              <a:t> </a:t>
            </a:r>
            <a:endParaRPr lang="en-US">
              <a:cs typeface="Calibri"/>
            </a:endParaRPr>
          </a:p>
          <a:p>
            <a:endParaRPr lang="en-US" baseline="0"/>
          </a:p>
          <a:p>
            <a:r>
              <a:rPr lang="en-US" baseline="0"/>
              <a:t>* QR codes will also be provided at the end of the presentation</a:t>
            </a:r>
            <a:endParaRPr lang="en-US">
              <a:cs typeface="Calibri"/>
            </a:endParaRPr>
          </a:p>
        </p:txBody>
      </p:sp>
      <p:sp>
        <p:nvSpPr>
          <p:cNvPr id="4" name="Slide Number Placeholder 3"/>
          <p:cNvSpPr>
            <a:spLocks noGrp="1"/>
          </p:cNvSpPr>
          <p:nvPr>
            <p:ph type="sldNum" sz="quarter" idx="10"/>
          </p:nvPr>
        </p:nvSpPr>
        <p:spPr/>
        <p:txBody>
          <a:bodyPr/>
          <a:lstStyle/>
          <a:p>
            <a:fld id="{CA4A48FF-4405-4510-94BF-B67AA43328A4}" type="slidenum">
              <a:rPr lang="en-US" smtClean="0"/>
              <a:t>14</a:t>
            </a:fld>
            <a:endParaRPr lang="en-US"/>
          </a:p>
        </p:txBody>
      </p:sp>
    </p:spTree>
    <p:extLst>
      <p:ext uri="{BB962C8B-B14F-4D97-AF65-F5344CB8AC3E}">
        <p14:creationId xmlns:p14="http://schemas.microsoft.com/office/powerpoint/2010/main" val="19584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Your Thrift</a:t>
            </a:r>
            <a:r>
              <a:rPr lang="en-US" baseline="0"/>
              <a:t> Savings Plan contributions/allotments start in MyPay. On this tab it is important to update your current address, Once updated your TSP address change will be posted to your military pay account at the next update; and sent to update your Federal Retirement Thrift Investment Board personal account information after the first update of the next full processing month.</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b="1"/>
              <a:t>Additional Notes:</a:t>
            </a:r>
          </a:p>
          <a:p>
            <a:pPr marL="171450" indent="-171450">
              <a:buFont typeface="Wingdings" panose="05000000000000000000" pitchFamily="2" charset="2"/>
              <a:buChar char="§"/>
            </a:pPr>
            <a:r>
              <a:rPr lang="en-US"/>
              <a:t>Address</a:t>
            </a:r>
            <a:r>
              <a:rPr lang="en-US" baseline="0"/>
              <a:t> updates will be </a:t>
            </a:r>
            <a:r>
              <a:rPr lang="en-US"/>
              <a:t>sent to update your Federal Retirement Thrift Investment Board personal account information. </a:t>
            </a:r>
          </a:p>
          <a:p>
            <a:pPr marL="171450" indent="-171450">
              <a:buFont typeface="Wingdings" panose="05000000000000000000" pitchFamily="2" charset="2"/>
              <a:buChar char="§"/>
            </a:pPr>
            <a:endParaRPr lang="en-US"/>
          </a:p>
          <a:p>
            <a:pPr marL="171450" indent="-171450">
              <a:buFont typeface="Wingdings" panose="05000000000000000000" pitchFamily="2" charset="2"/>
              <a:buChar char="§"/>
            </a:pPr>
            <a:r>
              <a:rPr lang="en-US"/>
              <a:t>Traditional TSP contributions are deducted pre-tax; taxes are deferred until you withdraw your contributions. Roth TSP contributions are taken after-tax. </a:t>
            </a:r>
          </a:p>
          <a:p>
            <a:endParaRPr lang="en-US"/>
          </a:p>
          <a:p>
            <a:r>
              <a:rPr lang="en-US" b="1"/>
              <a:t>*Remember, traditional and Roth contributions are based on your elections of percentages of pay and not on dollar amounts.</a:t>
            </a:r>
          </a:p>
          <a:p>
            <a:endParaRPr lang="en-US" b="1"/>
          </a:p>
          <a:p>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15</a:t>
            </a:fld>
            <a:endParaRPr lang="en-US"/>
          </a:p>
        </p:txBody>
      </p:sp>
    </p:spTree>
    <p:extLst>
      <p:ext uri="{BB962C8B-B14F-4D97-AF65-F5344CB8AC3E}">
        <p14:creationId xmlns:p14="http://schemas.microsoft.com/office/powerpoint/2010/main" val="2472575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a:t>WELCOME TO THE THRIFT SAVINGS PLAN!</a:t>
            </a:r>
            <a:r>
              <a:rPr lang="en-US" baseline="0"/>
              <a:t> – Now that you have updated your address and verified your contributions</a:t>
            </a:r>
            <a:r>
              <a:rPr lang="en-US"/>
              <a:t> </a:t>
            </a:r>
            <a:endParaRPr lang="en-US">
              <a:cs typeface="Calibri"/>
            </a:endParaRPr>
          </a:p>
          <a:p>
            <a:endParaRPr lang="en-US"/>
          </a:p>
          <a:p>
            <a:r>
              <a:rPr lang="en-US"/>
              <a:t>You’re now part of the TSP, a long-term retirement savings and investment plan similar to 401(k) plans offered by private companies. Whether you’re new to government or returning to federal service, know that TSP be there to support your financial goals throughout your career, into retirement, and beyond.</a:t>
            </a:r>
            <a:endParaRPr lang="en-US">
              <a:cs typeface="Calibri"/>
            </a:endParaRPr>
          </a:p>
          <a:p>
            <a:endParaRPr lang="en-US"/>
          </a:p>
          <a:p>
            <a:r>
              <a:rPr lang="en-US"/>
              <a:t>Setting up My Account security features and keeping your contact information up to date is essential to protecting your account from fraud and making sure you receive TSP correspondence.</a:t>
            </a:r>
            <a:endParaRPr lang="en-US">
              <a:cs typeface="Calibri"/>
            </a:endParaRPr>
          </a:p>
        </p:txBody>
      </p:sp>
      <p:sp>
        <p:nvSpPr>
          <p:cNvPr id="4" name="Slide Number Placeholder 3"/>
          <p:cNvSpPr>
            <a:spLocks noGrp="1"/>
          </p:cNvSpPr>
          <p:nvPr>
            <p:ph type="sldNum" sz="quarter" idx="10"/>
          </p:nvPr>
        </p:nvSpPr>
        <p:spPr/>
        <p:txBody>
          <a:bodyPr/>
          <a:lstStyle/>
          <a:p>
            <a:fld id="{CA4A48FF-4405-4510-94BF-B67AA43328A4}" type="slidenum">
              <a:rPr lang="en-US" smtClean="0"/>
              <a:t>16</a:t>
            </a:fld>
            <a:endParaRPr lang="en-US"/>
          </a:p>
        </p:txBody>
      </p:sp>
    </p:spTree>
    <p:extLst>
      <p:ext uri="{BB962C8B-B14F-4D97-AF65-F5344CB8AC3E}">
        <p14:creationId xmlns:p14="http://schemas.microsoft.com/office/powerpoint/2010/main" val="3103137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sz="1200" b="0" i="0" kern="1200">
                <a:solidFill>
                  <a:schemeClr val="tx1"/>
                </a:solidFill>
                <a:effectLst/>
                <a:latin typeface="+mn-lt"/>
                <a:ea typeface="+mn-ea"/>
                <a:cs typeface="+mn-cs"/>
              </a:rPr>
              <a:t>The Blended Retirement System combines elements of the legacy retirement system with benefits similar to those offered in many civilian 401(k) plans</a:t>
            </a:r>
            <a:endParaRPr lang="en-US">
              <a:cs typeface="Calibri"/>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The BRS has three parts: a </a:t>
            </a:r>
            <a:r>
              <a:rPr lang="en-US" sz="1200" b="0" i="0" u="none" strike="noStrike" kern="1200">
                <a:solidFill>
                  <a:schemeClr val="tx1"/>
                </a:solidFill>
                <a:effectLst/>
                <a:latin typeface="+mn-lt"/>
                <a:ea typeface="+mn-ea"/>
                <a:cs typeface="+mn-cs"/>
                <a:hlinkClick r:id="rId3"/>
              </a:rPr>
              <a:t>Thrift Savings Plan</a:t>
            </a:r>
            <a:r>
              <a:rPr lang="en-US" sz="1200" b="0" i="0" kern="1200">
                <a:solidFill>
                  <a:schemeClr val="tx1"/>
                </a:solidFill>
                <a:effectLst/>
                <a:latin typeface="+mn-lt"/>
                <a:ea typeface="+mn-ea"/>
                <a:cs typeface="+mn-cs"/>
              </a:rPr>
              <a:t>, which is like a civilian 401(k) retirement savings plan; a “continuation pay” bonus after 12 years of service if you choose to reenlist and an annuity payment.</a:t>
            </a:r>
            <a:endParaRPr lang="en-US" sz="1200" b="0" i="0" kern="1200">
              <a:solidFill>
                <a:schemeClr val="tx1"/>
              </a:solidFill>
              <a:effectLst/>
              <a:latin typeface="+mn-lt"/>
              <a:cs typeface="Calibri"/>
            </a:endParaRP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For more information please utilize the QR code on the screen or visit</a:t>
            </a:r>
            <a:r>
              <a:rPr lang="en-US" sz="1200" b="0" i="0" kern="1200" baseline="0">
                <a:solidFill>
                  <a:schemeClr val="tx1"/>
                </a:solidFill>
                <a:effectLst/>
                <a:latin typeface="+mn-lt"/>
                <a:ea typeface="+mn-ea"/>
                <a:cs typeface="+mn-cs"/>
              </a:rPr>
              <a:t> </a:t>
            </a:r>
            <a:r>
              <a:rPr lang="en-US" sz="1200" b="0" i="0" kern="1200">
                <a:solidFill>
                  <a:schemeClr val="tx1"/>
                </a:solidFill>
                <a:effectLst/>
                <a:latin typeface="+mn-lt"/>
                <a:ea typeface="+mn-ea"/>
                <a:cs typeface="+mn-cs"/>
              </a:rPr>
              <a:t>militarypay.defense.gov/</a:t>
            </a:r>
            <a:r>
              <a:rPr lang="en-US" sz="1200" b="0" i="0" kern="1200" err="1">
                <a:solidFill>
                  <a:schemeClr val="tx1"/>
                </a:solidFill>
                <a:effectLst/>
                <a:latin typeface="+mn-lt"/>
                <a:ea typeface="+mn-ea"/>
                <a:cs typeface="+mn-cs"/>
              </a:rPr>
              <a:t>blendedretirement</a:t>
            </a:r>
            <a:r>
              <a:rPr lang="en-US" sz="1200" b="0" i="0" kern="1200">
                <a:solidFill>
                  <a:schemeClr val="tx1"/>
                </a:solidFill>
                <a:effectLst/>
                <a:latin typeface="+mn-lt"/>
                <a:ea typeface="+mn-ea"/>
                <a:cs typeface="+mn-cs"/>
              </a:rPr>
              <a:t>/</a:t>
            </a:r>
            <a:endParaRPr lang="en-US">
              <a:cs typeface="Calibri"/>
            </a:endParaRPr>
          </a:p>
        </p:txBody>
      </p:sp>
      <p:sp>
        <p:nvSpPr>
          <p:cNvPr id="4" name="Slide Number Placeholder 3"/>
          <p:cNvSpPr>
            <a:spLocks noGrp="1"/>
          </p:cNvSpPr>
          <p:nvPr>
            <p:ph type="sldNum" sz="quarter" idx="10"/>
          </p:nvPr>
        </p:nvSpPr>
        <p:spPr/>
        <p:txBody>
          <a:bodyPr/>
          <a:lstStyle/>
          <a:p>
            <a:fld id="{CA4A48FF-4405-4510-94BF-B67AA43328A4}" type="slidenum">
              <a:rPr lang="en-US" smtClean="0"/>
              <a:t>17</a:t>
            </a:fld>
            <a:endParaRPr lang="en-US"/>
          </a:p>
        </p:txBody>
      </p:sp>
    </p:spTree>
    <p:extLst>
      <p:ext uri="{BB962C8B-B14F-4D97-AF65-F5344CB8AC3E}">
        <p14:creationId xmlns:p14="http://schemas.microsoft.com/office/powerpoint/2010/main" val="1690317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FACILITATOR GUIDE:</a:t>
            </a:r>
            <a:endParaRPr lang="en-US" dirty="0"/>
          </a:p>
          <a:p>
            <a:pPr>
              <a:defRPr/>
            </a:pPr>
            <a:r>
              <a:rPr lang="en-US" dirty="0"/>
              <a:t>The Service members Civil Relief Act, or SCRA, supports military personnel by limiting, postponing or suspending a broad range of financial and civil obligations during periods of military service. The SCRA was designed to allow service members to focus solely on their mission of defending our nation. Its protections have specific, situation-based requirements. Speak with a legal representative to discuss how these requirements apply to your individual situation.</a:t>
            </a:r>
          </a:p>
        </p:txBody>
      </p:sp>
      <p:sp>
        <p:nvSpPr>
          <p:cNvPr id="4" name="Slide Number Placeholder 3"/>
          <p:cNvSpPr>
            <a:spLocks noGrp="1"/>
          </p:cNvSpPr>
          <p:nvPr>
            <p:ph type="sldNum" sz="quarter" idx="10"/>
          </p:nvPr>
        </p:nvSpPr>
        <p:spPr/>
        <p:txBody>
          <a:bodyPr/>
          <a:lstStyle/>
          <a:p>
            <a:fld id="{CA4A48FF-4405-4510-94BF-B67AA43328A4}" type="slidenum">
              <a:rPr lang="en-US" smtClean="0"/>
              <a:t>18</a:t>
            </a:fld>
            <a:endParaRPr lang="en-US"/>
          </a:p>
        </p:txBody>
      </p:sp>
    </p:spTree>
    <p:extLst>
      <p:ext uri="{BB962C8B-B14F-4D97-AF65-F5344CB8AC3E}">
        <p14:creationId xmlns:p14="http://schemas.microsoft.com/office/powerpoint/2010/main" val="114245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r>
              <a:rPr lang="en-US" sz="1200" b="0" i="0" u="sng" strike="noStrike"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https://finred.usalearning.gov/NavyResource</a:t>
            </a:r>
            <a:r>
              <a:rPr lang="en-US" sz="1200" b="0" i="0"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19</a:t>
            </a:fld>
            <a:endParaRPr lang="en-US"/>
          </a:p>
        </p:txBody>
      </p:sp>
    </p:spTree>
    <p:extLst>
      <p:ext uri="{BB962C8B-B14F-4D97-AF65-F5344CB8AC3E}">
        <p14:creationId xmlns:p14="http://schemas.microsoft.com/office/powerpoint/2010/main" val="335400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a:t>
            </a:r>
            <a:r>
              <a:rPr lang="en-US" b="1" baseline="0" dirty="0"/>
              <a:t>GUIDE:</a:t>
            </a:r>
            <a:endParaRPr lang="en-US" dirty="0"/>
          </a:p>
          <a:p>
            <a:r>
              <a:rPr lang="en-US" b="0" baseline="0" dirty="0">
                <a:cs typeface="Calibri"/>
              </a:rPr>
              <a:t>Review</a:t>
            </a:r>
            <a:r>
              <a:rPr lang="en-US" dirty="0">
                <a:cs typeface="Calibri"/>
              </a:rPr>
              <a:t> </a:t>
            </a:r>
            <a:r>
              <a:rPr lang="en-US" b="0" baseline="0" dirty="0">
                <a:cs typeface="Calibri"/>
              </a:rPr>
              <a:t>objectives</a:t>
            </a:r>
            <a:endParaRPr lang="en-US" b="0" dirty="0">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2</a:t>
            </a:fld>
            <a:endParaRPr lang="en-US"/>
          </a:p>
        </p:txBody>
      </p:sp>
    </p:spTree>
    <p:extLst>
      <p:ext uri="{BB962C8B-B14F-4D97-AF65-F5344CB8AC3E}">
        <p14:creationId xmlns:p14="http://schemas.microsoft.com/office/powerpoint/2010/main" val="2585462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a:p>
          <a:p>
            <a:pPr marL="228600" indent="-228600">
              <a:buAutoNum type="arabicPeriod"/>
            </a:pPr>
            <a:endParaRPr lang="en-US">
              <a:cs typeface="Calibri"/>
            </a:endParaRPr>
          </a:p>
          <a:p>
            <a:pPr marL="228600" indent="-228600">
              <a:buFont typeface="+mj-lt"/>
              <a:buAutoNum type="arabicPeriod"/>
            </a:pPr>
            <a:r>
              <a:rPr lang="en-US">
                <a:cs typeface="Calibri"/>
              </a:rPr>
              <a:t>How often should you log in and review your LES? Answer: Monthly</a:t>
            </a:r>
            <a:r>
              <a:rPr lang="en-US" baseline="0">
                <a:cs typeface="Calibri"/>
              </a:rPr>
              <a:t>. </a:t>
            </a:r>
            <a:endParaRPr lang="en-US">
              <a:cs typeface="Calibri"/>
            </a:endParaRPr>
          </a:p>
          <a:p>
            <a:pPr marL="228600" indent="-228600">
              <a:buAutoNum type="arabicPeriod"/>
            </a:pPr>
            <a:r>
              <a:rPr lang="en-US">
                <a:cs typeface="Calibri"/>
              </a:rPr>
              <a:t>How do you start,</a:t>
            </a:r>
            <a:r>
              <a:rPr lang="en-US" baseline="0">
                <a:cs typeface="Calibri"/>
              </a:rPr>
              <a:t> adjust, and stop your TSP allotments? Answer: Under the Thrift Savings Plan tab of </a:t>
            </a:r>
            <a:r>
              <a:rPr lang="en-US" baseline="0" err="1">
                <a:cs typeface="Calibri"/>
              </a:rPr>
              <a:t>myPay</a:t>
            </a:r>
            <a:r>
              <a:rPr lang="en-US" baseline="0">
                <a:cs typeface="Calibri"/>
              </a:rPr>
              <a:t>.</a:t>
            </a:r>
            <a:r>
              <a:rPr lang="en-US">
                <a:cs typeface="Calibri"/>
              </a:rPr>
              <a:t>  </a:t>
            </a:r>
            <a:endParaRPr lang="en-US" baseline="0">
              <a:cs typeface="Calibri"/>
            </a:endParaRPr>
          </a:p>
          <a:p>
            <a:pPr marL="228600" indent="-228600">
              <a:buAutoNum type="arabicPeriod"/>
            </a:pPr>
            <a:r>
              <a:rPr lang="en-US">
                <a:cs typeface="Calibri"/>
              </a:rPr>
              <a:t>Under the BRS system, what is the maximum </a:t>
            </a:r>
            <a:r>
              <a:rPr lang="en-US" baseline="0">
                <a:cs typeface="Calibri"/>
              </a:rPr>
              <a:t>service matching contributions? Answer: 5% </a:t>
            </a:r>
          </a:p>
          <a:p>
            <a:pPr marL="228600" indent="-228600">
              <a:buAutoNum type="arabicPeriod"/>
            </a:pPr>
            <a:r>
              <a:rPr lang="en-US" sz="1200" b="0"/>
              <a:t>What</a:t>
            </a:r>
            <a:r>
              <a:rPr lang="en-US" sz="1200" b="0" baseline="0"/>
              <a:t> protections are offered to you under t</a:t>
            </a:r>
            <a:r>
              <a:rPr lang="en-US" sz="1200" b="0"/>
              <a:t>he </a:t>
            </a:r>
            <a:r>
              <a:rPr lang="en-US" sz="1200" b="0" err="1"/>
              <a:t>Servicemembers</a:t>
            </a:r>
            <a:r>
              <a:rPr lang="en-US" sz="1200" b="0"/>
              <a:t> Civil Relief Act (SCRA)? Multiple Answers possible: Cap 6% interest for prior debt</a:t>
            </a:r>
            <a:r>
              <a:rPr lang="en-US" sz="1200" b="0" baseline="0"/>
              <a:t> &amp; protections on home/loan default.  </a:t>
            </a:r>
            <a:endParaRPr lang="en-US" b="0">
              <a:cs typeface="Calibri"/>
            </a:endParaRPr>
          </a:p>
          <a:p>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22</a:t>
            </a:fld>
            <a:endParaRPr lang="en-US"/>
          </a:p>
        </p:txBody>
      </p:sp>
    </p:spTree>
    <p:extLst>
      <p:ext uri="{BB962C8B-B14F-4D97-AF65-F5344CB8AC3E}">
        <p14:creationId xmlns:p14="http://schemas.microsoft.com/office/powerpoint/2010/main" val="31616877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23</a:t>
            </a:fld>
            <a:endParaRPr lang="en-US"/>
          </a:p>
        </p:txBody>
      </p:sp>
    </p:spTree>
    <p:extLst>
      <p:ext uri="{BB962C8B-B14F-4D97-AF65-F5344CB8AC3E}">
        <p14:creationId xmlns:p14="http://schemas.microsoft.com/office/powerpoint/2010/main" val="2992231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E09D7-7A40-E0C9-6014-CCCD57952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53FB6A-2B34-6C9D-70D9-5C288A94B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AFD66-5905-2FDA-CAD4-9AC351DD6F03}"/>
              </a:ext>
            </a:extLst>
          </p:cNvPr>
          <p:cNvSpPr>
            <a:spLocks noGrp="1"/>
          </p:cNvSpPr>
          <p:nvPr>
            <p:ph type="body" idx="1"/>
          </p:nvPr>
        </p:nvSpPr>
        <p:spPr/>
        <p:txBody>
          <a:bodyPr/>
          <a:lstStyle/>
          <a:p>
            <a:pPr marL="228600" indent="-228600">
              <a:buAutoNum type="arabicPeriod"/>
            </a:pPr>
            <a:endParaRPr lang="en-US">
              <a:cs typeface="Calibri"/>
            </a:endParaRPr>
          </a:p>
        </p:txBody>
      </p:sp>
      <p:sp>
        <p:nvSpPr>
          <p:cNvPr id="4" name="Slide Number Placeholder 3">
            <a:extLst>
              <a:ext uri="{FF2B5EF4-FFF2-40B4-BE49-F238E27FC236}">
                <a16:creationId xmlns:a16="http://schemas.microsoft.com/office/drawing/2014/main" id="{5F6526BB-7734-9528-902C-3FFD1B0DFE28}"/>
              </a:ext>
            </a:extLst>
          </p:cNvPr>
          <p:cNvSpPr>
            <a:spLocks noGrp="1"/>
          </p:cNvSpPr>
          <p:nvPr>
            <p:ph type="sldNum" sz="quarter" idx="5"/>
          </p:nvPr>
        </p:nvSpPr>
        <p:spPr/>
        <p:txBody>
          <a:bodyPr/>
          <a:lstStyle/>
          <a:p>
            <a:fld id="{CA4A48FF-4405-4510-94BF-B67AA43328A4}" type="slidenum">
              <a:rPr lang="en-US" smtClean="0"/>
              <a:t>24</a:t>
            </a:fld>
            <a:endParaRPr lang="en-US"/>
          </a:p>
        </p:txBody>
      </p:sp>
    </p:spTree>
    <p:extLst>
      <p:ext uri="{BB962C8B-B14F-4D97-AF65-F5344CB8AC3E}">
        <p14:creationId xmlns:p14="http://schemas.microsoft.com/office/powerpoint/2010/main" val="197130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00180-12DA-A65F-8C56-D3CE5E8933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ABEA8-1BC2-25F4-6A8F-CD8D42960C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1FA686-951C-32E5-2A55-D3B4307A78D5}"/>
              </a:ext>
            </a:extLst>
          </p:cNvPr>
          <p:cNvSpPr>
            <a:spLocks noGrp="1"/>
          </p:cNvSpPr>
          <p:nvPr>
            <p:ph type="body" idx="1"/>
          </p:nvPr>
        </p:nvSpPr>
        <p:spPr/>
        <p:txBody>
          <a:bodyPr/>
          <a:lstStyle/>
          <a:p>
            <a:r>
              <a:rPr lang="en-US" b="1"/>
              <a:t>FACILITATOR </a:t>
            </a:r>
            <a:r>
              <a:rPr lang="en-US" b="1" baseline="0"/>
              <a:t>GUIDE:</a:t>
            </a:r>
            <a:endParaRPr lang="en-US"/>
          </a:p>
          <a:p>
            <a:r>
              <a:rPr lang="en-US" b="0" baseline="0">
                <a:cs typeface="Calibri"/>
              </a:rPr>
              <a:t>Review</a:t>
            </a:r>
            <a:r>
              <a:rPr lang="en-US">
                <a:cs typeface="Calibri"/>
              </a:rPr>
              <a:t> </a:t>
            </a:r>
            <a:r>
              <a:rPr lang="en-US" b="0" baseline="0">
                <a:cs typeface="Calibri"/>
              </a:rPr>
              <a:t>objectives</a:t>
            </a:r>
            <a:endParaRPr lang="en-US" b="0">
              <a:cs typeface="Calibri"/>
            </a:endParaRPr>
          </a:p>
        </p:txBody>
      </p:sp>
      <p:sp>
        <p:nvSpPr>
          <p:cNvPr id="4" name="Slide Number Placeholder 3">
            <a:extLst>
              <a:ext uri="{FF2B5EF4-FFF2-40B4-BE49-F238E27FC236}">
                <a16:creationId xmlns:a16="http://schemas.microsoft.com/office/drawing/2014/main" id="{09414C40-5A53-9B3A-EF23-18C6BFBD885E}"/>
              </a:ext>
            </a:extLst>
          </p:cNvPr>
          <p:cNvSpPr>
            <a:spLocks noGrp="1"/>
          </p:cNvSpPr>
          <p:nvPr>
            <p:ph type="sldNum" sz="quarter" idx="5"/>
          </p:nvPr>
        </p:nvSpPr>
        <p:spPr/>
        <p:txBody>
          <a:bodyPr/>
          <a:lstStyle/>
          <a:p>
            <a:fld id="{CA4A48FF-4405-4510-94BF-B67AA43328A4}" type="slidenum">
              <a:rPr lang="en-US" smtClean="0"/>
              <a:t>3</a:t>
            </a:fld>
            <a:endParaRPr lang="en-US"/>
          </a:p>
        </p:txBody>
      </p:sp>
    </p:spTree>
    <p:extLst>
      <p:ext uri="{BB962C8B-B14F-4D97-AF65-F5344CB8AC3E}">
        <p14:creationId xmlns:p14="http://schemas.microsoft.com/office/powerpoint/2010/main" val="2744037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r>
              <a:rPr lang="en-US" b="1">
                <a:cs typeface="Calibri"/>
              </a:rPr>
              <a:t> </a:t>
            </a:r>
            <a:endParaRPr lang="en-US"/>
          </a:p>
          <a:p>
            <a:r>
              <a:rPr lang="en-US">
                <a:cs typeface="Calibri"/>
              </a:rPr>
              <a:t>Review references</a:t>
            </a:r>
          </a:p>
        </p:txBody>
      </p:sp>
      <p:sp>
        <p:nvSpPr>
          <p:cNvPr id="4" name="Slide Number Placeholder 3"/>
          <p:cNvSpPr>
            <a:spLocks noGrp="1"/>
          </p:cNvSpPr>
          <p:nvPr>
            <p:ph type="sldNum" sz="quarter" idx="5"/>
          </p:nvPr>
        </p:nvSpPr>
        <p:spPr/>
        <p:txBody>
          <a:bodyPr/>
          <a:lstStyle/>
          <a:p>
            <a:fld id="{CA4A48FF-4405-4510-94BF-B67AA43328A4}" type="slidenum">
              <a:rPr lang="en-US" smtClean="0"/>
              <a:t>4</a:t>
            </a:fld>
            <a:endParaRPr lang="en-US"/>
          </a:p>
        </p:txBody>
      </p:sp>
    </p:spTree>
    <p:extLst>
      <p:ext uri="{BB962C8B-B14F-4D97-AF65-F5344CB8AC3E}">
        <p14:creationId xmlns:p14="http://schemas.microsoft.com/office/powerpoint/2010/main" val="1778576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FACILITATOR GUIDE:</a:t>
            </a:r>
            <a:endParaRPr lang="en-US"/>
          </a:p>
          <a:p>
            <a:r>
              <a:rPr lang="en-US">
                <a:cs typeface="Calibri"/>
              </a:rPr>
              <a:t>Review</a:t>
            </a:r>
            <a:r>
              <a:rPr lang="en-US" baseline="0">
                <a:cs typeface="Calibri"/>
              </a:rPr>
              <a:t> definition of financial readiness.</a:t>
            </a:r>
            <a:endParaRPr lang="en-US">
              <a:cs typeface="Calibri"/>
            </a:endParaRPr>
          </a:p>
        </p:txBody>
      </p:sp>
      <p:sp>
        <p:nvSpPr>
          <p:cNvPr id="4" name="Slide Number Placeholder 3"/>
          <p:cNvSpPr>
            <a:spLocks noGrp="1"/>
          </p:cNvSpPr>
          <p:nvPr>
            <p:ph type="sldNum" sz="quarter" idx="5"/>
          </p:nvPr>
        </p:nvSpPr>
        <p:spPr/>
        <p:txBody>
          <a:bodyPr/>
          <a:lstStyle/>
          <a:p>
            <a:fld id="{CA4A48FF-4405-4510-94BF-B67AA43328A4}" type="slidenum">
              <a:rPr lang="en-US" smtClean="0"/>
              <a:t>5</a:t>
            </a:fld>
            <a:endParaRPr lang="en-US"/>
          </a:p>
        </p:txBody>
      </p:sp>
    </p:spTree>
    <p:extLst>
      <p:ext uri="{BB962C8B-B14F-4D97-AF65-F5344CB8AC3E}">
        <p14:creationId xmlns:p14="http://schemas.microsoft.com/office/powerpoint/2010/main" val="3869321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GUIDE:</a:t>
            </a:r>
            <a:endParaRPr lang="en-US" b="1">
              <a:cs typeface="Calibri"/>
            </a:endParaRPr>
          </a:p>
          <a:p>
            <a:r>
              <a:rPr lang="en-US">
                <a:cs typeface="Calibri"/>
              </a:rPr>
              <a:t>None</a:t>
            </a:r>
          </a:p>
        </p:txBody>
      </p:sp>
      <p:sp>
        <p:nvSpPr>
          <p:cNvPr id="4" name="Slide Number Placeholder 3"/>
          <p:cNvSpPr>
            <a:spLocks noGrp="1"/>
          </p:cNvSpPr>
          <p:nvPr>
            <p:ph type="sldNum" sz="quarter" idx="5"/>
          </p:nvPr>
        </p:nvSpPr>
        <p:spPr/>
        <p:txBody>
          <a:bodyPr/>
          <a:lstStyle/>
          <a:p>
            <a:fld id="{CA4A48FF-4405-4510-94BF-B67AA43328A4}" type="slidenum">
              <a:rPr lang="en-US" smtClean="0"/>
              <a:t>6</a:t>
            </a:fld>
            <a:endParaRPr lang="en-US"/>
          </a:p>
        </p:txBody>
      </p:sp>
    </p:spTree>
    <p:extLst>
      <p:ext uri="{BB962C8B-B14F-4D97-AF65-F5344CB8AC3E}">
        <p14:creationId xmlns:p14="http://schemas.microsoft.com/office/powerpoint/2010/main" val="343538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FACILITATOR GUIDE:</a:t>
            </a:r>
            <a:endParaRPr lang="en-US"/>
          </a:p>
          <a:p>
            <a:r>
              <a:rPr lang="en-US" sz="1200" b="0" i="0" kern="1200">
                <a:solidFill>
                  <a:schemeClr val="tx1"/>
                </a:solidFill>
                <a:effectLst/>
                <a:latin typeface="+mn-lt"/>
                <a:ea typeface="+mn-ea"/>
                <a:cs typeface="+mn-cs"/>
              </a:rPr>
              <a:t>BAH WITH/WITHOUT</a:t>
            </a:r>
            <a:r>
              <a:rPr lang="en-US" sz="1200" b="0" i="0" kern="1200" baseline="0">
                <a:solidFill>
                  <a:schemeClr val="tx1"/>
                </a:solidFill>
                <a:effectLst/>
                <a:latin typeface="+mn-lt"/>
                <a:ea typeface="+mn-ea"/>
                <a:cs typeface="+mn-cs"/>
              </a:rPr>
              <a:t> DEPENDENTS- </a:t>
            </a:r>
            <a:r>
              <a:rPr lang="en-US" sz="1200" b="0" i="0" kern="1200">
                <a:solidFill>
                  <a:schemeClr val="tx1"/>
                </a:solidFill>
                <a:effectLst/>
                <a:latin typeface="+mn-lt"/>
                <a:ea typeface="+mn-ea"/>
                <a:cs typeface="+mn-cs"/>
              </a:rPr>
              <a:t>A member with permanent duty within the 50 United States, who is not furnished government housing, is eligible for Basic Allowance for Housing (BAH), based on the member's dependency status at the permanent duty ZIP Code</a:t>
            </a:r>
            <a:r>
              <a:rPr lang="en-US" sz="1200" b="0" i="0" kern="1200">
                <a:solidFill>
                  <a:schemeClr val="tx1"/>
                </a:solidFill>
                <a:effectLst/>
                <a:latin typeface="+mn-lt"/>
                <a:ea typeface="+mn-ea"/>
                <a:cs typeface="Calibri"/>
              </a:rPr>
              <a:t>.</a:t>
            </a:r>
          </a:p>
        </p:txBody>
      </p:sp>
      <p:sp>
        <p:nvSpPr>
          <p:cNvPr id="4" name="Slide Number Placeholder 3"/>
          <p:cNvSpPr>
            <a:spLocks noGrp="1"/>
          </p:cNvSpPr>
          <p:nvPr>
            <p:ph type="sldNum" sz="quarter" idx="5"/>
          </p:nvPr>
        </p:nvSpPr>
        <p:spPr/>
        <p:txBody>
          <a:bodyPr/>
          <a:lstStyle/>
          <a:p>
            <a:fld id="{CA4A48FF-4405-4510-94BF-B67AA43328A4}" type="slidenum">
              <a:rPr lang="en-US" smtClean="0"/>
              <a:t>7</a:t>
            </a:fld>
            <a:endParaRPr lang="en-US"/>
          </a:p>
        </p:txBody>
      </p:sp>
    </p:spTree>
    <p:extLst>
      <p:ext uri="{BB962C8B-B14F-4D97-AF65-F5344CB8AC3E}">
        <p14:creationId xmlns:p14="http://schemas.microsoft.com/office/powerpoint/2010/main" val="183939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a:t>FACILITATOR GUIDE:</a:t>
            </a:r>
            <a:endParaRPr lang="en-US"/>
          </a:p>
          <a:p>
            <a:r>
              <a:rPr lang="en-US">
                <a:cs typeface="Calibri"/>
              </a:rPr>
              <a:t>https://www.dfas.mil/MilitaryMembers/payentitlements/Pay-Tables/bas/</a:t>
            </a:r>
          </a:p>
        </p:txBody>
      </p:sp>
      <p:sp>
        <p:nvSpPr>
          <p:cNvPr id="4" name="Slide Number Placeholder 3"/>
          <p:cNvSpPr>
            <a:spLocks noGrp="1"/>
          </p:cNvSpPr>
          <p:nvPr>
            <p:ph type="sldNum" sz="quarter" idx="5"/>
          </p:nvPr>
        </p:nvSpPr>
        <p:spPr/>
        <p:txBody>
          <a:bodyPr/>
          <a:lstStyle/>
          <a:p>
            <a:fld id="{CA4A48FF-4405-4510-94BF-B67AA43328A4}" type="slidenum">
              <a:rPr lang="en-US" smtClean="0"/>
              <a:t>8</a:t>
            </a:fld>
            <a:endParaRPr lang="en-US"/>
          </a:p>
        </p:txBody>
      </p:sp>
    </p:spTree>
    <p:extLst>
      <p:ext uri="{BB962C8B-B14F-4D97-AF65-F5344CB8AC3E}">
        <p14:creationId xmlns:p14="http://schemas.microsoft.com/office/powerpoint/2010/main" val="423374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are various special</a:t>
            </a:r>
            <a:r>
              <a:rPr lang="en-US" baseline="0"/>
              <a:t> pays in the Navy ranging from Career Sea Pay, Uniform allowances, Special Duty Assignment Pay, etc. </a:t>
            </a:r>
          </a:p>
          <a:p>
            <a:endParaRPr lang="en-US"/>
          </a:p>
          <a:p>
            <a:r>
              <a:rPr lang="en-US"/>
              <a:t>Family Separation Allowance is paid after being separate from family members for 30 days</a:t>
            </a:r>
          </a:p>
          <a:p>
            <a:endParaRPr lang="en-US"/>
          </a:p>
        </p:txBody>
      </p:sp>
      <p:sp>
        <p:nvSpPr>
          <p:cNvPr id="4" name="Slide Number Placeholder 3"/>
          <p:cNvSpPr>
            <a:spLocks noGrp="1"/>
          </p:cNvSpPr>
          <p:nvPr>
            <p:ph type="sldNum" sz="quarter" idx="10"/>
          </p:nvPr>
        </p:nvSpPr>
        <p:spPr/>
        <p:txBody>
          <a:bodyPr/>
          <a:lstStyle/>
          <a:p>
            <a:fld id="{CA4A48FF-4405-4510-94BF-B67AA43328A4}" type="slidenum">
              <a:rPr lang="en-US" smtClean="0"/>
              <a:t>9</a:t>
            </a:fld>
            <a:endParaRPr lang="en-US"/>
          </a:p>
        </p:txBody>
      </p:sp>
    </p:spTree>
    <p:extLst>
      <p:ext uri="{BB962C8B-B14F-4D97-AF65-F5344CB8AC3E}">
        <p14:creationId xmlns:p14="http://schemas.microsoft.com/office/powerpoint/2010/main" val="1012158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36D7F-984F-6A37-DDC0-B39086B7AFC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26E2A-484F-1FF1-9610-7833A7BBC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57AF9C-C809-0917-AD8B-0A7455562E5B}"/>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5" name="Footer Placeholder 4">
            <a:extLst>
              <a:ext uri="{FF2B5EF4-FFF2-40B4-BE49-F238E27FC236}">
                <a16:creationId xmlns:a16="http://schemas.microsoft.com/office/drawing/2014/main" id="{D79CBF49-C097-B43C-4986-F6D8D8E39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6A0830-8C75-F301-0472-64890DA3745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96800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039B-CACC-DAE0-DAE1-4A2A6BFC9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DE6C85-F47C-C865-57D4-232459325D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BCE68-7B38-1826-5EC5-583D30677389}"/>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5" name="Footer Placeholder 4">
            <a:extLst>
              <a:ext uri="{FF2B5EF4-FFF2-40B4-BE49-F238E27FC236}">
                <a16:creationId xmlns:a16="http://schemas.microsoft.com/office/drawing/2014/main" id="{1EE267CB-ECE7-0957-CD7F-CBC57D4855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E1EB0-058E-B906-3083-4B02C06BFA48}"/>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7941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2D9223-E93D-6350-1946-EC188008CA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2D169C2-BFA9-379E-9B04-4AC11C0BD0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440D83-E258-4B00-EB07-EBB695B24A21}"/>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5" name="Footer Placeholder 4">
            <a:extLst>
              <a:ext uri="{FF2B5EF4-FFF2-40B4-BE49-F238E27FC236}">
                <a16:creationId xmlns:a16="http://schemas.microsoft.com/office/drawing/2014/main" id="{B2FA4F08-933E-7912-9BF6-6A387BAA81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420BE-900B-6ACB-4195-53B17A094E9A}"/>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80089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E19F8-BB38-4E2C-6A44-76BF14B29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A34E38-D6AE-26DC-EFD4-7F7A913C8D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DAEBB-AA3E-CFA8-3407-4C8EE2EE1A31}"/>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5" name="Footer Placeholder 4">
            <a:extLst>
              <a:ext uri="{FF2B5EF4-FFF2-40B4-BE49-F238E27FC236}">
                <a16:creationId xmlns:a16="http://schemas.microsoft.com/office/drawing/2014/main" id="{03ACFDA8-96FF-A304-4F9C-C829BC9A06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CA21E5-CAC0-CA2E-B364-6144434075D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138798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1DAC6-7F15-7FDF-CBC8-5C18DE0B4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07DA1-AF76-451C-3123-3B1B0A5A6CB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A27DC2-0819-82DC-8BA2-2E5ABAB95261}"/>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5" name="Footer Placeholder 4">
            <a:extLst>
              <a:ext uri="{FF2B5EF4-FFF2-40B4-BE49-F238E27FC236}">
                <a16:creationId xmlns:a16="http://schemas.microsoft.com/office/drawing/2014/main" id="{994FE17D-BCBC-6980-6BAA-86F3D4A26E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E11198-2E93-524C-50C0-BA9E0031F4C5}"/>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749142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7272-ED1C-1EBF-9A09-2BA386D615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8529A-032C-59CD-50B9-84706BBB07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24FBED-04A4-8BAD-498C-26B5DE7DF7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217711-5E83-E77B-4C4F-7951B1ABD535}"/>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6" name="Footer Placeholder 5">
            <a:extLst>
              <a:ext uri="{FF2B5EF4-FFF2-40B4-BE49-F238E27FC236}">
                <a16:creationId xmlns:a16="http://schemas.microsoft.com/office/drawing/2014/main" id="{44FCCD2C-45E4-B928-A760-85D7DEC34B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FB0CB6-9D73-EEDF-53FB-F8BE088FAA8B}"/>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7843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14D98-8CDD-5D3B-BDAA-EF97CC833F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BB1869-E3C5-50CF-27F3-C67284B27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AD060E-5211-362F-A713-AF972D3CBE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5EEF8B-FC90-9A88-1456-4F3CB8B4B3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2A960CD-2448-C8A6-9D0B-B237786351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3FD7A7-97F7-E0DE-1E45-4516E5446D0C}"/>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8" name="Footer Placeholder 7">
            <a:extLst>
              <a:ext uri="{FF2B5EF4-FFF2-40B4-BE49-F238E27FC236}">
                <a16:creationId xmlns:a16="http://schemas.microsoft.com/office/drawing/2014/main" id="{DFEE6024-DCC1-20BC-3026-BA90E1900D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AAF423-5D08-F813-DDC3-65661F275D91}"/>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3988357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8764-F6DF-F028-8DB7-AD0BE70B15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3D16F7E-52B1-8F44-BAEA-6CA5FD92D1F7}"/>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4" name="Footer Placeholder 3">
            <a:extLst>
              <a:ext uri="{FF2B5EF4-FFF2-40B4-BE49-F238E27FC236}">
                <a16:creationId xmlns:a16="http://schemas.microsoft.com/office/drawing/2014/main" id="{6AD4A6B9-2DEA-3443-D8C4-661469CE9C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1A22BC-DF86-2C16-7401-DE831A96ECFD}"/>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63075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0CF79-04CC-26BC-C85F-379AD931A9F4}"/>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3" name="Footer Placeholder 2">
            <a:extLst>
              <a:ext uri="{FF2B5EF4-FFF2-40B4-BE49-F238E27FC236}">
                <a16:creationId xmlns:a16="http://schemas.microsoft.com/office/drawing/2014/main" id="{94470FE2-2736-9675-5385-87C840EB62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FF97F6-3711-D22C-B665-19115AD7FAE9}"/>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404716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0E63-2984-E00E-9C2B-93C269554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E7CFD4-1E3B-7974-6655-2E880A226C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BBF841-B59E-B3D1-ADFD-DB95762386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B17AF2-D57D-234F-46FD-F5114B3268EB}"/>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6" name="Footer Placeholder 5">
            <a:extLst>
              <a:ext uri="{FF2B5EF4-FFF2-40B4-BE49-F238E27FC236}">
                <a16:creationId xmlns:a16="http://schemas.microsoft.com/office/drawing/2014/main" id="{26E80FC1-2C8D-7073-7B56-A1981149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FEAE27-52EF-4D3C-C52C-F47462884F82}"/>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2702850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F017-14EC-E7EF-1E85-915A623C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3EDB0-4D8D-9D34-7A0D-1845A975D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438F07-A2C9-1067-8E14-AC83D1729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D6044-771D-B06A-BD9B-EDD341EC5DC4}"/>
              </a:ext>
            </a:extLst>
          </p:cNvPr>
          <p:cNvSpPr>
            <a:spLocks noGrp="1"/>
          </p:cNvSpPr>
          <p:nvPr>
            <p:ph type="dt" sz="half" idx="10"/>
          </p:nvPr>
        </p:nvSpPr>
        <p:spPr/>
        <p:txBody>
          <a:bodyPr/>
          <a:lstStyle/>
          <a:p>
            <a:fld id="{DCBA8F7C-6606-4FA1-9754-F2F4BF288B41}" type="datetimeFigureOut">
              <a:rPr lang="en-US" smtClean="0"/>
              <a:t>12/3/2025</a:t>
            </a:fld>
            <a:endParaRPr lang="en-US"/>
          </a:p>
        </p:txBody>
      </p:sp>
      <p:sp>
        <p:nvSpPr>
          <p:cNvPr id="6" name="Footer Placeholder 5">
            <a:extLst>
              <a:ext uri="{FF2B5EF4-FFF2-40B4-BE49-F238E27FC236}">
                <a16:creationId xmlns:a16="http://schemas.microsoft.com/office/drawing/2014/main" id="{BD7F60BE-5692-6A98-5864-DA4FBED902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E428CE-AB0E-02C2-F778-35A1C1615253}"/>
              </a:ext>
            </a:extLst>
          </p:cNvPr>
          <p:cNvSpPr>
            <a:spLocks noGrp="1"/>
          </p:cNvSpPr>
          <p:nvPr>
            <p:ph type="sldNum" sz="quarter" idx="12"/>
          </p:nvPr>
        </p:nvSpPr>
        <p:spPr/>
        <p:txBody>
          <a:bodyPr/>
          <a:lstStyle/>
          <a:p>
            <a:fld id="{78548A0C-9AB1-441A-9259-B7D2AA1F8386}" type="slidenum">
              <a:rPr lang="en-US" smtClean="0"/>
              <a:t>‹#›</a:t>
            </a:fld>
            <a:endParaRPr lang="en-US"/>
          </a:p>
        </p:txBody>
      </p:sp>
    </p:spTree>
    <p:extLst>
      <p:ext uri="{BB962C8B-B14F-4D97-AF65-F5344CB8AC3E}">
        <p14:creationId xmlns:p14="http://schemas.microsoft.com/office/powerpoint/2010/main" val="57717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ED69E3-F794-F575-AC4A-69BDBCEB2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7748F-FDDF-6C78-55F2-21ED9861E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B06C16-E113-CBB2-2139-8BAA87DAE4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BA8F7C-6606-4FA1-9754-F2F4BF288B41}" type="datetimeFigureOut">
              <a:rPr lang="en-US" smtClean="0"/>
              <a:t>12/3/2025</a:t>
            </a:fld>
            <a:endParaRPr lang="en-US"/>
          </a:p>
        </p:txBody>
      </p:sp>
      <p:sp>
        <p:nvSpPr>
          <p:cNvPr id="5" name="Footer Placeholder 4">
            <a:extLst>
              <a:ext uri="{FF2B5EF4-FFF2-40B4-BE49-F238E27FC236}">
                <a16:creationId xmlns:a16="http://schemas.microsoft.com/office/drawing/2014/main" id="{C6EA3C0E-27E4-AFDC-A801-F5C52AC658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F5C772-999C-D5D7-36AE-A16A9DBA6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548A0C-9AB1-441A-9259-B7D2AA1F8386}" type="slidenum">
              <a:rPr lang="en-US" smtClean="0"/>
              <a:t>‹#›</a:t>
            </a:fld>
            <a:endParaRPr lang="en-US"/>
          </a:p>
        </p:txBody>
      </p:sp>
    </p:spTree>
    <p:extLst>
      <p:ext uri="{BB962C8B-B14F-4D97-AF65-F5344CB8AC3E}">
        <p14:creationId xmlns:p14="http://schemas.microsoft.com/office/powerpoint/2010/main" val="2866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litaryonesource.mil/financial-legal/legal/servicemembers-civil-relief-ac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180344"/>
            <a:ext cx="12192000" cy="559627"/>
          </a:xfrm>
        </p:spPr>
        <p:txBody>
          <a:bodyPr vert="horz" lIns="91440" tIns="45720" rIns="91440" bIns="45720" rtlCol="0" anchor="t">
            <a:noAutofit/>
          </a:bodyPr>
          <a:lstStyle/>
          <a:p>
            <a:pPr marL="0" indent="0" algn="ctr">
              <a:buNone/>
            </a:pPr>
            <a:r>
              <a:rPr lang="en-US" sz="3200" b="1" dirty="0">
                <a:latin typeface="Times New Roman"/>
                <a:ea typeface="Calibri"/>
                <a:cs typeface="Calibri"/>
              </a:rPr>
              <a:t>Financial Readiness</a:t>
            </a:r>
            <a:r>
              <a:rPr lang="en-US" dirty="0">
                <a:latin typeface="Calibri"/>
                <a:ea typeface="Calibri"/>
                <a:cs typeface="Calibri"/>
              </a:rPr>
              <a:t> </a:t>
            </a:r>
          </a:p>
        </p:txBody>
      </p:sp>
    </p:spTree>
    <p:extLst>
      <p:ext uri="{BB962C8B-B14F-4D97-AF65-F5344CB8AC3E}">
        <p14:creationId xmlns:p14="http://schemas.microsoft.com/office/powerpoint/2010/main" val="970584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743"/>
            <a:ext cx="12192000" cy="624523"/>
          </a:xfrm>
        </p:spPr>
        <p:txBody>
          <a:bodyPr>
            <a:normAutofit/>
          </a:bodyPr>
          <a:lstStyle/>
          <a:p>
            <a:pPr algn="ctr"/>
            <a:r>
              <a:rPr lang="en-US" sz="3200" b="1" dirty="0">
                <a:latin typeface="Times New Roman"/>
                <a:cs typeface="Calibri"/>
              </a:rPr>
              <a:t>Savings Deposit Program</a:t>
            </a:r>
          </a:p>
        </p:txBody>
      </p:sp>
      <p:sp>
        <p:nvSpPr>
          <p:cNvPr id="3" name="Content Placeholder 2"/>
          <p:cNvSpPr>
            <a:spLocks noGrp="1"/>
          </p:cNvSpPr>
          <p:nvPr>
            <p:ph idx="1"/>
          </p:nvPr>
        </p:nvSpPr>
        <p:spPr>
          <a:xfrm>
            <a:off x="838200" y="1228584"/>
            <a:ext cx="10515600" cy="4835085"/>
          </a:xfrm>
        </p:spPr>
        <p:txBody>
          <a:bodyPr vert="horz" lIns="91440" tIns="45720" rIns="91440" bIns="45720" rtlCol="0" anchor="t">
            <a:noAutofit/>
          </a:bodyPr>
          <a:lstStyle/>
          <a:p>
            <a:r>
              <a:rPr lang="en-US" sz="2200" b="1" dirty="0">
                <a:latin typeface="Times New Roman"/>
                <a:ea typeface="Calibri"/>
                <a:cs typeface="Arial"/>
              </a:rPr>
              <a:t>Purpose: </a:t>
            </a:r>
            <a:endParaRPr lang="en-US" sz="2200">
              <a:latin typeface="Times New Roman"/>
              <a:ea typeface="Calibri"/>
              <a:cs typeface="Calibri"/>
            </a:endParaRPr>
          </a:p>
          <a:p>
            <a:pPr lvl="1"/>
            <a:r>
              <a:rPr lang="en-US" sz="2200" dirty="0">
                <a:latin typeface="Times New Roman"/>
                <a:ea typeface="Calibri"/>
                <a:cs typeface="Arial"/>
              </a:rPr>
              <a:t>Helps military members deployed in designated combat zones save money with high interest rates.</a:t>
            </a:r>
            <a:endParaRPr lang="en-US" sz="2200">
              <a:latin typeface="Times New Roman"/>
              <a:ea typeface="Calibri"/>
              <a:cs typeface="Calibri"/>
            </a:endParaRPr>
          </a:p>
          <a:p>
            <a:r>
              <a:rPr lang="en-US" sz="2200" b="1" dirty="0">
                <a:latin typeface="Times New Roman"/>
                <a:ea typeface="Calibri"/>
                <a:cs typeface="Arial"/>
              </a:rPr>
              <a:t>Eligibility</a:t>
            </a:r>
            <a:r>
              <a:rPr lang="en-US" sz="2200" dirty="0">
                <a:latin typeface="Times New Roman"/>
                <a:ea typeface="Calibri"/>
                <a:cs typeface="Arial"/>
              </a:rPr>
              <a:t>:</a:t>
            </a:r>
            <a:endParaRPr lang="en-US" sz="2200">
              <a:latin typeface="Times New Roman"/>
              <a:ea typeface="Calibri"/>
              <a:cs typeface="Calibri"/>
            </a:endParaRPr>
          </a:p>
          <a:p>
            <a:pPr lvl="1">
              <a:buFont typeface="Arial"/>
              <a:buChar char="•"/>
            </a:pPr>
            <a:r>
              <a:rPr lang="en-US" sz="2200" dirty="0">
                <a:latin typeface="Times New Roman"/>
                <a:ea typeface="Calibri"/>
                <a:cs typeface="Arial"/>
              </a:rPr>
              <a:t>Must be in a combat zone.</a:t>
            </a:r>
            <a:endParaRPr lang="en-US" sz="2200">
              <a:latin typeface="Times New Roman"/>
              <a:ea typeface="Calibri"/>
              <a:cs typeface="Calibri"/>
            </a:endParaRPr>
          </a:p>
          <a:p>
            <a:pPr lvl="1">
              <a:buFont typeface="Arial"/>
              <a:buChar char="•"/>
            </a:pPr>
            <a:r>
              <a:rPr lang="en-US" sz="2200" dirty="0">
                <a:latin typeface="Times New Roman"/>
                <a:ea typeface="Calibri"/>
                <a:cs typeface="Arial"/>
              </a:rPr>
              <a:t>Serve for at least 30 consecutive days or at least one day per month for three months</a:t>
            </a:r>
            <a:endParaRPr lang="en-US" sz="2200">
              <a:latin typeface="Times New Roman"/>
              <a:ea typeface="Calibri"/>
              <a:cs typeface="Calibri"/>
            </a:endParaRPr>
          </a:p>
          <a:p>
            <a:pPr>
              <a:buFont typeface="Arial"/>
              <a:buChar char="•"/>
            </a:pPr>
            <a:r>
              <a:rPr lang="en-US" sz="2200" b="1" dirty="0">
                <a:latin typeface="Times New Roman"/>
                <a:ea typeface="Calibri"/>
                <a:cs typeface="Arial"/>
              </a:rPr>
              <a:t>Contributions</a:t>
            </a:r>
            <a:r>
              <a:rPr lang="en-US" sz="2200" dirty="0">
                <a:latin typeface="Times New Roman"/>
                <a:ea typeface="Calibri"/>
                <a:cs typeface="Arial"/>
              </a:rPr>
              <a:t>:</a:t>
            </a:r>
            <a:endParaRPr lang="en-US" sz="2200">
              <a:latin typeface="Times New Roman"/>
              <a:ea typeface="Calibri"/>
              <a:cs typeface="Calibri"/>
            </a:endParaRPr>
          </a:p>
          <a:p>
            <a:pPr lvl="1">
              <a:buFont typeface="Arial"/>
              <a:buChar char="•"/>
            </a:pPr>
            <a:r>
              <a:rPr lang="en-US" sz="2200" dirty="0">
                <a:latin typeface="Times New Roman"/>
                <a:ea typeface="Calibri"/>
                <a:cs typeface="Arial"/>
              </a:rPr>
              <a:t>Can deposit up to $10,000.</a:t>
            </a:r>
            <a:endParaRPr lang="en-US" sz="2200">
              <a:latin typeface="Times New Roman"/>
              <a:ea typeface="Calibri"/>
              <a:cs typeface="Calibri"/>
            </a:endParaRPr>
          </a:p>
          <a:p>
            <a:pPr lvl="1">
              <a:buFont typeface="Arial"/>
              <a:buChar char="•"/>
            </a:pPr>
            <a:endParaRPr lang="en-US" sz="2200" dirty="0">
              <a:latin typeface="Times New Roman"/>
              <a:ea typeface="Calibri"/>
              <a:cs typeface="Calibri"/>
            </a:endParaRPr>
          </a:p>
        </p:txBody>
      </p:sp>
    </p:spTree>
    <p:extLst>
      <p:ext uri="{BB962C8B-B14F-4D97-AF65-F5344CB8AC3E}">
        <p14:creationId xmlns:p14="http://schemas.microsoft.com/office/powerpoint/2010/main" val="300071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DA81D-C264-7443-2914-C60473CC1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49C210-4B46-495A-8330-8E75B5219B22}"/>
              </a:ext>
            </a:extLst>
          </p:cNvPr>
          <p:cNvSpPr>
            <a:spLocks noGrp="1"/>
          </p:cNvSpPr>
          <p:nvPr>
            <p:ph type="title"/>
          </p:nvPr>
        </p:nvSpPr>
        <p:spPr>
          <a:xfrm>
            <a:off x="0" y="101889"/>
            <a:ext cx="12192000" cy="858203"/>
          </a:xfrm>
        </p:spPr>
        <p:txBody>
          <a:bodyPr>
            <a:normAutofit/>
          </a:bodyPr>
          <a:lstStyle/>
          <a:p>
            <a:pPr algn="ctr"/>
            <a:r>
              <a:rPr lang="en-US" sz="3200" b="1" dirty="0">
                <a:latin typeface="Times New Roman"/>
                <a:cs typeface="Calibri"/>
              </a:rPr>
              <a:t>Savings Deposit Program</a:t>
            </a:r>
            <a:r>
              <a:rPr lang="en-US" sz="3000" b="1" dirty="0">
                <a:latin typeface="Times New Roman"/>
                <a:cs typeface="Times New Roman"/>
              </a:rPr>
              <a:t>(cont.)</a:t>
            </a:r>
            <a:endParaRPr lang="en-US" sz="3200" b="1" dirty="0">
              <a:latin typeface="Times New Roman"/>
              <a:cs typeface="Calibri"/>
            </a:endParaRPr>
          </a:p>
        </p:txBody>
      </p:sp>
      <p:sp>
        <p:nvSpPr>
          <p:cNvPr id="3" name="Content Placeholder 2">
            <a:extLst>
              <a:ext uri="{FF2B5EF4-FFF2-40B4-BE49-F238E27FC236}">
                <a16:creationId xmlns:a16="http://schemas.microsoft.com/office/drawing/2014/main" id="{1FA9A025-A4AD-02CE-55A7-BE573FB0771D}"/>
              </a:ext>
            </a:extLst>
          </p:cNvPr>
          <p:cNvSpPr>
            <a:spLocks noGrp="1"/>
          </p:cNvSpPr>
          <p:nvPr>
            <p:ph idx="1"/>
          </p:nvPr>
        </p:nvSpPr>
        <p:spPr>
          <a:xfrm>
            <a:off x="838200" y="1121442"/>
            <a:ext cx="10515600" cy="4845245"/>
          </a:xfrm>
        </p:spPr>
        <p:txBody>
          <a:bodyPr vert="horz" lIns="91440" tIns="45720" rIns="91440" bIns="45720" rtlCol="0" anchor="t">
            <a:noAutofit/>
          </a:bodyPr>
          <a:lstStyle/>
          <a:p>
            <a:pPr marL="0" indent="0">
              <a:buNone/>
            </a:pPr>
            <a:endParaRPr lang="en-US" sz="2200" b="1" dirty="0">
              <a:latin typeface="Times New Roman"/>
              <a:ea typeface="Calibri"/>
              <a:cs typeface="Arial"/>
            </a:endParaRPr>
          </a:p>
          <a:p>
            <a:pPr>
              <a:buFont typeface="Arial"/>
              <a:buChar char="•"/>
            </a:pPr>
            <a:r>
              <a:rPr lang="en-US" sz="2200" b="1" dirty="0">
                <a:latin typeface="Times New Roman"/>
                <a:ea typeface="Calibri"/>
                <a:cs typeface="Arial"/>
              </a:rPr>
              <a:t>Interest Rates</a:t>
            </a:r>
            <a:r>
              <a:rPr lang="en-US" sz="2200" dirty="0">
                <a:latin typeface="Times New Roman"/>
                <a:ea typeface="Calibri"/>
                <a:cs typeface="Arial"/>
              </a:rPr>
              <a:t>:</a:t>
            </a:r>
            <a:endParaRPr lang="en-US" sz="2200">
              <a:latin typeface="Times New Roman"/>
              <a:ea typeface="Calibri"/>
              <a:cs typeface="Calibri"/>
            </a:endParaRPr>
          </a:p>
          <a:p>
            <a:pPr lvl="1">
              <a:buFont typeface="Arial"/>
              <a:buChar char="•"/>
            </a:pPr>
            <a:r>
              <a:rPr lang="en-US" sz="2200" dirty="0">
                <a:latin typeface="Times New Roman"/>
                <a:ea typeface="Calibri"/>
                <a:cs typeface="Arial"/>
              </a:rPr>
              <a:t>Offers a 10% annual interest rate, compounded quarterly.</a:t>
            </a:r>
            <a:endParaRPr lang="en-US" sz="2200">
              <a:latin typeface="Times New Roman"/>
              <a:ea typeface="Calibri"/>
              <a:cs typeface="Calibri"/>
            </a:endParaRPr>
          </a:p>
          <a:p>
            <a:pPr lvl="1">
              <a:buFont typeface="Arial"/>
              <a:buChar char="•"/>
            </a:pPr>
            <a:r>
              <a:rPr lang="en-US" sz="2200" dirty="0">
                <a:latin typeface="Times New Roman"/>
                <a:ea typeface="Calibri"/>
                <a:cs typeface="Arial"/>
              </a:rPr>
              <a:t>The interest earned is taxable.</a:t>
            </a:r>
            <a:endParaRPr lang="en-US" sz="2200">
              <a:latin typeface="Times New Roman"/>
              <a:ea typeface="Calibri"/>
              <a:cs typeface="Calibri"/>
            </a:endParaRPr>
          </a:p>
          <a:p>
            <a:pPr lvl="1">
              <a:buFont typeface="Arial"/>
              <a:buChar char="•"/>
            </a:pPr>
            <a:endParaRPr lang="en-US" sz="2200" dirty="0">
              <a:latin typeface="Times New Roman"/>
              <a:ea typeface="Calibri"/>
              <a:cs typeface="Arial"/>
            </a:endParaRPr>
          </a:p>
          <a:p>
            <a:pPr>
              <a:buFont typeface="Arial"/>
              <a:buChar char="•"/>
            </a:pPr>
            <a:r>
              <a:rPr lang="en-US" sz="2200" b="1" dirty="0">
                <a:latin typeface="Times New Roman"/>
                <a:ea typeface="Calibri"/>
                <a:cs typeface="Arial"/>
              </a:rPr>
              <a:t>Access to Funds</a:t>
            </a:r>
            <a:r>
              <a:rPr lang="en-US" sz="2200" dirty="0">
                <a:latin typeface="Times New Roman"/>
                <a:ea typeface="Calibri"/>
                <a:cs typeface="Arial"/>
              </a:rPr>
              <a:t>:</a:t>
            </a:r>
            <a:endParaRPr lang="en-US" sz="2200">
              <a:latin typeface="Times New Roman"/>
              <a:ea typeface="Calibri"/>
              <a:cs typeface="Calibri"/>
            </a:endParaRPr>
          </a:p>
          <a:p>
            <a:pPr lvl="1">
              <a:buFont typeface="Arial"/>
              <a:buChar char="•"/>
            </a:pPr>
            <a:r>
              <a:rPr lang="en-US" sz="2200" dirty="0">
                <a:latin typeface="Times New Roman"/>
                <a:ea typeface="Calibri"/>
                <a:cs typeface="Arial"/>
              </a:rPr>
              <a:t>Withdrawals generally allowed after leaving the combat zone.</a:t>
            </a:r>
            <a:endParaRPr lang="en-US" sz="2200">
              <a:latin typeface="Times New Roman"/>
              <a:ea typeface="Calibri"/>
              <a:cs typeface="Calibri"/>
            </a:endParaRPr>
          </a:p>
          <a:p>
            <a:pPr lvl="1">
              <a:buFont typeface="Arial"/>
              <a:buChar char="•"/>
            </a:pPr>
            <a:r>
              <a:rPr lang="en-US" sz="2200" dirty="0">
                <a:latin typeface="Times New Roman"/>
                <a:ea typeface="Calibri"/>
                <a:cs typeface="Arial"/>
              </a:rPr>
              <a:t>In emergencies, withdrawals can be made while still deployed</a:t>
            </a:r>
            <a:endParaRPr lang="en-US" sz="2200" dirty="0">
              <a:latin typeface="Times New Roman"/>
              <a:ea typeface="Calibri"/>
              <a:cs typeface="Calibri"/>
            </a:endParaRPr>
          </a:p>
          <a:p>
            <a:pPr marL="0" indent="0">
              <a:buNone/>
            </a:pPr>
            <a:endParaRPr lang="en-US">
              <a:latin typeface="Aptos"/>
              <a:ea typeface="Calibri"/>
              <a:cs typeface="Calibri"/>
            </a:endParaRPr>
          </a:p>
        </p:txBody>
      </p:sp>
    </p:spTree>
    <p:extLst>
      <p:ext uri="{BB962C8B-B14F-4D97-AF65-F5344CB8AC3E}">
        <p14:creationId xmlns:p14="http://schemas.microsoft.com/office/powerpoint/2010/main" val="368861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359"/>
            <a:ext cx="12191999" cy="1184055"/>
          </a:xfrm>
        </p:spPr>
        <p:txBody>
          <a:bodyPr>
            <a:normAutofit/>
          </a:bodyPr>
          <a:lstStyle/>
          <a:p>
            <a:pPr algn="ctr"/>
            <a:r>
              <a:rPr lang="en-US" sz="3200" b="1" err="1">
                <a:latin typeface="Times New Roman"/>
                <a:cs typeface="Calibri"/>
              </a:rPr>
              <a:t>MyPay</a:t>
            </a:r>
            <a:r>
              <a:rPr lang="en-US" sz="3200" b="1" dirty="0">
                <a:latin typeface="Times New Roman"/>
                <a:cs typeface="Calibri"/>
              </a:rPr>
              <a:t> Overview</a:t>
            </a:r>
            <a:r>
              <a:rPr lang="en-US" sz="2800" dirty="0">
                <a:latin typeface="Times New Roman"/>
                <a:ea typeface="Calibri"/>
                <a:cs typeface="Calibri"/>
              </a:rPr>
              <a:t>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5790" y="1387115"/>
            <a:ext cx="8922058" cy="3954984"/>
          </a:xfrm>
          <a:ln>
            <a:solidFill>
              <a:schemeClr val="tx1"/>
            </a:solidFill>
          </a:ln>
        </p:spPr>
      </p:pic>
    </p:spTree>
    <p:extLst>
      <p:ext uri="{BB962C8B-B14F-4D97-AF65-F5344CB8AC3E}">
        <p14:creationId xmlns:p14="http://schemas.microsoft.com/office/powerpoint/2010/main" val="114051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 y="77091"/>
            <a:ext cx="12192795" cy="1184055"/>
          </a:xfrm>
        </p:spPr>
        <p:txBody>
          <a:bodyPr/>
          <a:lstStyle/>
          <a:p>
            <a:pPr algn="ctr"/>
            <a:r>
              <a:rPr lang="en-US" sz="3200" b="1" dirty="0" err="1">
                <a:latin typeface="Times New Roman"/>
                <a:ea typeface="Calibri"/>
                <a:cs typeface="Calibri"/>
              </a:rPr>
              <a:t>MyPay</a:t>
            </a:r>
            <a:r>
              <a:rPr lang="en-US" sz="3200" b="1" dirty="0">
                <a:latin typeface="Times New Roman"/>
                <a:ea typeface="Calibri"/>
                <a:cs typeface="Calibri"/>
              </a:rPr>
              <a:t> Overview</a:t>
            </a:r>
            <a:endParaRPr lang="en-US" sz="3200" b="1" dirty="0">
              <a:latin typeface="Times New Roman"/>
              <a:cs typeface="Times New Roman"/>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97622" y="1487638"/>
            <a:ext cx="8657493" cy="3058155"/>
          </a:xfrm>
          <a:ln>
            <a:solidFill>
              <a:schemeClr val="tx1"/>
            </a:solidFill>
          </a:ln>
        </p:spPr>
      </p:pic>
      <p:sp>
        <p:nvSpPr>
          <p:cNvPr id="7" name="Rounded Rectangular Callout 6"/>
          <p:cNvSpPr/>
          <p:nvPr/>
        </p:nvSpPr>
        <p:spPr>
          <a:xfrm>
            <a:off x="193276" y="4759287"/>
            <a:ext cx="4470933" cy="1196519"/>
          </a:xfrm>
          <a:prstGeom prst="wedgeRoundRectCallout">
            <a:avLst>
              <a:gd name="adj1" fmla="val 103196"/>
              <a:gd name="adj2" fmla="val -266450"/>
              <a:gd name="adj3" fmla="val 16667"/>
            </a:avLst>
          </a:prstGeom>
          <a:solidFill>
            <a:schemeClr val="bg1"/>
          </a:solidFill>
          <a:ln>
            <a:solidFill>
              <a:schemeClr val="tx1">
                <a:lumMod val="95000"/>
                <a:lumOff val="5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200" i="0" u="sng" dirty="0">
                <a:solidFill>
                  <a:srgbClr val="333333"/>
                </a:solidFill>
                <a:effectLst/>
                <a:latin typeface="Times New Roman"/>
                <a:cs typeface="Calibri"/>
              </a:rPr>
              <a:t>Why should you register / update your email address with </a:t>
            </a:r>
            <a:r>
              <a:rPr lang="en-US" sz="1200" i="0" u="sng" err="1">
                <a:solidFill>
                  <a:srgbClr val="333333"/>
                </a:solidFill>
                <a:effectLst/>
                <a:latin typeface="Times New Roman"/>
                <a:cs typeface="Calibri"/>
              </a:rPr>
              <a:t>myPay</a:t>
            </a:r>
            <a:r>
              <a:rPr lang="en-US" sz="1200" i="0" u="sng" dirty="0">
                <a:solidFill>
                  <a:srgbClr val="333333"/>
                </a:solidFill>
                <a:effectLst/>
                <a:latin typeface="Times New Roman"/>
                <a:cs typeface="Calibri"/>
              </a:rPr>
              <a:t>?</a:t>
            </a:r>
          </a:p>
          <a:p>
            <a:endParaRPr lang="en-US" sz="1200" i="0" dirty="0">
              <a:solidFill>
                <a:srgbClr val="333333"/>
              </a:solidFill>
              <a:effectLst/>
              <a:latin typeface="Times New Roman"/>
              <a:cs typeface="Calibri" panose="020F0502020204030204" pitchFamily="34" charset="0"/>
            </a:endParaRPr>
          </a:p>
          <a:p>
            <a:r>
              <a:rPr lang="en-US" sz="1200" err="1">
                <a:solidFill>
                  <a:srgbClr val="333333"/>
                </a:solidFill>
                <a:latin typeface="Times New Roman"/>
                <a:ea typeface="Calibri"/>
                <a:cs typeface="Calibri"/>
              </a:rPr>
              <a:t>myPay</a:t>
            </a:r>
            <a:r>
              <a:rPr lang="en-US" sz="1200" i="0" dirty="0">
                <a:solidFill>
                  <a:srgbClr val="333333"/>
                </a:solidFill>
                <a:effectLst/>
                <a:latin typeface="Times New Roman"/>
                <a:ea typeface="Calibri"/>
                <a:cs typeface="Calibri"/>
              </a:rPr>
              <a:t> will use your email address to send two-factor authentication PINs</a:t>
            </a:r>
          </a:p>
        </p:txBody>
      </p:sp>
      <p:sp>
        <p:nvSpPr>
          <p:cNvPr id="8" name="Rounded Rectangular Callout 7"/>
          <p:cNvSpPr/>
          <p:nvPr/>
        </p:nvSpPr>
        <p:spPr>
          <a:xfrm>
            <a:off x="4838625" y="4274545"/>
            <a:ext cx="3062305" cy="1681261"/>
          </a:xfrm>
          <a:prstGeom prst="wedgeRoundRectCallout">
            <a:avLst>
              <a:gd name="adj1" fmla="val 30853"/>
              <a:gd name="adj2" fmla="val -177231"/>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endParaRPr lang="en-US" sz="1200" i="0" u="sng" dirty="0">
              <a:solidFill>
                <a:srgbClr val="333333"/>
              </a:solidFill>
              <a:effectLst/>
              <a:latin typeface="Times New Roman"/>
              <a:cs typeface="Calibri" panose="020F0502020204030204" pitchFamily="34" charset="0"/>
            </a:endParaRPr>
          </a:p>
          <a:p>
            <a:r>
              <a:rPr lang="en-US" sz="1200" i="0" u="sng" dirty="0">
                <a:solidFill>
                  <a:srgbClr val="333333"/>
                </a:solidFill>
                <a:effectLst/>
                <a:latin typeface="Times New Roman"/>
                <a:ea typeface="Calibri"/>
                <a:cs typeface="Calibri"/>
              </a:rPr>
              <a:t>Why should you register / update your </a:t>
            </a:r>
            <a:r>
              <a:rPr lang="en-US" sz="1200" u="sng" dirty="0">
                <a:solidFill>
                  <a:srgbClr val="333333"/>
                </a:solidFill>
                <a:latin typeface="Times New Roman"/>
                <a:ea typeface="Calibri"/>
                <a:cs typeface="Calibri"/>
              </a:rPr>
              <a:t>mobile number </a:t>
            </a:r>
            <a:r>
              <a:rPr lang="en-US" sz="1200" i="0" u="sng" dirty="0">
                <a:solidFill>
                  <a:srgbClr val="333333"/>
                </a:solidFill>
                <a:effectLst/>
                <a:latin typeface="Times New Roman"/>
                <a:ea typeface="Calibri"/>
                <a:cs typeface="Calibri"/>
              </a:rPr>
              <a:t>with </a:t>
            </a:r>
            <a:r>
              <a:rPr lang="en-US" sz="1200" u="sng" err="1">
                <a:solidFill>
                  <a:srgbClr val="333333"/>
                </a:solidFill>
                <a:latin typeface="Times New Roman"/>
                <a:ea typeface="Calibri"/>
                <a:cs typeface="Calibri"/>
              </a:rPr>
              <a:t>myPay</a:t>
            </a:r>
            <a:r>
              <a:rPr lang="en-US" sz="1200" i="0" u="sng" dirty="0">
                <a:solidFill>
                  <a:srgbClr val="333333"/>
                </a:solidFill>
                <a:effectLst/>
                <a:latin typeface="Times New Roman"/>
                <a:ea typeface="Calibri"/>
                <a:cs typeface="Calibri"/>
              </a:rPr>
              <a:t>?</a:t>
            </a:r>
          </a:p>
          <a:p>
            <a:endParaRPr lang="en-US" sz="1200" i="0" dirty="0">
              <a:solidFill>
                <a:srgbClr val="333333"/>
              </a:solidFill>
              <a:effectLst/>
              <a:latin typeface="Times New Roman"/>
              <a:cs typeface="Calibri" panose="020F0502020204030204" pitchFamily="34" charset="0"/>
            </a:endParaRPr>
          </a:p>
          <a:p>
            <a:r>
              <a:rPr lang="en-US" sz="1200" err="1">
                <a:solidFill>
                  <a:srgbClr val="333333"/>
                </a:solidFill>
                <a:latin typeface="Times New Roman"/>
                <a:ea typeface="Calibri"/>
                <a:cs typeface="Calibri"/>
              </a:rPr>
              <a:t>myPay</a:t>
            </a:r>
            <a:r>
              <a:rPr lang="en-US" sz="1200" i="0" dirty="0">
                <a:solidFill>
                  <a:srgbClr val="333333"/>
                </a:solidFill>
                <a:effectLst/>
                <a:latin typeface="Times New Roman"/>
                <a:ea typeface="Calibri"/>
                <a:cs typeface="Calibri"/>
              </a:rPr>
              <a:t> will use your mobile number to send two-factor authentication PINs. </a:t>
            </a:r>
            <a:r>
              <a:rPr lang="en-US" sz="1200" err="1">
                <a:solidFill>
                  <a:srgbClr val="333333"/>
                </a:solidFill>
                <a:latin typeface="Times New Roman"/>
                <a:ea typeface="Calibri"/>
                <a:cs typeface="Calibri"/>
              </a:rPr>
              <a:t>myPay</a:t>
            </a:r>
            <a:r>
              <a:rPr lang="en-US" sz="1200" i="0" dirty="0">
                <a:solidFill>
                  <a:srgbClr val="333333"/>
                </a:solidFill>
                <a:effectLst/>
                <a:latin typeface="Times New Roman"/>
                <a:ea typeface="Calibri"/>
                <a:cs typeface="Calibri"/>
              </a:rPr>
              <a:t> will also send you text message notifications, in addition to emails, when you take specific actions on your account</a:t>
            </a:r>
          </a:p>
        </p:txBody>
      </p:sp>
      <p:sp>
        <p:nvSpPr>
          <p:cNvPr id="9" name="Rounded Rectangular Callout 8"/>
          <p:cNvSpPr/>
          <p:nvPr/>
        </p:nvSpPr>
        <p:spPr>
          <a:xfrm>
            <a:off x="8053330" y="2688116"/>
            <a:ext cx="3613533" cy="2456761"/>
          </a:xfrm>
          <a:prstGeom prst="wedgeRoundRectCallout">
            <a:avLst>
              <a:gd name="adj1" fmla="val -59305"/>
              <a:gd name="adj2" fmla="val -75108"/>
              <a:gd name="adj3" fmla="val 16667"/>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endParaRPr lang="en-US" sz="1200" u="sng">
              <a:solidFill>
                <a:srgbClr val="333333"/>
              </a:solidFill>
              <a:effectLst/>
              <a:latin typeface="Calibri" panose="020F0502020204030204" pitchFamily="34" charset="0"/>
              <a:cs typeface="Calibri" panose="020F0502020204030204" pitchFamily="34" charset="0"/>
            </a:endParaRPr>
          </a:p>
          <a:p>
            <a:r>
              <a:rPr lang="en-US" sz="1200" u="sng" dirty="0">
                <a:solidFill>
                  <a:srgbClr val="333333"/>
                </a:solidFill>
                <a:effectLst/>
                <a:latin typeface="Times New Roman"/>
                <a:cs typeface="Calibri"/>
              </a:rPr>
              <a:t>What is two-factor authentication and how does it work?</a:t>
            </a:r>
          </a:p>
          <a:p>
            <a:endParaRPr lang="en-US" sz="1200" i="0" dirty="0">
              <a:solidFill>
                <a:srgbClr val="333333"/>
              </a:solidFill>
              <a:effectLst/>
              <a:latin typeface="Times New Roman"/>
              <a:cs typeface="Calibri" panose="020F0502020204030204" pitchFamily="34" charset="0"/>
            </a:endParaRPr>
          </a:p>
          <a:p>
            <a:r>
              <a:rPr lang="en-US" sz="1200" i="0" dirty="0">
                <a:solidFill>
                  <a:srgbClr val="333333"/>
                </a:solidFill>
                <a:effectLst/>
                <a:latin typeface="Times New Roman"/>
                <a:ea typeface="Calibri"/>
                <a:cs typeface="Calibri"/>
              </a:rPr>
              <a:t>Two-factor authentication is a login process that requires something you know (your login ID and password) and something you have (a one-time PIN you receive via email or text). Two-factor authentication requires you to request and input a one-time PIN when you log in to your </a:t>
            </a:r>
            <a:r>
              <a:rPr lang="en-US" sz="1200" err="1">
                <a:solidFill>
                  <a:srgbClr val="333333"/>
                </a:solidFill>
                <a:latin typeface="Times New Roman"/>
                <a:ea typeface="Calibri"/>
                <a:cs typeface="Calibri"/>
              </a:rPr>
              <a:t>myPay</a:t>
            </a:r>
            <a:r>
              <a:rPr lang="en-US" sz="1200" i="0" dirty="0">
                <a:solidFill>
                  <a:srgbClr val="333333"/>
                </a:solidFill>
                <a:effectLst/>
                <a:latin typeface="Times New Roman"/>
                <a:ea typeface="Calibri"/>
                <a:cs typeface="Calibri"/>
              </a:rPr>
              <a:t> account with a login ID and password</a:t>
            </a:r>
          </a:p>
        </p:txBody>
      </p:sp>
      <p:sp>
        <p:nvSpPr>
          <p:cNvPr id="10" name="Oval 9"/>
          <p:cNvSpPr/>
          <p:nvPr/>
        </p:nvSpPr>
        <p:spPr>
          <a:xfrm>
            <a:off x="6726115" y="1427401"/>
            <a:ext cx="1512277" cy="49942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5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2" y="127716"/>
            <a:ext cx="12196242" cy="971333"/>
          </a:xfrm>
        </p:spPr>
        <p:txBody>
          <a:bodyPr>
            <a:normAutofit/>
          </a:bodyPr>
          <a:lstStyle/>
          <a:p>
            <a:pPr algn="ctr"/>
            <a:r>
              <a:rPr lang="en-US" sz="3200" b="1" dirty="0" err="1">
                <a:latin typeface="Times New Roman"/>
                <a:ea typeface="Calibri"/>
                <a:cs typeface="Calibri"/>
              </a:rPr>
              <a:t>MyPay</a:t>
            </a:r>
            <a:r>
              <a:rPr lang="en-US" sz="3200" b="1" dirty="0">
                <a:latin typeface="Times New Roman"/>
                <a:ea typeface="Calibri"/>
                <a:cs typeface="Calibri"/>
              </a:rPr>
              <a:t> Overview </a:t>
            </a:r>
          </a:p>
          <a:p>
            <a:pPr algn="ctr"/>
            <a:endParaRPr lang="en-US" sz="3200" b="1" dirty="0">
              <a:latin typeface="Times New Roman"/>
              <a:ea typeface="Calibri"/>
              <a:cs typeface="Calibri"/>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1182" y="1447256"/>
            <a:ext cx="8129341" cy="4202350"/>
          </a:xfrm>
          <a:ln>
            <a:solidFill>
              <a:schemeClr val="tx1"/>
            </a:solid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675" y="2092569"/>
            <a:ext cx="4466978" cy="3557037"/>
          </a:xfrm>
          <a:prstGeom prst="rect">
            <a:avLst/>
          </a:prstGeom>
        </p:spPr>
      </p:pic>
      <p:sp>
        <p:nvSpPr>
          <p:cNvPr id="8" name="Rounded Rectangular Callout 7"/>
          <p:cNvSpPr/>
          <p:nvPr/>
        </p:nvSpPr>
        <p:spPr>
          <a:xfrm>
            <a:off x="3615582" y="4644617"/>
            <a:ext cx="4466978" cy="1610710"/>
          </a:xfrm>
          <a:prstGeom prst="wedgeRoundRectCallout">
            <a:avLst>
              <a:gd name="adj1" fmla="val 10255"/>
              <a:gd name="adj2" fmla="val -38838"/>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dirty="0">
                <a:latin typeface="Helvetica Neue"/>
              </a:rPr>
              <a:t> </a:t>
            </a:r>
            <a:r>
              <a:rPr lang="en-US" dirty="0">
                <a:latin typeface="Times New Roman"/>
                <a:cs typeface="Times New Roman"/>
              </a:rPr>
              <a:t> </a:t>
            </a:r>
            <a:r>
              <a:rPr lang="en-US" sz="1200" u="sng" dirty="0">
                <a:solidFill>
                  <a:schemeClr val="tx1"/>
                </a:solidFill>
                <a:latin typeface="Times New Roman"/>
                <a:cs typeface="Calibri"/>
              </a:rPr>
              <a:t>How to read an Active Duty Navy </a:t>
            </a:r>
            <a:endParaRPr lang="en-US" dirty="0">
              <a:solidFill>
                <a:schemeClr val="tx1"/>
              </a:solidFill>
              <a:latin typeface="Times New Roman"/>
              <a:cs typeface="Calibri"/>
            </a:endParaRPr>
          </a:p>
          <a:p>
            <a:pPr algn="ctr"/>
            <a:r>
              <a:rPr lang="en-US" sz="1200" dirty="0">
                <a:solidFill>
                  <a:schemeClr val="tx1"/>
                </a:solidFill>
                <a:latin typeface="Times New Roman"/>
                <a:cs typeface="Calibri"/>
              </a:rPr>
              <a:t>   </a:t>
            </a:r>
            <a:r>
              <a:rPr lang="en-US" sz="1200" u="sng" dirty="0">
                <a:solidFill>
                  <a:schemeClr val="tx1"/>
                </a:solidFill>
                <a:latin typeface="Times New Roman"/>
                <a:cs typeface="Calibri"/>
              </a:rPr>
              <a:t>Leave and Earnings Statement </a:t>
            </a:r>
            <a:endParaRPr lang="en-US" sz="1200" u="sng" dirty="0">
              <a:solidFill>
                <a:schemeClr val="tx1"/>
              </a:solidFill>
              <a:latin typeface="Times New Roman"/>
              <a:ea typeface="Calibri" panose="020F0502020204030204" pitchFamily="34" charset="0"/>
              <a:cs typeface="Calibri"/>
            </a:endParaRPr>
          </a:p>
          <a:p>
            <a:endParaRPr lang="en-US" sz="1200" dirty="0">
              <a:solidFill>
                <a:schemeClr val="tx1"/>
              </a:solidFill>
              <a:latin typeface="Times New Roman"/>
              <a:cs typeface="Calibri" panose="020F0502020204030204" pitchFamily="34" charset="0"/>
            </a:endParaRPr>
          </a:p>
          <a:p>
            <a:pPr algn="ctr"/>
            <a:r>
              <a:rPr lang="en-US" sz="1200" dirty="0">
                <a:solidFill>
                  <a:schemeClr val="tx1"/>
                </a:solidFill>
                <a:latin typeface="Times New Roman"/>
                <a:cs typeface="Calibri"/>
              </a:rPr>
              <a:t>This is a guide to help you understand your Leave and Earnings </a:t>
            </a:r>
            <a:endParaRPr lang="en-US" sz="1200" dirty="0">
              <a:solidFill>
                <a:schemeClr val="tx1"/>
              </a:solidFill>
              <a:latin typeface="Times New Roman"/>
              <a:ea typeface="Calibri" panose="020F0502020204030204" pitchFamily="34" charset="0"/>
              <a:cs typeface="Calibri"/>
            </a:endParaRPr>
          </a:p>
          <a:p>
            <a:pPr algn="ctr"/>
            <a:r>
              <a:rPr lang="en-US" sz="1200" dirty="0">
                <a:solidFill>
                  <a:schemeClr val="tx1"/>
                </a:solidFill>
                <a:latin typeface="Times New Roman"/>
                <a:ea typeface="Calibri"/>
                <a:cs typeface="Calibri"/>
              </a:rPr>
              <a:t>Statement (LES).  The LES is a comprehensive statement of a </a:t>
            </a:r>
          </a:p>
          <a:p>
            <a:pPr algn="ctr"/>
            <a:r>
              <a:rPr lang="en-US" sz="1200" dirty="0">
                <a:solidFill>
                  <a:schemeClr val="tx1"/>
                </a:solidFill>
                <a:latin typeface="Times New Roman"/>
                <a:cs typeface="Calibri"/>
              </a:rPr>
              <a:t>member's leave and earnings showing your entitlements, </a:t>
            </a:r>
            <a:endParaRPr lang="en-US" sz="1200" dirty="0">
              <a:solidFill>
                <a:schemeClr val="tx1"/>
              </a:solidFill>
              <a:latin typeface="Times New Roman"/>
              <a:ea typeface="Calibri" panose="020F0502020204030204" pitchFamily="34" charset="0"/>
              <a:cs typeface="Calibri"/>
            </a:endParaRPr>
          </a:p>
          <a:p>
            <a:pPr algn="ctr"/>
            <a:r>
              <a:rPr lang="en-US" sz="1200" dirty="0">
                <a:solidFill>
                  <a:schemeClr val="tx1"/>
                </a:solidFill>
                <a:latin typeface="Times New Roman"/>
                <a:cs typeface="Calibri"/>
              </a:rPr>
              <a:t>deductions, allotments, leave information, tax withholding </a:t>
            </a:r>
            <a:endParaRPr lang="en-US" sz="1200" dirty="0">
              <a:solidFill>
                <a:schemeClr val="tx1"/>
              </a:solidFill>
              <a:latin typeface="Times New Roman"/>
              <a:ea typeface="Calibri" panose="020F0502020204030204" pitchFamily="34" charset="0"/>
              <a:cs typeface="Calibri"/>
            </a:endParaRPr>
          </a:p>
          <a:p>
            <a:pPr algn="ctr"/>
            <a:r>
              <a:rPr lang="en-US" sz="1200" dirty="0">
                <a:solidFill>
                  <a:schemeClr val="tx1"/>
                </a:solidFill>
                <a:latin typeface="Times New Roman"/>
                <a:cs typeface="Calibri"/>
              </a:rPr>
              <a:t>information, and Thrift Savings Plan (TSP) information</a:t>
            </a:r>
            <a:endParaRPr lang="en-US" sz="1400" dirty="0">
              <a:solidFill>
                <a:schemeClr val="tx1"/>
              </a:solidFill>
              <a:latin typeface="Times New Roman"/>
              <a:cs typeface="Calibri"/>
            </a:endParaRPr>
          </a:p>
        </p:txBody>
      </p:sp>
      <p:sp>
        <p:nvSpPr>
          <p:cNvPr id="10" name="Oval 9"/>
          <p:cNvSpPr/>
          <p:nvPr/>
        </p:nvSpPr>
        <p:spPr>
          <a:xfrm>
            <a:off x="487218" y="2265751"/>
            <a:ext cx="1855177" cy="42089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ular Callout 3"/>
          <p:cNvSpPr/>
          <p:nvPr/>
        </p:nvSpPr>
        <p:spPr>
          <a:xfrm>
            <a:off x="9508996" y="1342329"/>
            <a:ext cx="2682083" cy="2048451"/>
          </a:xfrm>
          <a:prstGeom prst="wedgeRoundRectCallout">
            <a:avLst>
              <a:gd name="adj1" fmla="val -117891"/>
              <a:gd name="adj2" fmla="val -7309"/>
              <a:gd name="adj3" fmla="val 16667"/>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r>
              <a:rPr lang="en-US" sz="1200" i="0" u="sng" dirty="0">
                <a:solidFill>
                  <a:srgbClr val="333333"/>
                </a:solidFill>
                <a:effectLst/>
                <a:latin typeface="Times New Roman"/>
                <a:cs typeface="Calibri"/>
              </a:rPr>
              <a:t>Review Your Leave And Earnings Statement (LES) To Confirm Accuracy</a:t>
            </a:r>
          </a:p>
          <a:p>
            <a:endParaRPr lang="en-US" sz="1200" i="0" dirty="0">
              <a:solidFill>
                <a:srgbClr val="333333"/>
              </a:solidFill>
              <a:effectLst/>
              <a:latin typeface="Times New Roman"/>
              <a:cs typeface="Calibri" panose="020F0502020204030204" pitchFamily="34" charset="0"/>
            </a:endParaRPr>
          </a:p>
          <a:p>
            <a:r>
              <a:rPr lang="en-US" sz="1200" i="0" dirty="0">
                <a:solidFill>
                  <a:srgbClr val="333333"/>
                </a:solidFill>
                <a:effectLst/>
                <a:latin typeface="Times New Roman"/>
                <a:cs typeface="Calibri"/>
              </a:rPr>
              <a:t>It is very important and your responsibility to review your LES each pay day to ensure that proper deductions are being withheld</a:t>
            </a:r>
          </a:p>
        </p:txBody>
      </p:sp>
    </p:spTree>
    <p:extLst>
      <p:ext uri="{BB962C8B-B14F-4D97-AF65-F5344CB8AC3E}">
        <p14:creationId xmlns:p14="http://schemas.microsoft.com/office/powerpoint/2010/main" val="3270632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 y="104370"/>
            <a:ext cx="12195587" cy="1184055"/>
          </a:xfrm>
        </p:spPr>
        <p:txBody>
          <a:bodyPr>
            <a:normAutofit/>
          </a:bodyPr>
          <a:lstStyle/>
          <a:p>
            <a:pPr algn="ctr"/>
            <a:r>
              <a:rPr lang="en-US" sz="3200" b="1" dirty="0" err="1">
                <a:latin typeface="Times New Roman"/>
                <a:ea typeface="Calibri"/>
                <a:cs typeface="Calibri"/>
              </a:rPr>
              <a:t>MyPay</a:t>
            </a:r>
            <a:r>
              <a:rPr lang="en-US" sz="3200" b="1" dirty="0">
                <a:latin typeface="Times New Roman"/>
                <a:ea typeface="Calibri"/>
                <a:cs typeface="Calibri"/>
              </a:rPr>
              <a:t> Overview</a:t>
            </a:r>
          </a:p>
          <a:p>
            <a:pPr algn="ctr"/>
            <a:endParaRPr lang="en-US" sz="2800">
              <a:latin typeface="Calibri" panose="020F0502020204030204" pitchFamily="34" charset="0"/>
              <a:ea typeface="Calibri"/>
              <a:cs typeface="Calibri" panose="020F0502020204030204" pitchFamily="34"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08" y="983885"/>
            <a:ext cx="7762992" cy="3742351"/>
          </a:xfrm>
          <a:ln>
            <a:solidFill>
              <a:schemeClr val="tx1"/>
            </a:solidFill>
          </a:ln>
        </p:spPr>
      </p:pic>
      <p:sp>
        <p:nvSpPr>
          <p:cNvPr id="5" name="Rounded Rectangular Callout 4"/>
          <p:cNvSpPr/>
          <p:nvPr/>
        </p:nvSpPr>
        <p:spPr>
          <a:xfrm>
            <a:off x="8176936" y="2497667"/>
            <a:ext cx="3479000" cy="1069392"/>
          </a:xfrm>
          <a:prstGeom prst="wedgeRoundRectCallout">
            <a:avLst>
              <a:gd name="adj1" fmla="val -144002"/>
              <a:gd name="adj2" fmla="val -54303"/>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i="0" u="sng" dirty="0">
                <a:solidFill>
                  <a:srgbClr val="333333"/>
                </a:solidFill>
                <a:effectLst/>
                <a:latin typeface="Times New Roman"/>
                <a:ea typeface="Calibri"/>
                <a:cs typeface="Calibri"/>
              </a:rPr>
              <a:t>Review Your Leave And Earnings Statement (LES) To Confirm Accuracy</a:t>
            </a:r>
            <a:endParaRPr lang="en-US" dirty="0">
              <a:latin typeface="Times New Roman"/>
              <a:ea typeface="Calibri"/>
              <a:cs typeface="Calibri"/>
            </a:endParaRPr>
          </a:p>
          <a:p>
            <a:r>
              <a:rPr lang="en-US" sz="1200" i="0" dirty="0">
                <a:solidFill>
                  <a:srgbClr val="333333"/>
                </a:solidFill>
                <a:effectLst/>
                <a:latin typeface="Times New Roman"/>
                <a:cs typeface="Calibri"/>
              </a:rPr>
              <a:t>To participate in TSP, you must have elected a minimum of one percent of your basic pay for either traditional or Roth TSP contribution</a:t>
            </a:r>
            <a:endParaRPr lang="en-US" sz="1100" b="1" i="0" dirty="0">
              <a:solidFill>
                <a:srgbClr val="333333"/>
              </a:solidFill>
              <a:effectLst/>
              <a:latin typeface="Times New Roman"/>
              <a:cs typeface="Calibri"/>
            </a:endParaRPr>
          </a:p>
        </p:txBody>
      </p:sp>
      <p:sp>
        <p:nvSpPr>
          <p:cNvPr id="7" name="Rounded Rectangular Callout 6"/>
          <p:cNvSpPr/>
          <p:nvPr/>
        </p:nvSpPr>
        <p:spPr>
          <a:xfrm>
            <a:off x="8176936" y="855967"/>
            <a:ext cx="3479000" cy="1430034"/>
          </a:xfrm>
          <a:prstGeom prst="wedgeRoundRectCallout">
            <a:avLst>
              <a:gd name="adj1" fmla="val -94874"/>
              <a:gd name="adj2" fmla="val 17418"/>
              <a:gd name="adj3" fmla="val 16667"/>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i="0" u="sng" dirty="0">
                <a:solidFill>
                  <a:srgbClr val="333333"/>
                </a:solidFill>
                <a:effectLst/>
                <a:latin typeface="Times New Roman"/>
                <a:ea typeface="Calibri"/>
                <a:cs typeface="Calibri"/>
              </a:rPr>
              <a:t>Starting your TSP contributions</a:t>
            </a:r>
            <a:endParaRPr lang="en-US" dirty="0">
              <a:latin typeface="Times New Roman"/>
              <a:ea typeface="Calibri"/>
              <a:cs typeface="Calibri"/>
            </a:endParaRPr>
          </a:p>
          <a:p>
            <a:r>
              <a:rPr lang="en-US" sz="1200" i="0" dirty="0">
                <a:solidFill>
                  <a:srgbClr val="333333"/>
                </a:solidFill>
                <a:effectLst/>
                <a:latin typeface="Times New Roman"/>
                <a:cs typeface="Calibri"/>
              </a:rPr>
              <a:t>The first step in planning participation in TSP is reviewing current pay, bonuses and deductions. This will allow you to determine what percentages of your basic pay, special and incentive pays, and bonuses are available for contribution elections</a:t>
            </a:r>
          </a:p>
          <a:p>
            <a:endParaRPr lang="en-US" sz="1000" b="1">
              <a:solidFill>
                <a:srgbClr val="333333"/>
              </a:solidFill>
              <a:latin typeface="Helvetica Neue"/>
            </a:endParaRPr>
          </a:p>
        </p:txBody>
      </p:sp>
      <p:sp>
        <p:nvSpPr>
          <p:cNvPr id="8" name="Rounded Rectangular Callout 7"/>
          <p:cNvSpPr/>
          <p:nvPr/>
        </p:nvSpPr>
        <p:spPr>
          <a:xfrm>
            <a:off x="4874502" y="4925207"/>
            <a:ext cx="2592892" cy="946363"/>
          </a:xfrm>
          <a:prstGeom prst="wedgeRoundRectCallout">
            <a:avLst>
              <a:gd name="adj1" fmla="val -27489"/>
              <a:gd name="adj2" fmla="val -215536"/>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u="sng" dirty="0">
                <a:solidFill>
                  <a:srgbClr val="333333"/>
                </a:solidFill>
                <a:latin typeface="Times New Roman"/>
                <a:cs typeface="Calibri"/>
              </a:rPr>
              <a:t>Traditional, Roth, or Both?</a:t>
            </a:r>
            <a:endParaRPr lang="en-US" dirty="0">
              <a:latin typeface="Times New Roman"/>
              <a:cs typeface="Calibri"/>
            </a:endParaRPr>
          </a:p>
          <a:p>
            <a:r>
              <a:rPr lang="en-US" sz="1200" i="0" dirty="0">
                <a:solidFill>
                  <a:srgbClr val="333333"/>
                </a:solidFill>
                <a:effectLst/>
                <a:latin typeface="Times New Roman"/>
                <a:cs typeface="Calibri"/>
              </a:rPr>
              <a:t>You may elect Roth or traditional TSP contributions</a:t>
            </a:r>
          </a:p>
        </p:txBody>
      </p:sp>
      <p:sp>
        <p:nvSpPr>
          <p:cNvPr id="9" name="Rounded Rectangular Callout 8"/>
          <p:cNvSpPr/>
          <p:nvPr/>
        </p:nvSpPr>
        <p:spPr>
          <a:xfrm>
            <a:off x="735891" y="4925207"/>
            <a:ext cx="3127173" cy="946363"/>
          </a:xfrm>
          <a:prstGeom prst="wedgeRoundRectCallout">
            <a:avLst>
              <a:gd name="adj1" fmla="val 31311"/>
              <a:gd name="adj2" fmla="val -115543"/>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i="0" u="sng" dirty="0">
                <a:solidFill>
                  <a:srgbClr val="333333"/>
                </a:solidFill>
                <a:effectLst/>
                <a:latin typeface="Times New Roman"/>
                <a:ea typeface="Calibri"/>
                <a:cs typeface="Calibri"/>
              </a:rPr>
              <a:t>Make sure your current address is up to date</a:t>
            </a:r>
            <a:endParaRPr lang="en-US" dirty="0">
              <a:latin typeface="Times New Roman"/>
              <a:cs typeface="Times New Roman"/>
            </a:endParaRPr>
          </a:p>
          <a:p>
            <a:r>
              <a:rPr lang="en-US" sz="1200" i="0" dirty="0">
                <a:solidFill>
                  <a:srgbClr val="333333"/>
                </a:solidFill>
                <a:effectLst/>
                <a:latin typeface="Times New Roman"/>
                <a:cs typeface="Calibri"/>
              </a:rPr>
              <a:t>Once updated your TSP address change will be posted to your military pay account at the next update</a:t>
            </a:r>
          </a:p>
        </p:txBody>
      </p:sp>
      <p:sp>
        <p:nvSpPr>
          <p:cNvPr id="11" name="Rounded Rectangular Callout 10"/>
          <p:cNvSpPr/>
          <p:nvPr/>
        </p:nvSpPr>
        <p:spPr>
          <a:xfrm>
            <a:off x="8174182" y="3815476"/>
            <a:ext cx="3681354" cy="1363367"/>
          </a:xfrm>
          <a:prstGeom prst="wedgeRoundRectCallout">
            <a:avLst>
              <a:gd name="adj1" fmla="val 7503"/>
              <a:gd name="adj2" fmla="val -42347"/>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t"/>
          <a:lstStyle/>
          <a:p>
            <a:pPr algn="ctr"/>
            <a:r>
              <a:rPr lang="en-US" sz="1200" u="sng" dirty="0">
                <a:solidFill>
                  <a:schemeClr val="tx1"/>
                </a:solidFill>
                <a:latin typeface="Times New Roman"/>
                <a:cs typeface="Calibri"/>
              </a:rPr>
              <a:t>Access Your TSP Features </a:t>
            </a:r>
            <a:endParaRPr lang="en-US" dirty="0">
              <a:solidFill>
                <a:schemeClr val="tx1"/>
              </a:solidFill>
              <a:latin typeface="Times New Roman"/>
              <a:cs typeface="Calibri"/>
            </a:endParaRPr>
          </a:p>
          <a:p>
            <a:r>
              <a:rPr lang="en-US" sz="1200" dirty="0">
                <a:solidFill>
                  <a:schemeClr val="tx1"/>
                </a:solidFill>
                <a:latin typeface="Times New Roman"/>
                <a:cs typeface="Calibri"/>
              </a:rPr>
              <a:t>Explore the new TSP experience redesigned to </a:t>
            </a:r>
          </a:p>
          <a:p>
            <a:r>
              <a:rPr lang="en-US" sz="1200" dirty="0">
                <a:solidFill>
                  <a:schemeClr val="tx1"/>
                </a:solidFill>
                <a:latin typeface="Times New Roman"/>
                <a:cs typeface="Calibri"/>
              </a:rPr>
              <a:t>help you manage your retirement savings with </a:t>
            </a:r>
          </a:p>
          <a:p>
            <a:r>
              <a:rPr lang="en-US" sz="1200" dirty="0">
                <a:solidFill>
                  <a:schemeClr val="tx1"/>
                </a:solidFill>
                <a:latin typeface="Times New Roman"/>
                <a:cs typeface="Calibri"/>
              </a:rPr>
              <a:t>new features and tools, flexible access to My</a:t>
            </a:r>
          </a:p>
          <a:p>
            <a:r>
              <a:rPr lang="en-US" sz="1200" dirty="0">
                <a:solidFill>
                  <a:schemeClr val="tx1"/>
                </a:solidFill>
                <a:latin typeface="Times New Roman"/>
                <a:cs typeface="Calibri"/>
              </a:rPr>
              <a:t>Account, additional options for support from </a:t>
            </a:r>
          </a:p>
          <a:p>
            <a:r>
              <a:rPr lang="en-US" sz="1200" dirty="0">
                <a:solidFill>
                  <a:schemeClr val="tx1"/>
                </a:solidFill>
                <a:latin typeface="Times New Roman"/>
                <a:cs typeface="Calibri"/>
              </a:rPr>
              <a:t>TSP representatives, and more transactions </a:t>
            </a:r>
          </a:p>
          <a:p>
            <a:r>
              <a:rPr lang="en-US" sz="1200" dirty="0">
                <a:solidFill>
                  <a:schemeClr val="tx1"/>
                </a:solidFill>
                <a:latin typeface="Times New Roman"/>
                <a:cs typeface="Calibri"/>
              </a:rPr>
              <a:t>you can complete smoothly and securely online</a:t>
            </a:r>
            <a:r>
              <a:rPr lang="en-US" sz="1000" dirty="0">
                <a:latin typeface="Times New Roman"/>
                <a:cs typeface="Times New Roman"/>
              </a:rPr>
              <a:t>.</a:t>
            </a:r>
          </a:p>
        </p:txBody>
      </p:sp>
      <p:sp>
        <p:nvSpPr>
          <p:cNvPr id="13" name="Oval 12"/>
          <p:cNvSpPr/>
          <p:nvPr/>
        </p:nvSpPr>
        <p:spPr>
          <a:xfrm>
            <a:off x="105508" y="4188330"/>
            <a:ext cx="1881554" cy="5048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94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31" y="3466"/>
            <a:ext cx="12192487" cy="1184055"/>
          </a:xfrm>
        </p:spPr>
        <p:txBody>
          <a:bodyPr>
            <a:normAutofit/>
          </a:bodyPr>
          <a:lstStyle/>
          <a:p>
            <a:pPr algn="ctr"/>
            <a:r>
              <a:rPr lang="en-US" sz="3200" b="1" dirty="0">
                <a:latin typeface="Times New Roman"/>
                <a:ea typeface="Calibri"/>
                <a:cs typeface="Calibri"/>
              </a:rPr>
              <a:t>TSP Overview</a:t>
            </a:r>
          </a:p>
        </p:txBody>
      </p:sp>
      <p:pic>
        <p:nvPicPr>
          <p:cNvPr id="8" name="Picture 7"/>
          <p:cNvPicPr>
            <a:picLocks noChangeAspect="1"/>
          </p:cNvPicPr>
          <p:nvPr/>
        </p:nvPicPr>
        <p:blipFill>
          <a:blip r:embed="rId3"/>
          <a:stretch>
            <a:fillRect/>
          </a:stretch>
        </p:blipFill>
        <p:spPr>
          <a:xfrm>
            <a:off x="249479" y="4194190"/>
            <a:ext cx="8569668" cy="2105526"/>
          </a:xfrm>
          <a:prstGeom prst="rect">
            <a:avLst/>
          </a:prstGeom>
          <a:ln w="44450">
            <a:solidFill>
              <a:schemeClr val="tx1"/>
            </a:solidFill>
          </a:ln>
        </p:spPr>
      </p:pic>
      <p:pic>
        <p:nvPicPr>
          <p:cNvPr id="9" name="Picture 8"/>
          <p:cNvPicPr>
            <a:picLocks noChangeAspect="1"/>
          </p:cNvPicPr>
          <p:nvPr/>
        </p:nvPicPr>
        <p:blipFill>
          <a:blip r:embed="rId4"/>
          <a:stretch>
            <a:fillRect/>
          </a:stretch>
        </p:blipFill>
        <p:spPr>
          <a:xfrm>
            <a:off x="1934969" y="1093080"/>
            <a:ext cx="8330345" cy="1622962"/>
          </a:xfrm>
          <a:prstGeom prst="rect">
            <a:avLst/>
          </a:prstGeom>
          <a:ln>
            <a:solidFill>
              <a:schemeClr val="tx1"/>
            </a:solidFill>
          </a:ln>
        </p:spPr>
      </p:pic>
      <p:sp>
        <p:nvSpPr>
          <p:cNvPr id="10" name="Rounded Rectangular Callout 9"/>
          <p:cNvSpPr/>
          <p:nvPr/>
        </p:nvSpPr>
        <p:spPr>
          <a:xfrm>
            <a:off x="9202334" y="2798884"/>
            <a:ext cx="2459687" cy="2187825"/>
          </a:xfrm>
          <a:prstGeom prst="wedgeRoundRectCallout">
            <a:avLst>
              <a:gd name="adj1" fmla="val -37692"/>
              <a:gd name="adj2" fmla="val -76826"/>
              <a:gd name="adj3" fmla="val 16667"/>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endParaRPr lang="en-US" sz="1200" u="sng">
              <a:solidFill>
                <a:srgbClr val="333333"/>
              </a:solidFill>
              <a:effectLst/>
              <a:latin typeface="Calibri" panose="020F0502020204030204" pitchFamily="34" charset="0"/>
              <a:cs typeface="Calibri" panose="020F0502020204030204" pitchFamily="34" charset="0"/>
            </a:endParaRPr>
          </a:p>
          <a:p>
            <a:r>
              <a:rPr lang="en-US" sz="1200" u="sng" dirty="0">
                <a:solidFill>
                  <a:srgbClr val="333333"/>
                </a:solidFill>
                <a:latin typeface="Times New Roman"/>
                <a:cs typeface="Calibri"/>
              </a:rPr>
              <a:t>Set up your login to My Account on tsp.gov and manage your TSP savings efficiently and securely.</a:t>
            </a:r>
          </a:p>
          <a:p>
            <a:endParaRPr lang="en-US" sz="1200" i="0" dirty="0">
              <a:solidFill>
                <a:srgbClr val="333333"/>
              </a:solidFill>
              <a:effectLst/>
              <a:latin typeface="Times New Roman"/>
              <a:cs typeface="Calibri" panose="020F0502020204030204" pitchFamily="34" charset="0"/>
            </a:endParaRPr>
          </a:p>
          <a:p>
            <a:r>
              <a:rPr lang="en-US" sz="1200" dirty="0">
                <a:solidFill>
                  <a:srgbClr val="333333"/>
                </a:solidFill>
                <a:latin typeface="Times New Roman"/>
                <a:cs typeface="Calibri"/>
              </a:rPr>
              <a:t>When you log in to My Account, you can check your account balance, change your investment choices, submit secure transaction requests, and designate your beneficiaries</a:t>
            </a:r>
          </a:p>
        </p:txBody>
      </p:sp>
      <p:sp>
        <p:nvSpPr>
          <p:cNvPr id="11" name="Rounded Rectangular Callout 10"/>
          <p:cNvSpPr/>
          <p:nvPr/>
        </p:nvSpPr>
        <p:spPr>
          <a:xfrm>
            <a:off x="404462" y="2799699"/>
            <a:ext cx="2640088" cy="1257358"/>
          </a:xfrm>
          <a:prstGeom prst="wedgeRoundRectCallout">
            <a:avLst>
              <a:gd name="adj1" fmla="val 54586"/>
              <a:gd name="adj2" fmla="val -55541"/>
              <a:gd name="adj3" fmla="val 16667"/>
            </a:avLst>
          </a:prstGeom>
          <a:solidFill>
            <a:schemeClr val="bg1"/>
          </a:solidFill>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endParaRPr lang="en-US" sz="1000" b="1" u="sng">
              <a:solidFill>
                <a:srgbClr val="333333"/>
              </a:solidFill>
              <a:effectLst/>
              <a:latin typeface="Helvetica Neue"/>
            </a:endParaRPr>
          </a:p>
          <a:p>
            <a:endParaRPr lang="en-US" sz="1050" b="1" i="0" dirty="0">
              <a:solidFill>
                <a:srgbClr val="333333"/>
              </a:solidFill>
              <a:effectLst/>
              <a:latin typeface="Times New Roman"/>
              <a:cs typeface="Times New Roman"/>
            </a:endParaRPr>
          </a:p>
          <a:p>
            <a:r>
              <a:rPr lang="en-US" sz="1200" dirty="0">
                <a:solidFill>
                  <a:srgbClr val="333333"/>
                </a:solidFill>
                <a:latin typeface="Times New Roman"/>
                <a:cs typeface="Calibri"/>
              </a:rPr>
              <a:t>You can change your investment election for new money coming into your TSP account and move money among funds. within your account when you log in to My Account</a:t>
            </a:r>
          </a:p>
          <a:p>
            <a:endParaRPr lang="en-US" sz="1000" b="1">
              <a:solidFill>
                <a:srgbClr val="333333"/>
              </a:solidFill>
              <a:latin typeface="Helvetica Neue"/>
            </a:endParaRPr>
          </a:p>
          <a:p>
            <a:endParaRPr lang="en-US" sz="900" b="1">
              <a:solidFill>
                <a:srgbClr val="333333"/>
              </a:solidFill>
              <a:latin typeface="Helvetica Neue"/>
            </a:endParaRPr>
          </a:p>
        </p:txBody>
      </p:sp>
      <p:sp>
        <p:nvSpPr>
          <p:cNvPr id="15" name="Rounded Rectangular Callout 14"/>
          <p:cNvSpPr/>
          <p:nvPr/>
        </p:nvSpPr>
        <p:spPr>
          <a:xfrm>
            <a:off x="3855076" y="2799699"/>
            <a:ext cx="4485150" cy="1257358"/>
          </a:xfrm>
          <a:prstGeom prst="wedgeRoundRectCallout">
            <a:avLst>
              <a:gd name="adj1" fmla="val -38160"/>
              <a:gd name="adj2" fmla="val -61109"/>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endParaRPr lang="en-US" sz="1000" b="1" u="sng">
              <a:solidFill>
                <a:srgbClr val="333333"/>
              </a:solidFill>
              <a:effectLst/>
              <a:latin typeface="Helvetica Neue"/>
            </a:endParaRPr>
          </a:p>
          <a:p>
            <a:endParaRPr lang="en-US" sz="1050" b="1" i="0">
              <a:solidFill>
                <a:srgbClr val="333333"/>
              </a:solidFill>
              <a:effectLst/>
              <a:latin typeface="Helvetica Neue"/>
            </a:endParaRPr>
          </a:p>
          <a:p>
            <a:pPr algn="ctr"/>
            <a:r>
              <a:rPr lang="en-US" sz="1200" u="sng" dirty="0">
                <a:solidFill>
                  <a:srgbClr val="333333"/>
                </a:solidFill>
                <a:latin typeface="Times New Roman"/>
                <a:cs typeface="Calibri"/>
              </a:rPr>
              <a:t>How to invest? </a:t>
            </a:r>
          </a:p>
          <a:p>
            <a:endParaRPr lang="en-US" sz="1200" dirty="0">
              <a:solidFill>
                <a:srgbClr val="333333"/>
              </a:solidFill>
              <a:latin typeface="Times New Roman"/>
              <a:cs typeface="Calibri" panose="020F0502020204030204" pitchFamily="34" charset="0"/>
            </a:endParaRPr>
          </a:p>
          <a:p>
            <a:r>
              <a:rPr lang="en-US" sz="1200" dirty="0">
                <a:solidFill>
                  <a:srgbClr val="333333"/>
                </a:solidFill>
                <a:latin typeface="Times New Roman"/>
                <a:ea typeface="Calibri"/>
                <a:cs typeface="Calibri"/>
              </a:rPr>
              <a:t>TSP offers a variety of investment options. You can choose your own mix of investments from a short-term U.S. Treasury security to index funds made of stocks. Or choose a Lifecycle (L) Funds that uses a professionally determined investment mix designed to deliver a balanced approach to investing</a:t>
            </a:r>
          </a:p>
          <a:p>
            <a:endParaRPr lang="en-US" sz="1000" b="1">
              <a:solidFill>
                <a:srgbClr val="333333"/>
              </a:solidFill>
              <a:latin typeface="Helvetica Neue"/>
            </a:endParaRPr>
          </a:p>
          <a:p>
            <a:endParaRPr lang="en-US" sz="900" b="1">
              <a:solidFill>
                <a:srgbClr val="333333"/>
              </a:solidFill>
              <a:latin typeface="Helvetica Neue"/>
            </a:endParaRPr>
          </a:p>
        </p:txBody>
      </p:sp>
      <p:sp>
        <p:nvSpPr>
          <p:cNvPr id="16" name="Oval 15"/>
          <p:cNvSpPr/>
          <p:nvPr/>
        </p:nvSpPr>
        <p:spPr>
          <a:xfrm>
            <a:off x="7905822" y="1247449"/>
            <a:ext cx="2414911" cy="93065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541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16584" y="2028458"/>
            <a:ext cx="5357230" cy="3171092"/>
          </a:xfrm>
          <a:prstGeom prst="rect">
            <a:avLst/>
          </a:prstGeom>
          <a:ln>
            <a:solidFill>
              <a:schemeClr val="accent3">
                <a:shade val="50000"/>
              </a:schemeClr>
            </a:solidFill>
          </a:ln>
        </p:spPr>
      </p:pic>
      <p:sp>
        <p:nvSpPr>
          <p:cNvPr id="4" name="Title 1"/>
          <p:cNvSpPr>
            <a:spLocks noGrp="1"/>
          </p:cNvSpPr>
          <p:nvPr>
            <p:ph type="title"/>
          </p:nvPr>
        </p:nvSpPr>
        <p:spPr>
          <a:xfrm>
            <a:off x="2536" y="91409"/>
            <a:ext cx="12189396" cy="978937"/>
          </a:xfrm>
        </p:spPr>
        <p:txBody>
          <a:bodyPr>
            <a:normAutofit/>
          </a:bodyPr>
          <a:lstStyle/>
          <a:p>
            <a:pPr algn="ctr"/>
            <a:r>
              <a:rPr lang="en-US" sz="3200" b="1" dirty="0">
                <a:latin typeface="Times New Roman"/>
                <a:ea typeface="Calibri"/>
                <a:cs typeface="Calibri"/>
              </a:rPr>
              <a:t>Blended Retirement System</a:t>
            </a:r>
          </a:p>
        </p:txBody>
      </p:sp>
      <p:sp>
        <p:nvSpPr>
          <p:cNvPr id="7" name="Title 1"/>
          <p:cNvSpPr txBox="1">
            <a:spLocks/>
          </p:cNvSpPr>
          <p:nvPr/>
        </p:nvSpPr>
        <p:spPr>
          <a:xfrm>
            <a:off x="3416584" y="1253710"/>
            <a:ext cx="5357230" cy="6178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kern="1200">
                <a:solidFill>
                  <a:schemeClr val="tx1"/>
                </a:solidFill>
                <a:latin typeface="Rockwell" panose="02060603020205020403" pitchFamily="18" charset="0"/>
                <a:ea typeface="+mj-ea"/>
                <a:cs typeface="+mj-cs"/>
              </a:defRPr>
            </a:lvl1pPr>
          </a:lstStyle>
          <a:p>
            <a:pPr algn="ctr"/>
            <a:r>
              <a:rPr lang="en-US" sz="2200" b="1" dirty="0">
                <a:latin typeface="Times New Roman"/>
                <a:ea typeface="Calibri"/>
                <a:cs typeface="Calibri"/>
              </a:rPr>
              <a:t>How your contributions matchup</a:t>
            </a:r>
          </a:p>
        </p:txBody>
      </p:sp>
      <p:sp>
        <p:nvSpPr>
          <p:cNvPr id="8" name="Rounded Rectangular Callout 7"/>
          <p:cNvSpPr/>
          <p:nvPr/>
        </p:nvSpPr>
        <p:spPr>
          <a:xfrm>
            <a:off x="701553" y="2822682"/>
            <a:ext cx="2546244" cy="2480593"/>
          </a:xfrm>
          <a:prstGeom prst="wedgeRoundRectCallout">
            <a:avLst>
              <a:gd name="adj1" fmla="val 77065"/>
              <a:gd name="adj2" fmla="val 8527"/>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u="sng">
                <a:solidFill>
                  <a:srgbClr val="333333"/>
                </a:solidFill>
                <a:latin typeface="Calibri"/>
                <a:ea typeface="Calibri"/>
                <a:cs typeface="Calibri"/>
              </a:rPr>
              <a:t>Service Automatic (1%) Contributions</a:t>
            </a:r>
            <a:endParaRPr lang="en-US" sz="1200">
              <a:solidFill>
                <a:srgbClr val="333333"/>
              </a:solidFill>
              <a:latin typeface="Calibri"/>
              <a:ea typeface="Calibri"/>
              <a:cs typeface="Calibri"/>
            </a:endParaRPr>
          </a:p>
          <a:p>
            <a:endParaRPr lang="en-US" sz="1200">
              <a:solidFill>
                <a:srgbClr val="333333"/>
              </a:solidFill>
              <a:latin typeface="Calibri" panose="020F0502020204030204" pitchFamily="34" charset="0"/>
              <a:cs typeface="Calibri" panose="020F0502020204030204" pitchFamily="34" charset="0"/>
            </a:endParaRPr>
          </a:p>
          <a:p>
            <a:r>
              <a:rPr lang="en-US" sz="1200">
                <a:solidFill>
                  <a:srgbClr val="333333"/>
                </a:solidFill>
                <a:latin typeface="Calibri" panose="020F0502020204030204" pitchFamily="34" charset="0"/>
                <a:cs typeface="Calibri" panose="020F0502020204030204" pitchFamily="34" charset="0"/>
              </a:rPr>
              <a:t> Your service will begin contributing an amount equal to 1% of your basic pay into your TSP account each month </a:t>
            </a:r>
          </a:p>
          <a:p>
            <a:endParaRPr lang="en-US" sz="1000" b="1" i="0">
              <a:solidFill>
                <a:srgbClr val="333333"/>
              </a:solidFill>
              <a:effectLst/>
              <a:latin typeface="Helvetica Neue"/>
            </a:endParaRPr>
          </a:p>
        </p:txBody>
      </p:sp>
      <p:sp>
        <p:nvSpPr>
          <p:cNvPr id="9" name="Rounded Rectangular Callout 8"/>
          <p:cNvSpPr/>
          <p:nvPr/>
        </p:nvSpPr>
        <p:spPr>
          <a:xfrm>
            <a:off x="8941286" y="2319542"/>
            <a:ext cx="2548969" cy="2360277"/>
          </a:xfrm>
          <a:prstGeom prst="wedgeRoundRectCallout">
            <a:avLst>
              <a:gd name="adj1" fmla="val -74518"/>
              <a:gd name="adj2" fmla="val 56086"/>
              <a:gd name="adj3" fmla="val 16667"/>
            </a:avLst>
          </a:prstGeom>
          <a:solidFill>
            <a:schemeClr val="bg1"/>
          </a:solidFill>
          <a:ln>
            <a:solidFill>
              <a:schemeClr val="bg2">
                <a:lumMod val="10000"/>
              </a:schemeClr>
            </a:solidFill>
          </a:ln>
        </p:spPr>
        <p:style>
          <a:lnRef idx="2">
            <a:schemeClr val="accent3">
              <a:shade val="50000"/>
            </a:schemeClr>
          </a:lnRef>
          <a:fillRef idx="1">
            <a:schemeClr val="accent3"/>
          </a:fillRef>
          <a:effectRef idx="0">
            <a:schemeClr val="accent3"/>
          </a:effectRef>
          <a:fontRef idx="minor">
            <a:schemeClr val="lt1"/>
          </a:fontRef>
        </p:style>
        <p:txBody>
          <a:bodyPr lIns="91440" tIns="45720" rIns="91440" bIns="45720" rtlCol="0" anchor="ctr"/>
          <a:lstStyle/>
          <a:p>
            <a:pPr algn="ctr"/>
            <a:r>
              <a:rPr lang="en-US" sz="1200" u="sng">
                <a:solidFill>
                  <a:srgbClr val="333333"/>
                </a:solidFill>
                <a:latin typeface="Calibri"/>
                <a:ea typeface="Calibri"/>
                <a:cs typeface="Calibri"/>
              </a:rPr>
              <a:t>Service Matching Contributions</a:t>
            </a:r>
            <a:endParaRPr lang="en-US" sz="1200">
              <a:solidFill>
                <a:srgbClr val="333333"/>
              </a:solidFill>
              <a:latin typeface="Calibri"/>
              <a:ea typeface="Calibri"/>
              <a:cs typeface="Calibri"/>
            </a:endParaRPr>
          </a:p>
          <a:p>
            <a:endParaRPr lang="en-US" sz="1200">
              <a:solidFill>
                <a:srgbClr val="333333"/>
              </a:solidFill>
              <a:latin typeface="Calibri" panose="020F0502020204030204" pitchFamily="34" charset="0"/>
              <a:cs typeface="Calibri" panose="020F0502020204030204" pitchFamily="34" charset="0"/>
            </a:endParaRPr>
          </a:p>
          <a:p>
            <a:r>
              <a:rPr lang="en-US" sz="1200">
                <a:solidFill>
                  <a:srgbClr val="333333"/>
                </a:solidFill>
                <a:latin typeface="Calibri"/>
                <a:ea typeface="Calibri"/>
                <a:cs typeface="Calibri"/>
              </a:rPr>
              <a:t>In addition, your service will match up to an additional 4% of your basic pay</a:t>
            </a:r>
            <a:endParaRPr lang="en-US" sz="1200" i="0">
              <a:solidFill>
                <a:srgbClr val="333333"/>
              </a:solidFill>
              <a:effectLst/>
              <a:latin typeface="Calibri"/>
              <a:ea typeface="Calibri"/>
              <a:cs typeface="Calibri"/>
            </a:endParaRPr>
          </a:p>
        </p:txBody>
      </p:sp>
      <p:sp>
        <p:nvSpPr>
          <p:cNvPr id="12" name="Rectangle 11"/>
          <p:cNvSpPr/>
          <p:nvPr/>
        </p:nvSpPr>
        <p:spPr>
          <a:xfrm>
            <a:off x="3550591" y="5311306"/>
            <a:ext cx="5428024" cy="430887"/>
          </a:xfrm>
          <a:prstGeom prst="rect">
            <a:avLst/>
          </a:prstGeom>
        </p:spPr>
        <p:txBody>
          <a:bodyPr wrap="none" lIns="91440" tIns="45720" rIns="91440" bIns="45720" anchor="t">
            <a:spAutoFit/>
          </a:bodyPr>
          <a:lstStyle/>
          <a:p>
            <a:r>
              <a:rPr lang="en-US" sz="2200" b="1" dirty="0">
                <a:latin typeface="Times New Roman"/>
                <a:cs typeface="Calibri"/>
              </a:rPr>
              <a:t>militarypay.defense.gov/</a:t>
            </a:r>
            <a:r>
              <a:rPr lang="en-US" sz="2200" b="1" dirty="0" err="1">
                <a:latin typeface="Times New Roman"/>
                <a:cs typeface="Calibri"/>
              </a:rPr>
              <a:t>blendedretirement</a:t>
            </a:r>
            <a:r>
              <a:rPr lang="en-US" sz="2200" b="1" dirty="0">
                <a:latin typeface="Times New Roman"/>
                <a:cs typeface="Calibri"/>
              </a:rPr>
              <a:t>/</a:t>
            </a:r>
          </a:p>
        </p:txBody>
      </p:sp>
    </p:spTree>
    <p:extLst>
      <p:ext uri="{BB962C8B-B14F-4D97-AF65-F5344CB8AC3E}">
        <p14:creationId xmlns:p14="http://schemas.microsoft.com/office/powerpoint/2010/main" val="2132796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187" y="134710"/>
            <a:ext cx="12194186" cy="1184055"/>
          </a:xfrm>
        </p:spPr>
        <p:txBody>
          <a:bodyPr>
            <a:normAutofit/>
          </a:bodyPr>
          <a:lstStyle/>
          <a:p>
            <a:pPr algn="ctr"/>
            <a:r>
              <a:rPr lang="en-US" sz="3200" b="1" dirty="0">
                <a:latin typeface="Times New Roman"/>
                <a:cs typeface="Calibri"/>
              </a:rPr>
              <a:t>The Servicemembers Civil Relief Act</a:t>
            </a:r>
          </a:p>
        </p:txBody>
      </p:sp>
      <p:sp>
        <p:nvSpPr>
          <p:cNvPr id="13" name="Rectangle 12"/>
          <p:cNvSpPr/>
          <p:nvPr/>
        </p:nvSpPr>
        <p:spPr>
          <a:xfrm>
            <a:off x="1777626" y="1316790"/>
            <a:ext cx="4038654" cy="4486596"/>
          </a:xfrm>
          <a:prstGeom prst="rect">
            <a:avLst/>
          </a:prstGeom>
          <a:solidFill>
            <a:schemeClr val="bg1"/>
          </a:solidFill>
          <a:ln w="635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lvl="0" algn="ctr"/>
            <a:r>
              <a:rPr lang="en-US" sz="1400" b="1" u="sng" dirty="0">
                <a:solidFill>
                  <a:srgbClr val="333333"/>
                </a:solidFill>
                <a:latin typeface="Times New Roman"/>
                <a:ea typeface="Calibri"/>
                <a:cs typeface="Calibri"/>
              </a:rPr>
              <a:t>Benefits and Protections</a:t>
            </a:r>
          </a:p>
          <a:p>
            <a:pPr lvl="0"/>
            <a:endParaRPr lang="en-US" sz="1400" dirty="0">
              <a:solidFill>
                <a:schemeClr val="bg2">
                  <a:lumMod val="75000"/>
                </a:schemeClr>
              </a:solidFill>
              <a:latin typeface="Times New Roman"/>
              <a:cs typeface="Calibri" panose="020F0502020204030204" pitchFamily="34" charset="0"/>
            </a:endParaRPr>
          </a:p>
          <a:p>
            <a:pPr marL="171450" lvl="0" indent="-171450">
              <a:buFont typeface="Arial" panose="020B0604020202020204" pitchFamily="34" charset="0"/>
              <a:buChar char="•"/>
            </a:pPr>
            <a:r>
              <a:rPr lang="en-US" sz="1400" dirty="0">
                <a:solidFill>
                  <a:srgbClr val="333333"/>
                </a:solidFill>
                <a:latin typeface="Times New Roman"/>
                <a:cs typeface="Calibri"/>
              </a:rPr>
              <a:t>One of the most notable protections of SCRA is the requirement for creditors to reduce interest rates to 6% on debt incurred </a:t>
            </a:r>
            <a:r>
              <a:rPr lang="en-US" sz="1400" u="sng" dirty="0">
                <a:solidFill>
                  <a:srgbClr val="333333"/>
                </a:solidFill>
                <a:latin typeface="Times New Roman"/>
                <a:cs typeface="Calibri"/>
              </a:rPr>
              <a:t>prior</a:t>
            </a:r>
            <a:r>
              <a:rPr lang="en-US" sz="1400" dirty="0">
                <a:solidFill>
                  <a:srgbClr val="333333"/>
                </a:solidFill>
                <a:latin typeface="Times New Roman"/>
                <a:cs typeface="Calibri"/>
              </a:rPr>
              <a:t> to entering active duty. This includes individual debts, as well as those held jointly with your spouse. </a:t>
            </a:r>
          </a:p>
          <a:p>
            <a:pPr marL="171450" lvl="0" indent="-171450">
              <a:buFont typeface="Arial" panose="020B0604020202020204" pitchFamily="34" charset="0"/>
              <a:buChar char="•"/>
            </a:pPr>
            <a:endParaRPr lang="en-US" sz="1400" dirty="0">
              <a:solidFill>
                <a:srgbClr val="333333"/>
              </a:solidFill>
              <a:latin typeface="Times New Roman"/>
              <a:cs typeface="Calibri" panose="020F0502020204030204" pitchFamily="34" charset="0"/>
            </a:endParaRPr>
          </a:p>
          <a:p>
            <a:pPr marL="171450" lvl="0" indent="-171450">
              <a:buFont typeface="Arial" panose="020B0604020202020204" pitchFamily="34" charset="0"/>
              <a:buChar char="•"/>
            </a:pPr>
            <a:r>
              <a:rPr lang="en-US" sz="1400" dirty="0">
                <a:solidFill>
                  <a:srgbClr val="333333"/>
                </a:solidFill>
                <a:latin typeface="Times New Roman"/>
                <a:cs typeface="Calibri"/>
              </a:rPr>
              <a:t>Termination of residential housing and automobile leases without penalty</a:t>
            </a:r>
          </a:p>
          <a:p>
            <a:pPr marL="171450" lvl="0" indent="-171450">
              <a:buFont typeface="Arial" panose="020B0604020202020204" pitchFamily="34" charset="0"/>
              <a:buChar char="•"/>
            </a:pPr>
            <a:endParaRPr lang="en-US" sz="1400" dirty="0">
              <a:solidFill>
                <a:srgbClr val="333333"/>
              </a:solidFill>
              <a:latin typeface="Times New Roman"/>
              <a:cs typeface="Calibri" panose="020F0502020204030204" pitchFamily="34" charset="0"/>
            </a:endParaRPr>
          </a:p>
          <a:p>
            <a:pPr marL="171450" lvl="0" indent="-171450">
              <a:buFont typeface="Arial" panose="020B0604020202020204" pitchFamily="34" charset="0"/>
              <a:buChar char="•"/>
            </a:pPr>
            <a:r>
              <a:rPr lang="en-US" sz="1400" dirty="0">
                <a:solidFill>
                  <a:srgbClr val="333333"/>
                </a:solidFill>
                <a:latin typeface="Times New Roman"/>
                <a:cs typeface="Calibri"/>
              </a:rPr>
              <a:t>Protections against default judgments in civil cases</a:t>
            </a:r>
          </a:p>
          <a:p>
            <a:pPr marL="171450" lvl="0" indent="-171450">
              <a:buFont typeface="Arial" panose="020B0604020202020204" pitchFamily="34" charset="0"/>
              <a:buChar char="•"/>
            </a:pPr>
            <a:endParaRPr lang="en-US" sz="1400" dirty="0">
              <a:solidFill>
                <a:srgbClr val="333333"/>
              </a:solidFill>
              <a:latin typeface="Times New Roman"/>
              <a:cs typeface="Calibri" panose="020F0502020204030204" pitchFamily="34" charset="0"/>
            </a:endParaRPr>
          </a:p>
          <a:p>
            <a:pPr marL="171450" lvl="0" indent="-171450">
              <a:buFont typeface="Arial" panose="020B0604020202020204" pitchFamily="34" charset="0"/>
              <a:buChar char="•"/>
            </a:pPr>
            <a:r>
              <a:rPr lang="en-US" sz="1400" dirty="0">
                <a:solidFill>
                  <a:srgbClr val="333333"/>
                </a:solidFill>
                <a:latin typeface="Times New Roman"/>
                <a:cs typeface="Calibri"/>
              </a:rPr>
              <a:t>Protections against foreclosure on your home</a:t>
            </a:r>
          </a:p>
          <a:p>
            <a:pPr marL="171450" lvl="0" indent="-171450">
              <a:buFont typeface="Arial" panose="020B0604020202020204" pitchFamily="34" charset="0"/>
              <a:buChar char="•"/>
            </a:pPr>
            <a:endParaRPr lang="en-US" sz="1400" dirty="0">
              <a:solidFill>
                <a:srgbClr val="333333"/>
              </a:solidFill>
              <a:latin typeface="Times New Roman"/>
              <a:cs typeface="Calibri" panose="020F0502020204030204" pitchFamily="34" charset="0"/>
            </a:endParaRPr>
          </a:p>
          <a:p>
            <a:pPr marL="171450" lvl="0" indent="-171450">
              <a:buFont typeface="Arial" panose="020B0604020202020204" pitchFamily="34" charset="0"/>
              <a:buChar char="•"/>
            </a:pPr>
            <a:r>
              <a:rPr lang="en-US" sz="1400" dirty="0">
                <a:solidFill>
                  <a:srgbClr val="333333"/>
                </a:solidFill>
                <a:latin typeface="Times New Roman"/>
                <a:cs typeface="Calibri"/>
              </a:rPr>
              <a:t>Protections against repossession of their property</a:t>
            </a:r>
          </a:p>
          <a:p>
            <a:pPr marL="171450" lvl="0" indent="-171450">
              <a:buFont typeface="Arial" panose="020B0604020202020204" pitchFamily="34" charset="0"/>
              <a:buChar char="•"/>
            </a:pPr>
            <a:endParaRPr lang="en-US" sz="1400" b="1" dirty="0">
              <a:solidFill>
                <a:srgbClr val="333333"/>
              </a:solidFill>
              <a:latin typeface="Times New Roman"/>
              <a:cs typeface="Times New Roman"/>
            </a:endParaRPr>
          </a:p>
          <a:p>
            <a:pPr marL="285750" indent="-285750" algn="ctr">
              <a:buFont typeface="Arial" panose="020B0604020202020204" pitchFamily="34" charset="0"/>
              <a:buChar char="•"/>
            </a:pPr>
            <a:r>
              <a:rPr lang="en-US" sz="1400" b="1" u="sng" dirty="0">
                <a:solidFill>
                  <a:schemeClr val="tx1">
                    <a:lumMod val="95000"/>
                    <a:lumOff val="5000"/>
                  </a:schemeClr>
                </a:solidFill>
                <a:latin typeface="Times New Roman"/>
                <a:ea typeface="Calibri"/>
                <a:cs typeface="Calibri"/>
              </a:rPr>
              <a:t>Know Your Rights</a:t>
            </a:r>
            <a:endParaRPr lang="en-US" sz="1400">
              <a:solidFill>
                <a:schemeClr val="tx1">
                  <a:lumMod val="95000"/>
                  <a:lumOff val="5000"/>
                </a:schemeClr>
              </a:solidFill>
              <a:latin typeface="Times New Roman"/>
              <a:ea typeface="Calibri"/>
              <a:cs typeface="Calibri"/>
            </a:endParaRPr>
          </a:p>
          <a:p>
            <a:pPr marL="171450" lvl="0" indent="-171450" algn="ctr">
              <a:buFont typeface="Arial"/>
              <a:buChar char="•"/>
            </a:pPr>
            <a:r>
              <a:rPr lang="en-US" sz="1400" dirty="0">
                <a:solidFill>
                  <a:schemeClr val="tx1">
                    <a:lumMod val="95000"/>
                    <a:lumOff val="5000"/>
                  </a:schemeClr>
                </a:solidFill>
                <a:latin typeface="Times New Roman"/>
                <a:ea typeface="Calibri"/>
                <a:cs typeface="Calibri"/>
                <a:hlinkClick r:id="rId3">
                  <a:extLst>
                    <a:ext uri="{A12FA001-AC4F-418D-AE19-62706E023703}">
                      <ahyp:hlinkClr xmlns:ahyp="http://schemas.microsoft.com/office/drawing/2018/hyperlinkcolor" val="tx"/>
                    </a:ext>
                  </a:extLst>
                </a:hlinkClick>
              </a:rPr>
              <a:t>https://www.militaryonesource.mil/financial-legal/legal/servicemembers-civil-relief-act/</a:t>
            </a:r>
            <a:endParaRPr lang="en-US" sz="1400">
              <a:solidFill>
                <a:schemeClr val="tx1">
                  <a:lumMod val="95000"/>
                  <a:lumOff val="5000"/>
                </a:schemeClr>
              </a:solidFill>
              <a:latin typeface="Times New Roman"/>
              <a:cs typeface="Times New Roman"/>
            </a:endParaRPr>
          </a:p>
          <a:p>
            <a:pPr lvl="0"/>
            <a:endParaRPr lang="en-US" sz="1400" b="1">
              <a:solidFill>
                <a:srgbClr val="333333"/>
              </a:solidFill>
              <a:latin typeface="Helvetica Neue"/>
            </a:endParaRPr>
          </a:p>
        </p:txBody>
      </p:sp>
      <p:pic>
        <p:nvPicPr>
          <p:cNvPr id="5" name="Picture 4"/>
          <p:cNvPicPr>
            <a:picLocks noChangeAspect="1"/>
          </p:cNvPicPr>
          <p:nvPr/>
        </p:nvPicPr>
        <p:blipFill>
          <a:blip r:embed="rId4"/>
          <a:stretch>
            <a:fillRect/>
          </a:stretch>
        </p:blipFill>
        <p:spPr>
          <a:xfrm>
            <a:off x="6720453" y="1450566"/>
            <a:ext cx="4223099" cy="4223099"/>
          </a:xfrm>
          <a:prstGeom prst="rect">
            <a:avLst/>
          </a:prstGeom>
        </p:spPr>
      </p:pic>
    </p:spTree>
    <p:extLst>
      <p:ext uri="{BB962C8B-B14F-4D97-AF65-F5344CB8AC3E}">
        <p14:creationId xmlns:p14="http://schemas.microsoft.com/office/powerpoint/2010/main" val="2444506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4" y="113157"/>
            <a:ext cx="12194133" cy="1184055"/>
          </a:xfrm>
        </p:spPr>
        <p:txBody>
          <a:bodyPr>
            <a:normAutofit/>
          </a:bodyPr>
          <a:lstStyle/>
          <a:p>
            <a:pPr algn="ctr"/>
            <a:r>
              <a:rPr lang="en-US" sz="3200" b="1" err="1">
                <a:latin typeface="Times New Roman"/>
                <a:cs typeface="Calibri"/>
              </a:rPr>
              <a:t>MyNavy</a:t>
            </a:r>
            <a:r>
              <a:rPr lang="en-US" sz="3200" b="1" dirty="0">
                <a:latin typeface="Times New Roman"/>
                <a:cs typeface="Calibri"/>
              </a:rPr>
              <a:t> Financial Literacy Mobile Application </a:t>
            </a:r>
          </a:p>
        </p:txBody>
      </p:sp>
      <p:sp>
        <p:nvSpPr>
          <p:cNvPr id="3" name="Content Placeholder 2"/>
          <p:cNvSpPr>
            <a:spLocks noGrp="1"/>
          </p:cNvSpPr>
          <p:nvPr>
            <p:ph idx="1"/>
          </p:nvPr>
        </p:nvSpPr>
        <p:spPr>
          <a:xfrm>
            <a:off x="1023103" y="1219906"/>
            <a:ext cx="10145185" cy="4770564"/>
          </a:xfrm>
        </p:spPr>
        <p:txBody>
          <a:bodyPr vert="horz" lIns="91440" tIns="45720" rIns="91440" bIns="45720" rtlCol="0" anchor="t">
            <a:noAutofit/>
          </a:bodyPr>
          <a:lstStyle/>
          <a:p>
            <a:r>
              <a:rPr lang="en-US" sz="2200" dirty="0">
                <a:solidFill>
                  <a:schemeClr val="tx1">
                    <a:lumMod val="95000"/>
                    <a:lumOff val="5000"/>
                  </a:schemeClr>
                </a:solidFill>
                <a:latin typeface="Times New Roman"/>
                <a:cs typeface="Calibri"/>
              </a:rPr>
              <a:t>The </a:t>
            </a:r>
            <a:r>
              <a:rPr lang="en-US" sz="2200" dirty="0" err="1">
                <a:solidFill>
                  <a:schemeClr val="tx1">
                    <a:lumMod val="95000"/>
                    <a:lumOff val="5000"/>
                  </a:schemeClr>
                </a:solidFill>
                <a:latin typeface="Times New Roman"/>
                <a:cs typeface="Calibri"/>
              </a:rPr>
              <a:t>MyNavy</a:t>
            </a:r>
            <a:r>
              <a:rPr lang="en-US" sz="2200" dirty="0">
                <a:solidFill>
                  <a:schemeClr val="tx1">
                    <a:lumMod val="95000"/>
                    <a:lumOff val="5000"/>
                  </a:schemeClr>
                </a:solidFill>
                <a:latin typeface="Times New Roman"/>
                <a:cs typeface="Calibri"/>
              </a:rPr>
              <a:t> Financial Literacy application provides personnel with information to achieve their personal financial goals and meet the Navy’s financial literacy education requirements. </a:t>
            </a:r>
          </a:p>
          <a:p>
            <a:r>
              <a:rPr lang="en-US" sz="2200" dirty="0">
                <a:solidFill>
                  <a:schemeClr val="tx1">
                    <a:lumMod val="95000"/>
                    <a:lumOff val="5000"/>
                  </a:schemeClr>
                </a:solidFill>
                <a:latin typeface="Times New Roman"/>
                <a:cs typeface="Calibri"/>
              </a:rPr>
              <a:t>The application is divided into the following sections for ease of use: </a:t>
            </a:r>
          </a:p>
          <a:p>
            <a:pPr lvl="1"/>
            <a:r>
              <a:rPr lang="en-US" sz="2200" dirty="0">
                <a:solidFill>
                  <a:schemeClr val="tx1">
                    <a:lumMod val="95000"/>
                    <a:lumOff val="5000"/>
                  </a:schemeClr>
                </a:solidFill>
                <a:latin typeface="Times New Roman"/>
                <a:cs typeface="Calibri"/>
              </a:rPr>
              <a:t>Financial Readiness Touchpoint Training Courses (required)</a:t>
            </a:r>
          </a:p>
          <a:p>
            <a:pPr lvl="1"/>
            <a:r>
              <a:rPr lang="en-US" sz="2200" dirty="0">
                <a:solidFill>
                  <a:schemeClr val="tx1">
                    <a:lumMod val="95000"/>
                    <a:lumOff val="5000"/>
                  </a:schemeClr>
                </a:solidFill>
                <a:latin typeface="Times New Roman"/>
                <a:cs typeface="Calibri"/>
              </a:rPr>
              <a:t>Financial Literacy Resources</a:t>
            </a:r>
          </a:p>
          <a:p>
            <a:pPr lvl="1"/>
            <a:r>
              <a:rPr lang="en-US" sz="2200" dirty="0">
                <a:solidFill>
                  <a:schemeClr val="tx1">
                    <a:lumMod val="95000"/>
                    <a:lumOff val="5000"/>
                  </a:schemeClr>
                </a:solidFill>
                <a:latin typeface="Times New Roman"/>
                <a:cs typeface="Calibri"/>
              </a:rPr>
              <a:t>Blended Retirement System (BRS) </a:t>
            </a:r>
          </a:p>
          <a:p>
            <a:pPr lvl="1"/>
            <a:r>
              <a:rPr lang="en-US" sz="2200" dirty="0">
                <a:solidFill>
                  <a:schemeClr val="tx1">
                    <a:lumMod val="95000"/>
                    <a:lumOff val="5000"/>
                  </a:schemeClr>
                </a:solidFill>
                <a:latin typeface="Times New Roman"/>
                <a:cs typeface="Calibri"/>
              </a:rPr>
              <a:t>Future Sailor Financial Readiness Guide </a:t>
            </a:r>
          </a:p>
          <a:p>
            <a:pPr lvl="1"/>
            <a:r>
              <a:rPr lang="en-US" sz="2200" dirty="0">
                <a:solidFill>
                  <a:schemeClr val="tx1">
                    <a:lumMod val="95000"/>
                    <a:lumOff val="5000"/>
                  </a:schemeClr>
                </a:solidFill>
                <a:latin typeface="Times New Roman"/>
                <a:cs typeface="Calibri"/>
              </a:rPr>
              <a:t>Debt Destroyer® Workshop </a:t>
            </a:r>
          </a:p>
          <a:p>
            <a:pPr lvl="1"/>
            <a:r>
              <a:rPr lang="en-US" sz="2200" dirty="0">
                <a:solidFill>
                  <a:schemeClr val="tx1">
                    <a:lumMod val="95000"/>
                    <a:lumOff val="5000"/>
                  </a:schemeClr>
                </a:solidFill>
                <a:latin typeface="Times New Roman"/>
                <a:cs typeface="Calibri"/>
              </a:rPr>
              <a:t> Calculators</a:t>
            </a:r>
          </a:p>
          <a:p>
            <a:r>
              <a:rPr lang="en-US" sz="2200" b="1" dirty="0">
                <a:solidFill>
                  <a:schemeClr val="tx1">
                    <a:lumMod val="95000"/>
                    <a:lumOff val="5000"/>
                  </a:schemeClr>
                </a:solidFill>
                <a:latin typeface="Times New Roman"/>
                <a:cs typeface="Calibri"/>
              </a:rPr>
              <a:t>NOTE:</a:t>
            </a:r>
            <a:r>
              <a:rPr lang="en-US" sz="2200" dirty="0">
                <a:solidFill>
                  <a:schemeClr val="tx1">
                    <a:lumMod val="95000"/>
                    <a:lumOff val="5000"/>
                  </a:schemeClr>
                </a:solidFill>
                <a:latin typeface="Times New Roman"/>
                <a:cs typeface="Calibri"/>
              </a:rPr>
              <a:t> If you complete the touchpoint training courses on the app, and enter your information at the end of the course, it should transfer to your profile and mark you as completing the required “touchpoint training courses”</a:t>
            </a:r>
          </a:p>
        </p:txBody>
      </p:sp>
    </p:spTree>
    <p:extLst>
      <p:ext uri="{BB962C8B-B14F-4D97-AF65-F5344CB8AC3E}">
        <p14:creationId xmlns:p14="http://schemas.microsoft.com/office/powerpoint/2010/main" val="248217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71" y="217910"/>
            <a:ext cx="10391529" cy="1325563"/>
          </a:xfrm>
        </p:spPr>
        <p:txBody>
          <a:bodyPr>
            <a:normAutofit/>
          </a:bodyPr>
          <a:lstStyle/>
          <a:p>
            <a:pPr algn="ctr"/>
            <a:r>
              <a:rPr lang="en-US" sz="3200" b="1" dirty="0">
                <a:latin typeface="Times New Roman"/>
                <a:cs typeface="Calibri"/>
              </a:rPr>
              <a:t>        Enabling Objectives</a:t>
            </a:r>
          </a:p>
        </p:txBody>
      </p:sp>
      <p:sp>
        <p:nvSpPr>
          <p:cNvPr id="3" name="Content Placeholder 2"/>
          <p:cNvSpPr>
            <a:spLocks noGrp="1"/>
          </p:cNvSpPr>
          <p:nvPr>
            <p:ph idx="1"/>
          </p:nvPr>
        </p:nvSpPr>
        <p:spPr>
          <a:xfrm>
            <a:off x="428871" y="1716391"/>
            <a:ext cx="11167634" cy="4480724"/>
          </a:xfrm>
        </p:spPr>
        <p:txBody>
          <a:bodyPr vert="horz" lIns="91440" tIns="45720" rIns="91440" bIns="45720" rtlCol="0" anchor="t">
            <a:normAutofit/>
          </a:bodyPr>
          <a:lstStyle/>
          <a:p>
            <a:endParaRPr lang="en-US" sz="2200" dirty="0">
              <a:latin typeface="Times New Roman"/>
              <a:ea typeface="Calibri"/>
              <a:cs typeface="Calibri"/>
            </a:endParaRPr>
          </a:p>
          <a:p>
            <a:r>
              <a:rPr lang="en-US" sz="2200" dirty="0">
                <a:latin typeface="Times New Roman"/>
                <a:ea typeface="Calibri"/>
                <a:cs typeface="Calibri"/>
              </a:rPr>
              <a:t>DEFINE the purpose of financial readiness training</a:t>
            </a:r>
            <a:endParaRPr lang="en-US" dirty="0"/>
          </a:p>
          <a:p>
            <a:r>
              <a:rPr lang="en-US" sz="2200" dirty="0">
                <a:latin typeface="Times New Roman"/>
                <a:ea typeface="Calibri"/>
                <a:cs typeface="Calibri"/>
              </a:rPr>
              <a:t>EXPLORE the fundamental components of Basic Pay, Basic Allowance for Housing (BAH), and Basic Allowance for Subsistence (BAS)</a:t>
            </a:r>
          </a:p>
          <a:p>
            <a:r>
              <a:rPr lang="en-US" sz="2200" dirty="0">
                <a:latin typeface="Times New Roman"/>
                <a:ea typeface="Calibri"/>
                <a:cs typeface="Calibri"/>
              </a:rPr>
              <a:t>EXPLORE various special types of pay</a:t>
            </a:r>
          </a:p>
          <a:p>
            <a:r>
              <a:rPr lang="en-US" sz="2200" dirty="0">
                <a:latin typeface="Times New Roman"/>
                <a:ea typeface="Calibri"/>
                <a:cs typeface="Calibri"/>
              </a:rPr>
              <a:t>DISCUSS Savings Deposit Plan (SDP)</a:t>
            </a:r>
          </a:p>
          <a:p>
            <a:pPr marL="0" indent="0">
              <a:buNone/>
            </a:pPr>
            <a:endParaRPr lang="en-US" sz="2200" dirty="0">
              <a:latin typeface="Times New Roman"/>
              <a:ea typeface="Calibri"/>
              <a:cs typeface="Calibri"/>
            </a:endParaRPr>
          </a:p>
          <a:p>
            <a:pPr lvl="1"/>
            <a:endParaRPr lang="en-US"/>
          </a:p>
          <a:p>
            <a:endParaRPr lang="en-US"/>
          </a:p>
        </p:txBody>
      </p:sp>
    </p:spTree>
    <p:extLst>
      <p:ext uri="{BB962C8B-B14F-4D97-AF65-F5344CB8AC3E}">
        <p14:creationId xmlns:p14="http://schemas.microsoft.com/office/powerpoint/2010/main" val="1616742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993C-A893-14F9-F8F1-9B6592C4E846}"/>
              </a:ext>
            </a:extLst>
          </p:cNvPr>
          <p:cNvSpPr>
            <a:spLocks noGrp="1"/>
          </p:cNvSpPr>
          <p:nvPr>
            <p:ph type="title"/>
          </p:nvPr>
        </p:nvSpPr>
        <p:spPr>
          <a:xfrm>
            <a:off x="0" y="128034"/>
            <a:ext cx="12192000" cy="736283"/>
          </a:xfrm>
        </p:spPr>
        <p:txBody>
          <a:bodyPr>
            <a:normAutofit/>
          </a:bodyPr>
          <a:lstStyle/>
          <a:p>
            <a:pPr algn="ctr"/>
            <a:r>
              <a:rPr lang="en-US" sz="3200" b="1" dirty="0">
                <a:latin typeface="Times New Roman"/>
                <a:ea typeface="Calibri"/>
                <a:cs typeface="Calibri"/>
              </a:rPr>
              <a:t>Best Practices</a:t>
            </a:r>
            <a:endParaRPr lang="en-US" sz="3200" b="1">
              <a:latin typeface="Times New Roman"/>
              <a:cs typeface="Times New Roman"/>
            </a:endParaRPr>
          </a:p>
        </p:txBody>
      </p:sp>
      <p:sp>
        <p:nvSpPr>
          <p:cNvPr id="3" name="Content Placeholder 2">
            <a:extLst>
              <a:ext uri="{FF2B5EF4-FFF2-40B4-BE49-F238E27FC236}">
                <a16:creationId xmlns:a16="http://schemas.microsoft.com/office/drawing/2014/main" id="{B8F1033B-FC38-23F9-47DD-78A471675163}"/>
              </a:ext>
            </a:extLst>
          </p:cNvPr>
          <p:cNvSpPr>
            <a:spLocks noGrp="1"/>
          </p:cNvSpPr>
          <p:nvPr>
            <p:ph idx="1"/>
          </p:nvPr>
        </p:nvSpPr>
        <p:spPr>
          <a:xfrm>
            <a:off x="838200" y="1205522"/>
            <a:ext cx="10515600" cy="5002725"/>
          </a:xfrm>
        </p:spPr>
        <p:txBody>
          <a:bodyPr vert="horz" lIns="91440" tIns="45720" rIns="91440" bIns="45720" rtlCol="0" anchor="t">
            <a:noAutofit/>
          </a:bodyPr>
          <a:lstStyle/>
          <a:p>
            <a:r>
              <a:rPr lang="en-US" sz="2200" b="1" dirty="0">
                <a:latin typeface="Times New Roman"/>
                <a:ea typeface="+mn-lt"/>
                <a:cs typeface="+mn-lt"/>
              </a:rPr>
              <a:t>Understand Your Pay</a:t>
            </a:r>
            <a:r>
              <a:rPr lang="en-US" sz="2200" dirty="0">
                <a:latin typeface="Times New Roman"/>
                <a:ea typeface="+mn-lt"/>
                <a:cs typeface="+mn-lt"/>
              </a:rPr>
              <a:t>:</a:t>
            </a:r>
            <a:endParaRPr lang="en-US" sz="2200" dirty="0">
              <a:latin typeface="Times New Roman"/>
              <a:ea typeface="Calibri"/>
              <a:cs typeface="Calibri"/>
            </a:endParaRPr>
          </a:p>
          <a:p>
            <a:pPr lvl="1"/>
            <a:r>
              <a:rPr lang="en-US" sz="2200" dirty="0">
                <a:latin typeface="Times New Roman"/>
                <a:ea typeface="+mn-lt"/>
                <a:cs typeface="+mn-lt"/>
              </a:rPr>
              <a:t>Familiarize yourself with military pay structure (e.g., base pay, allowances, bonuses).</a:t>
            </a:r>
            <a:endParaRPr lang="en-US" sz="2200" dirty="0">
              <a:latin typeface="Times New Roman"/>
              <a:ea typeface="Calibri"/>
              <a:cs typeface="Calibri"/>
            </a:endParaRPr>
          </a:p>
          <a:p>
            <a:pPr lvl="1"/>
            <a:r>
              <a:rPr lang="en-US" sz="2200" dirty="0">
                <a:latin typeface="Times New Roman"/>
                <a:ea typeface="+mn-lt"/>
                <a:cs typeface="+mn-lt"/>
              </a:rPr>
              <a:t>Review your LES (Leave and Earnings Statement) regularly to spot errors</a:t>
            </a:r>
            <a:endParaRPr lang="en-US" sz="2200" dirty="0">
              <a:latin typeface="Times New Roman"/>
              <a:ea typeface="Calibri"/>
              <a:cs typeface="Calibri"/>
            </a:endParaRPr>
          </a:p>
          <a:p>
            <a:r>
              <a:rPr lang="en-US" sz="2200" b="1" dirty="0">
                <a:latin typeface="Times New Roman"/>
                <a:ea typeface="+mn-lt"/>
                <a:cs typeface="+mn-lt"/>
              </a:rPr>
              <a:t>Create a Budget</a:t>
            </a:r>
            <a:r>
              <a:rPr lang="en-US" sz="2200" dirty="0">
                <a:latin typeface="Times New Roman"/>
                <a:ea typeface="+mn-lt"/>
                <a:cs typeface="+mn-lt"/>
              </a:rPr>
              <a:t>:</a:t>
            </a:r>
            <a:endParaRPr lang="en-US" sz="2200" dirty="0">
              <a:latin typeface="Times New Roman"/>
              <a:ea typeface="Calibri"/>
              <a:cs typeface="Calibri"/>
            </a:endParaRPr>
          </a:p>
          <a:p>
            <a:pPr lvl="1"/>
            <a:r>
              <a:rPr lang="en-US" sz="2200" dirty="0">
                <a:latin typeface="Times New Roman"/>
                <a:ea typeface="+mn-lt"/>
                <a:cs typeface="+mn-lt"/>
              </a:rPr>
              <a:t>Track monthly income and expenses, including mandatory deductions</a:t>
            </a:r>
            <a:endParaRPr lang="en-US" sz="2200" dirty="0">
              <a:latin typeface="Times New Roman"/>
              <a:ea typeface="Calibri"/>
              <a:cs typeface="Calibri"/>
            </a:endParaRPr>
          </a:p>
          <a:p>
            <a:pPr lvl="1"/>
            <a:r>
              <a:rPr lang="en-US" sz="2200" dirty="0">
                <a:latin typeface="Times New Roman"/>
                <a:ea typeface="+mn-lt"/>
                <a:cs typeface="+mn-lt"/>
              </a:rPr>
              <a:t>Set aside funds for savings, emergencies, and discretionary spending</a:t>
            </a:r>
            <a:endParaRPr lang="en-US" sz="2200" dirty="0">
              <a:latin typeface="Times New Roman"/>
              <a:ea typeface="Calibri"/>
              <a:cs typeface="Calibri"/>
            </a:endParaRPr>
          </a:p>
          <a:p>
            <a:r>
              <a:rPr lang="en-US" sz="2200" b="1" dirty="0">
                <a:latin typeface="Times New Roman"/>
                <a:ea typeface="+mn-lt"/>
                <a:cs typeface="+mn-lt"/>
              </a:rPr>
              <a:t>Build an Emergency Fund</a:t>
            </a:r>
            <a:r>
              <a:rPr lang="en-US" sz="2200" dirty="0">
                <a:latin typeface="Times New Roman"/>
                <a:ea typeface="+mn-lt"/>
                <a:cs typeface="+mn-lt"/>
              </a:rPr>
              <a:t>:</a:t>
            </a:r>
            <a:endParaRPr lang="en-US" sz="2200" dirty="0">
              <a:latin typeface="Times New Roman"/>
              <a:ea typeface="Calibri"/>
              <a:cs typeface="Calibri"/>
            </a:endParaRPr>
          </a:p>
          <a:p>
            <a:pPr lvl="1"/>
            <a:r>
              <a:rPr lang="en-US" sz="2200" dirty="0">
                <a:latin typeface="Times New Roman"/>
                <a:ea typeface="+mn-lt"/>
                <a:cs typeface="+mn-lt"/>
              </a:rPr>
              <a:t>Aim to save at least three months' worth of essential expenses</a:t>
            </a:r>
            <a:endParaRPr lang="en-US" sz="2200" dirty="0">
              <a:latin typeface="Times New Roman"/>
              <a:ea typeface="Calibri"/>
              <a:cs typeface="Calibri"/>
            </a:endParaRPr>
          </a:p>
          <a:p>
            <a:pPr lvl="1"/>
            <a:r>
              <a:rPr lang="en-US" sz="2200" dirty="0">
                <a:latin typeface="Times New Roman"/>
                <a:ea typeface="+mn-lt"/>
                <a:cs typeface="+mn-lt"/>
              </a:rPr>
              <a:t>Start small, with regular contributions from your paycheck</a:t>
            </a:r>
            <a:endParaRPr lang="en-US" sz="2200" dirty="0">
              <a:latin typeface="Times New Roman"/>
              <a:ea typeface="Calibri"/>
              <a:cs typeface="Calibri"/>
            </a:endParaRPr>
          </a:p>
          <a:p>
            <a:r>
              <a:rPr lang="en-US" sz="2200" b="1" dirty="0">
                <a:latin typeface="Times New Roman"/>
                <a:ea typeface="Calibri"/>
                <a:cs typeface="Calibri"/>
              </a:rPr>
              <a:t>Take Advantage of Military Benefits</a:t>
            </a:r>
            <a:r>
              <a:rPr lang="en-US" sz="2200" dirty="0">
                <a:latin typeface="Times New Roman"/>
                <a:ea typeface="Calibri"/>
                <a:cs typeface="Calibri"/>
              </a:rPr>
              <a:t>:</a:t>
            </a:r>
          </a:p>
          <a:p>
            <a:pPr lvl="1"/>
            <a:r>
              <a:rPr lang="en-US" sz="2200" dirty="0">
                <a:latin typeface="Times New Roman"/>
                <a:ea typeface="Calibri"/>
                <a:cs typeface="Calibri"/>
              </a:rPr>
              <a:t>Utilize the Savings Deposit Program (SDP) for deployments in combat zones</a:t>
            </a:r>
          </a:p>
          <a:p>
            <a:pPr lvl="1"/>
            <a:r>
              <a:rPr lang="en-US" sz="2200" dirty="0">
                <a:latin typeface="Times New Roman"/>
                <a:ea typeface="Calibri"/>
                <a:cs typeface="Calibri"/>
              </a:rPr>
              <a:t>Research Thrift Savings Plan (TSP) options for long-term retirement savings</a:t>
            </a:r>
            <a:endParaRPr lang="en-US" sz="2200" dirty="0">
              <a:latin typeface="Times New Roman"/>
            </a:endParaRPr>
          </a:p>
          <a:p>
            <a:endParaRPr lang="en-US"/>
          </a:p>
        </p:txBody>
      </p:sp>
    </p:spTree>
    <p:extLst>
      <p:ext uri="{BB962C8B-B14F-4D97-AF65-F5344CB8AC3E}">
        <p14:creationId xmlns:p14="http://schemas.microsoft.com/office/powerpoint/2010/main" val="368459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83B9F-3F60-8CE6-6666-B591110D3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FA31F3-7DED-347E-CAD4-6FE682F02C2C}"/>
              </a:ext>
            </a:extLst>
          </p:cNvPr>
          <p:cNvSpPr>
            <a:spLocks noGrp="1"/>
          </p:cNvSpPr>
          <p:nvPr>
            <p:ph type="title"/>
          </p:nvPr>
        </p:nvSpPr>
        <p:spPr>
          <a:xfrm>
            <a:off x="0" y="109560"/>
            <a:ext cx="12192000" cy="817563"/>
          </a:xfrm>
        </p:spPr>
        <p:txBody>
          <a:bodyPr>
            <a:normAutofit/>
          </a:bodyPr>
          <a:lstStyle/>
          <a:p>
            <a:pPr algn="ctr"/>
            <a:r>
              <a:rPr lang="en-US" sz="3200" b="1" dirty="0">
                <a:latin typeface="Times New Roman"/>
                <a:ea typeface="Calibri"/>
                <a:cs typeface="Calibri"/>
              </a:rPr>
              <a:t>Best Practices</a:t>
            </a:r>
            <a:endParaRPr lang="en-US" sz="3200" b="1" dirty="0">
              <a:latin typeface="Times New Roman"/>
              <a:ea typeface="Calibri"/>
              <a:cs typeface="Times New Roman"/>
            </a:endParaRPr>
          </a:p>
        </p:txBody>
      </p:sp>
      <p:sp>
        <p:nvSpPr>
          <p:cNvPr id="3" name="Content Placeholder 2">
            <a:extLst>
              <a:ext uri="{FF2B5EF4-FFF2-40B4-BE49-F238E27FC236}">
                <a16:creationId xmlns:a16="http://schemas.microsoft.com/office/drawing/2014/main" id="{DF61228A-2A92-C03C-62A5-EF7DE0FAE8ED}"/>
              </a:ext>
            </a:extLst>
          </p:cNvPr>
          <p:cNvSpPr>
            <a:spLocks noGrp="1"/>
          </p:cNvSpPr>
          <p:nvPr>
            <p:ph idx="1"/>
          </p:nvPr>
        </p:nvSpPr>
        <p:spPr>
          <a:xfrm>
            <a:off x="1787236" y="1662722"/>
            <a:ext cx="8617528" cy="3693471"/>
          </a:xfrm>
        </p:spPr>
        <p:txBody>
          <a:bodyPr vert="horz" lIns="91440" tIns="45720" rIns="91440" bIns="45720" rtlCol="0" anchor="t">
            <a:noAutofit/>
          </a:bodyPr>
          <a:lstStyle/>
          <a:p>
            <a:r>
              <a:rPr lang="en-US" sz="2200" b="1" dirty="0">
                <a:latin typeface="Times New Roman"/>
                <a:ea typeface="Calibri"/>
                <a:cs typeface="Calibri"/>
              </a:rPr>
              <a:t>Manage Credit Wisely</a:t>
            </a:r>
            <a:r>
              <a:rPr lang="en-US" sz="2200" dirty="0">
                <a:latin typeface="Times New Roman"/>
                <a:ea typeface="Calibri"/>
                <a:cs typeface="Calibri"/>
              </a:rPr>
              <a:t>:</a:t>
            </a:r>
            <a:endParaRPr lang="en-US" dirty="0"/>
          </a:p>
          <a:p>
            <a:pPr lvl="1"/>
            <a:r>
              <a:rPr lang="en-US" sz="2200" dirty="0">
                <a:latin typeface="Times New Roman"/>
                <a:ea typeface="Calibri"/>
                <a:cs typeface="Calibri"/>
              </a:rPr>
              <a:t>Limit credit card usage to necessities and pay balances on time</a:t>
            </a:r>
          </a:p>
          <a:p>
            <a:pPr lvl="1"/>
            <a:r>
              <a:rPr lang="en-US" sz="2200" dirty="0">
                <a:latin typeface="Times New Roman"/>
                <a:ea typeface="Calibri"/>
                <a:cs typeface="Calibri"/>
              </a:rPr>
              <a:t>Monitor your credit score to maintain financial health</a:t>
            </a:r>
          </a:p>
          <a:p>
            <a:r>
              <a:rPr lang="en-US" sz="2200" b="1" dirty="0">
                <a:latin typeface="Times New Roman"/>
                <a:ea typeface="Calibri"/>
                <a:cs typeface="Calibri"/>
              </a:rPr>
              <a:t>Plan for the Future</a:t>
            </a:r>
            <a:r>
              <a:rPr lang="en-US" sz="2200" dirty="0">
                <a:latin typeface="Times New Roman"/>
                <a:ea typeface="Calibri"/>
                <a:cs typeface="Calibri"/>
              </a:rPr>
              <a:t>:</a:t>
            </a:r>
          </a:p>
          <a:p>
            <a:pPr lvl="1"/>
            <a:r>
              <a:rPr lang="en-US" sz="2200" dirty="0">
                <a:latin typeface="Times New Roman"/>
                <a:ea typeface="Calibri"/>
                <a:cs typeface="Calibri"/>
              </a:rPr>
              <a:t>Understand PCS (Permanent Change of Station) costs and budgeting</a:t>
            </a:r>
          </a:p>
          <a:p>
            <a:pPr lvl="1"/>
            <a:r>
              <a:rPr lang="en-US" sz="2200" dirty="0">
                <a:latin typeface="Times New Roman"/>
                <a:ea typeface="Calibri"/>
                <a:cs typeface="Calibri"/>
              </a:rPr>
              <a:t>Save for personal goals like education or purchasing a vehicle</a:t>
            </a:r>
          </a:p>
          <a:p>
            <a:r>
              <a:rPr lang="en-US" sz="2200" b="1" dirty="0">
                <a:latin typeface="Times New Roman"/>
                <a:ea typeface="Calibri"/>
                <a:cs typeface="Calibri"/>
              </a:rPr>
              <a:t>Seek Financial Advice:</a:t>
            </a:r>
          </a:p>
          <a:p>
            <a:pPr lvl="1"/>
            <a:r>
              <a:rPr lang="en-US" sz="2200" dirty="0">
                <a:latin typeface="Times New Roman"/>
                <a:ea typeface="Calibri"/>
                <a:cs typeface="Calibri"/>
              </a:rPr>
              <a:t>Use free resources such as on-base financial counseling programs</a:t>
            </a:r>
          </a:p>
          <a:p>
            <a:pPr lvl="1"/>
            <a:r>
              <a:rPr lang="en-US" sz="2200" dirty="0">
                <a:latin typeface="Times New Roman"/>
                <a:ea typeface="Calibri"/>
                <a:cs typeface="Calibri"/>
              </a:rPr>
              <a:t>Consider using Military One Source for financial tools and resource</a:t>
            </a:r>
          </a:p>
        </p:txBody>
      </p:sp>
    </p:spTree>
    <p:extLst>
      <p:ext uri="{BB962C8B-B14F-4D97-AF65-F5344CB8AC3E}">
        <p14:creationId xmlns:p14="http://schemas.microsoft.com/office/powerpoint/2010/main" val="2395059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8816"/>
            <a:ext cx="12192000" cy="1010603"/>
          </a:xfrm>
        </p:spPr>
        <p:txBody>
          <a:bodyPr>
            <a:normAutofit/>
          </a:bodyPr>
          <a:lstStyle/>
          <a:p>
            <a:pPr algn="ctr"/>
            <a:r>
              <a:rPr lang="en-US" sz="3200" b="1" dirty="0">
                <a:solidFill>
                  <a:schemeClr val="tx1">
                    <a:lumMod val="95000"/>
                    <a:lumOff val="5000"/>
                  </a:schemeClr>
                </a:solidFill>
                <a:latin typeface="Times New Roman"/>
                <a:ea typeface="Calibri"/>
                <a:cs typeface="Calibri"/>
              </a:rPr>
              <a:t>Knowledge Check</a:t>
            </a:r>
          </a:p>
        </p:txBody>
      </p:sp>
      <p:sp>
        <p:nvSpPr>
          <p:cNvPr id="3" name="Content Placeholder 2"/>
          <p:cNvSpPr>
            <a:spLocks noGrp="1"/>
          </p:cNvSpPr>
          <p:nvPr>
            <p:ph idx="1"/>
          </p:nvPr>
        </p:nvSpPr>
        <p:spPr>
          <a:xfrm>
            <a:off x="838200" y="1631661"/>
            <a:ext cx="10515600" cy="4351338"/>
          </a:xfrm>
        </p:spPr>
        <p:txBody>
          <a:bodyPr vert="horz" lIns="91440" tIns="45720" rIns="91440" bIns="45720" rtlCol="0" anchor="t">
            <a:normAutofit/>
          </a:bodyPr>
          <a:lstStyle/>
          <a:p>
            <a:pPr marL="457200" indent="-457200">
              <a:buAutoNum type="arabicPeriod"/>
            </a:pPr>
            <a:r>
              <a:rPr lang="en-US" sz="2200" dirty="0">
                <a:latin typeface="Times New Roman"/>
                <a:cs typeface="Calibri"/>
              </a:rPr>
              <a:t>How often should you log in and review your LES? </a:t>
            </a:r>
          </a:p>
          <a:p>
            <a:pPr marL="457200" indent="-457200">
              <a:buAutoNum type="arabicPeriod"/>
            </a:pPr>
            <a:endParaRPr lang="en-US" sz="1000" dirty="0">
              <a:latin typeface="Times New Roman"/>
              <a:ea typeface="Calibri" panose="020F0502020204030204" pitchFamily="34" charset="0"/>
              <a:cs typeface="Calibri" panose="020F0502020204030204" pitchFamily="34" charset="0"/>
            </a:endParaRPr>
          </a:p>
          <a:p>
            <a:pPr marL="457200" indent="-457200">
              <a:buAutoNum type="arabicPeriod"/>
            </a:pPr>
            <a:r>
              <a:rPr lang="en-US" sz="2200" dirty="0">
                <a:latin typeface="Times New Roman"/>
                <a:cs typeface="Calibri"/>
              </a:rPr>
              <a:t>How do you start, adjust, and stop your TSP allotments?</a:t>
            </a:r>
            <a:endParaRPr lang="en-US" sz="2200">
              <a:latin typeface="Times New Roman"/>
              <a:ea typeface="Calibri" panose="020F0502020204030204" pitchFamily="34" charset="0"/>
              <a:cs typeface="Calibri"/>
            </a:endParaRPr>
          </a:p>
          <a:p>
            <a:pPr marL="457200" indent="-457200">
              <a:buAutoNum type="arabicPeriod"/>
            </a:pPr>
            <a:endParaRPr lang="en-US" sz="1000" dirty="0">
              <a:latin typeface="Times New Roman"/>
              <a:ea typeface="Calibri" panose="020F0502020204030204" pitchFamily="34" charset="0"/>
              <a:cs typeface="Calibri" panose="020F0502020204030204" pitchFamily="34" charset="0"/>
            </a:endParaRPr>
          </a:p>
          <a:p>
            <a:pPr marL="457200" indent="-457200">
              <a:buAutoNum type="arabicPeriod"/>
            </a:pPr>
            <a:r>
              <a:rPr lang="en-US" sz="2200" dirty="0">
                <a:latin typeface="Times New Roman"/>
                <a:cs typeface="Calibri"/>
              </a:rPr>
              <a:t>Under the BRS system, what is the maximum service matching contributions?  </a:t>
            </a:r>
            <a:endParaRPr lang="en-US" sz="2200">
              <a:latin typeface="Times New Roman"/>
              <a:ea typeface="Calibri" panose="020F0502020204030204" pitchFamily="34" charset="0"/>
              <a:cs typeface="Calibri"/>
            </a:endParaRPr>
          </a:p>
          <a:p>
            <a:pPr marL="457200" indent="-457200">
              <a:buAutoNum type="arabicPeriod"/>
            </a:pPr>
            <a:endParaRPr lang="en-US" sz="1000" dirty="0">
              <a:latin typeface="Times New Roman"/>
              <a:ea typeface="Calibri" panose="020F0502020204030204" pitchFamily="34" charset="0"/>
              <a:cs typeface="Calibri" panose="020F0502020204030204" pitchFamily="34" charset="0"/>
            </a:endParaRPr>
          </a:p>
          <a:p>
            <a:pPr marL="457200" indent="-457200">
              <a:buAutoNum type="arabicPeriod"/>
            </a:pPr>
            <a:r>
              <a:rPr lang="en-US" sz="2200" dirty="0">
                <a:latin typeface="Times New Roman"/>
                <a:cs typeface="Calibri"/>
              </a:rPr>
              <a:t>What protections are offered to you under the Servicemembers Civil Relief Act (SCRA)? </a:t>
            </a:r>
            <a:endParaRPr lang="en-US" sz="2200" dirty="0">
              <a:latin typeface="Times New Roman"/>
              <a:ea typeface="Calibri" panose="020F0502020204030204" pitchFamily="34" charset="0"/>
              <a:cs typeface="Calibri"/>
            </a:endParaRPr>
          </a:p>
          <a:p>
            <a:endParaRPr lang="en-US" sz="20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717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64" y="66554"/>
            <a:ext cx="12189836" cy="600773"/>
          </a:xfrm>
        </p:spPr>
        <p:txBody>
          <a:bodyPr>
            <a:normAutofit/>
          </a:bodyPr>
          <a:lstStyle/>
          <a:p>
            <a:r>
              <a:rPr lang="en-US" sz="3200" b="1" dirty="0">
                <a:solidFill>
                  <a:schemeClr val="tx1">
                    <a:lumMod val="95000"/>
                    <a:lumOff val="5000"/>
                  </a:schemeClr>
                </a:solidFill>
                <a:latin typeface="Times New Roman"/>
                <a:cs typeface="Calibri"/>
              </a:rPr>
              <a:t>Review and Summary</a:t>
            </a:r>
          </a:p>
        </p:txBody>
      </p:sp>
      <p:sp>
        <p:nvSpPr>
          <p:cNvPr id="3" name="Subtitle 2"/>
          <p:cNvSpPr>
            <a:spLocks noGrp="1"/>
          </p:cNvSpPr>
          <p:nvPr>
            <p:ph type="subTitle" idx="1"/>
          </p:nvPr>
        </p:nvSpPr>
        <p:spPr>
          <a:xfrm>
            <a:off x="2932401" y="1238569"/>
            <a:ext cx="6326519" cy="4170218"/>
          </a:xfrm>
        </p:spPr>
        <p:txBody>
          <a:bodyPr vert="horz" lIns="91440" tIns="45720" rIns="91440" bIns="45720" rtlCol="0" anchor="t">
            <a:normAutofit/>
          </a:bodyPr>
          <a:lstStyle/>
          <a:p>
            <a:pPr marL="457200" indent="-457200" algn="l">
              <a:buChar char="•"/>
            </a:pPr>
            <a:r>
              <a:rPr lang="en-US" sz="2200" dirty="0">
                <a:latin typeface="Times New Roman"/>
                <a:ea typeface="Calibri"/>
                <a:cs typeface="Calibri"/>
              </a:rPr>
              <a:t>Financial Readiness</a:t>
            </a:r>
          </a:p>
          <a:p>
            <a:pPr marL="457200" indent="-457200" algn="l">
              <a:buChar char="•"/>
            </a:pPr>
            <a:r>
              <a:rPr lang="en-US" sz="2200" dirty="0">
                <a:latin typeface="Times New Roman"/>
                <a:cs typeface="Calibri"/>
              </a:rPr>
              <a:t>Basic Pay, Basic Allowance for Housing and Basic Allowance for Subsistence (BAH and BAS)</a:t>
            </a:r>
            <a:endParaRPr lang="en-US" sz="2200">
              <a:latin typeface="Times New Roman"/>
              <a:ea typeface="Calibri" panose="020F0502020204030204" pitchFamily="34" charset="0"/>
              <a:cs typeface="Calibri"/>
            </a:endParaRPr>
          </a:p>
          <a:p>
            <a:pPr marL="457200" indent="-457200" algn="l">
              <a:buChar char="•"/>
            </a:pPr>
            <a:r>
              <a:rPr lang="en-US" sz="2200" dirty="0">
                <a:latin typeface="Times New Roman"/>
                <a:ea typeface="Calibri"/>
                <a:cs typeface="Calibri"/>
              </a:rPr>
              <a:t>Special Pay</a:t>
            </a:r>
          </a:p>
          <a:p>
            <a:pPr marL="457200" indent="-457200" algn="l">
              <a:buChar char="•"/>
            </a:pPr>
            <a:r>
              <a:rPr lang="en-US" sz="2200" dirty="0">
                <a:latin typeface="Times New Roman"/>
                <a:ea typeface="Calibri"/>
                <a:cs typeface="Calibri"/>
              </a:rPr>
              <a:t>Savings Deposit Program (SDP)</a:t>
            </a:r>
          </a:p>
          <a:p>
            <a:pPr marL="457200" indent="-457200" algn="l">
              <a:buChar char="•"/>
            </a:pPr>
            <a:r>
              <a:rPr lang="en-US" sz="2200" err="1">
                <a:latin typeface="Times New Roman"/>
                <a:ea typeface="Calibri"/>
                <a:cs typeface="Calibri"/>
              </a:rPr>
              <a:t>MyPay</a:t>
            </a:r>
            <a:r>
              <a:rPr lang="en-US" sz="2200" dirty="0">
                <a:latin typeface="Times New Roman"/>
                <a:ea typeface="Calibri"/>
                <a:cs typeface="Calibri"/>
              </a:rPr>
              <a:t> functions</a:t>
            </a:r>
          </a:p>
          <a:p>
            <a:pPr marL="457200" indent="-457200" algn="l">
              <a:buChar char="•"/>
            </a:pPr>
            <a:r>
              <a:rPr lang="en-US" sz="2200" dirty="0">
                <a:latin typeface="Times New Roman"/>
                <a:ea typeface="Calibri"/>
                <a:cs typeface="Calibri"/>
              </a:rPr>
              <a:t>Thrift Savings Plan (TSP)</a:t>
            </a:r>
          </a:p>
          <a:p>
            <a:pPr marL="457200" indent="-457200" algn="l">
              <a:buChar char="•"/>
            </a:pPr>
            <a:r>
              <a:rPr lang="en-US" sz="2200" dirty="0">
                <a:latin typeface="Times New Roman"/>
                <a:ea typeface="Calibri"/>
                <a:cs typeface="Calibri"/>
              </a:rPr>
              <a:t>Blended Retirement System (BRS)</a:t>
            </a:r>
          </a:p>
          <a:p>
            <a:pPr marL="457200" indent="-457200" algn="l">
              <a:buChar char="•"/>
            </a:pPr>
            <a:r>
              <a:rPr lang="en-US" sz="2200" dirty="0">
                <a:latin typeface="Times New Roman"/>
                <a:ea typeface="Calibri"/>
                <a:cs typeface="Calibri"/>
              </a:rPr>
              <a:t>Servicemembers Civil Relief Act (SCRA)</a:t>
            </a:r>
          </a:p>
          <a:p>
            <a:pPr marL="457200" indent="-457200" algn="l">
              <a:buChar char="•"/>
            </a:pPr>
            <a:r>
              <a:rPr lang="en-US" sz="2200" err="1">
                <a:latin typeface="Times New Roman"/>
                <a:ea typeface="Calibri"/>
                <a:cs typeface="Calibri"/>
              </a:rPr>
              <a:t>MyNavy</a:t>
            </a:r>
            <a:r>
              <a:rPr lang="en-US" sz="2200" dirty="0">
                <a:latin typeface="Times New Roman"/>
                <a:ea typeface="Calibri"/>
                <a:cs typeface="Calibri"/>
              </a:rPr>
              <a:t> Financial Literacy Mobile Application</a:t>
            </a:r>
          </a:p>
          <a:p>
            <a:pPr marL="457200" indent="-457200" algn="l">
              <a:buChar char="§"/>
            </a:pPr>
            <a:endParaRPr lang="en-US" sz="2800">
              <a:latin typeface="Rockwell"/>
            </a:endParaRPr>
          </a:p>
          <a:p>
            <a:endParaRPr lang="en-US" sz="2800" b="1">
              <a:latin typeface="Calibri" panose="020F0502020204030204" pitchFamily="34" charset="0"/>
              <a:ea typeface="Calibri"/>
              <a:cs typeface="Calibri" panose="020F0502020204030204" pitchFamily="34" charset="0"/>
            </a:endParaRPr>
          </a:p>
          <a:p>
            <a:pPr marL="457200" indent="-457200" algn="l">
              <a:buChar char="§"/>
            </a:pPr>
            <a:endParaRPr lang="en-US" sz="2800">
              <a:latin typeface="Rockwell"/>
            </a:endParaRPr>
          </a:p>
        </p:txBody>
      </p:sp>
    </p:spTree>
    <p:extLst>
      <p:ext uri="{BB962C8B-B14F-4D97-AF65-F5344CB8AC3E}">
        <p14:creationId xmlns:p14="http://schemas.microsoft.com/office/powerpoint/2010/main" val="1958152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D058F-77A6-7D69-8E97-A428735555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481DE78-7709-68AA-23A5-6882686AAAEB}"/>
              </a:ext>
            </a:extLst>
          </p:cNvPr>
          <p:cNvSpPr>
            <a:spLocks noGrp="1"/>
          </p:cNvSpPr>
          <p:nvPr>
            <p:ph type="subTitle" idx="1"/>
          </p:nvPr>
        </p:nvSpPr>
        <p:spPr>
          <a:xfrm>
            <a:off x="2164" y="3247478"/>
            <a:ext cx="12186991" cy="602673"/>
          </a:xfrm>
        </p:spPr>
        <p:txBody>
          <a:bodyPr vert="horz" lIns="91440" tIns="45720" rIns="91440" bIns="45720" rtlCol="0" anchor="t">
            <a:normAutofit/>
          </a:bodyPr>
          <a:lstStyle/>
          <a:p>
            <a:r>
              <a:rPr lang="en-US" sz="3200" b="1" dirty="0">
                <a:latin typeface="Times New Roman"/>
                <a:ea typeface="Calibri"/>
                <a:cs typeface="Calibri"/>
              </a:rPr>
              <a:t>Questions?</a:t>
            </a:r>
            <a:endParaRPr lang="en-US" sz="3200" dirty="0">
              <a:latin typeface="Times New Roman"/>
              <a:cs typeface="Times New Roman"/>
            </a:endParaRPr>
          </a:p>
        </p:txBody>
      </p:sp>
    </p:spTree>
    <p:extLst>
      <p:ext uri="{BB962C8B-B14F-4D97-AF65-F5344CB8AC3E}">
        <p14:creationId xmlns:p14="http://schemas.microsoft.com/office/powerpoint/2010/main" val="89438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12634-4239-5E9D-D28D-6EE7EDAB44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794E9-EDF1-81E8-F878-B4C64EA5F648}"/>
              </a:ext>
            </a:extLst>
          </p:cNvPr>
          <p:cNvSpPr>
            <a:spLocks noGrp="1"/>
          </p:cNvSpPr>
          <p:nvPr>
            <p:ph type="title"/>
          </p:nvPr>
        </p:nvSpPr>
        <p:spPr>
          <a:xfrm>
            <a:off x="428871" y="217910"/>
            <a:ext cx="10391529" cy="1325563"/>
          </a:xfrm>
        </p:spPr>
        <p:txBody>
          <a:bodyPr>
            <a:normAutofit/>
          </a:bodyPr>
          <a:lstStyle/>
          <a:p>
            <a:pPr algn="ctr"/>
            <a:r>
              <a:rPr lang="en-US" sz="3200" b="1" dirty="0">
                <a:latin typeface="Times New Roman"/>
                <a:cs typeface="Calibri"/>
              </a:rPr>
              <a:t>        Enabling Objectives</a:t>
            </a:r>
          </a:p>
        </p:txBody>
      </p:sp>
      <p:sp>
        <p:nvSpPr>
          <p:cNvPr id="3" name="Content Placeholder 2">
            <a:extLst>
              <a:ext uri="{FF2B5EF4-FFF2-40B4-BE49-F238E27FC236}">
                <a16:creationId xmlns:a16="http://schemas.microsoft.com/office/drawing/2014/main" id="{C8253AB4-61A9-7F5C-523A-A24B8E0FC157}"/>
              </a:ext>
            </a:extLst>
          </p:cNvPr>
          <p:cNvSpPr>
            <a:spLocks noGrp="1"/>
          </p:cNvSpPr>
          <p:nvPr>
            <p:ph idx="1"/>
          </p:nvPr>
        </p:nvSpPr>
        <p:spPr>
          <a:xfrm>
            <a:off x="428871" y="1716391"/>
            <a:ext cx="11167634" cy="4480724"/>
          </a:xfrm>
        </p:spPr>
        <p:txBody>
          <a:bodyPr vert="horz" lIns="91440" tIns="45720" rIns="91440" bIns="45720" rtlCol="0" anchor="t">
            <a:normAutofit/>
          </a:bodyPr>
          <a:lstStyle/>
          <a:p>
            <a:endParaRPr lang="en-US" sz="2200" dirty="0">
              <a:latin typeface="Times New Roman"/>
              <a:ea typeface="Calibri"/>
              <a:cs typeface="Calibri"/>
            </a:endParaRPr>
          </a:p>
          <a:p>
            <a:r>
              <a:rPr lang="en-US" sz="2200" dirty="0">
                <a:latin typeface="Times New Roman"/>
                <a:ea typeface="Calibri"/>
                <a:cs typeface="Calibri"/>
              </a:rPr>
              <a:t>IDENTIFY the functions of </a:t>
            </a:r>
            <a:r>
              <a:rPr lang="en-US" sz="2200" dirty="0" err="1">
                <a:latin typeface="Times New Roman"/>
                <a:ea typeface="Calibri"/>
                <a:cs typeface="Calibri"/>
              </a:rPr>
              <a:t>MyPay</a:t>
            </a:r>
            <a:endParaRPr lang="en-US" sz="2200" dirty="0">
              <a:latin typeface="Times New Roman"/>
              <a:ea typeface="Calibri"/>
              <a:cs typeface="Calibri"/>
            </a:endParaRPr>
          </a:p>
          <a:p>
            <a:r>
              <a:rPr lang="en-US" sz="2200" dirty="0">
                <a:latin typeface="Times New Roman"/>
                <a:ea typeface="Calibri"/>
                <a:cs typeface="Calibri"/>
              </a:rPr>
              <a:t>DEFINE the purpose of Thrift Savings Plan (TSP) and Blended Retirement System (BRS)</a:t>
            </a:r>
          </a:p>
          <a:p>
            <a:r>
              <a:rPr lang="en-US" sz="2200" dirty="0">
                <a:latin typeface="Times New Roman"/>
                <a:ea typeface="Calibri"/>
                <a:cs typeface="Calibri"/>
              </a:rPr>
              <a:t>IDENTIFY the Servicemembers Civil Relief Act (SCRA)</a:t>
            </a:r>
          </a:p>
          <a:p>
            <a:r>
              <a:rPr lang="en-US" sz="2200" dirty="0">
                <a:latin typeface="Times New Roman"/>
                <a:ea typeface="Calibri"/>
                <a:cs typeface="Calibri"/>
              </a:rPr>
              <a:t>IDENTIFY the functions of the </a:t>
            </a:r>
            <a:r>
              <a:rPr lang="en-US" sz="2200" err="1">
                <a:latin typeface="Times New Roman"/>
                <a:ea typeface="Calibri"/>
                <a:cs typeface="Calibri"/>
              </a:rPr>
              <a:t>MyNavy</a:t>
            </a:r>
            <a:r>
              <a:rPr lang="en-US" sz="2200" dirty="0">
                <a:latin typeface="Times New Roman"/>
                <a:ea typeface="Calibri"/>
                <a:cs typeface="Calibri"/>
              </a:rPr>
              <a:t> Financial Literacy Mobile Application</a:t>
            </a:r>
          </a:p>
          <a:p>
            <a:pPr lvl="1"/>
            <a:endParaRPr lang="en-US"/>
          </a:p>
          <a:p>
            <a:endParaRPr lang="en-US"/>
          </a:p>
        </p:txBody>
      </p:sp>
    </p:spTree>
    <p:extLst>
      <p:ext uri="{BB962C8B-B14F-4D97-AF65-F5344CB8AC3E}">
        <p14:creationId xmlns:p14="http://schemas.microsoft.com/office/powerpoint/2010/main" val="3498096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5" y="262294"/>
            <a:ext cx="12196416" cy="836600"/>
          </a:xfrm>
        </p:spPr>
        <p:txBody>
          <a:bodyPr>
            <a:normAutofit/>
          </a:bodyPr>
          <a:lstStyle/>
          <a:p>
            <a:r>
              <a:rPr lang="en-US" sz="3200" b="1" dirty="0">
                <a:latin typeface="Times New Roman"/>
                <a:cs typeface="Calibri"/>
              </a:rPr>
              <a:t>References</a:t>
            </a:r>
          </a:p>
        </p:txBody>
      </p:sp>
      <p:sp>
        <p:nvSpPr>
          <p:cNvPr id="3" name="Subtitle 2"/>
          <p:cNvSpPr>
            <a:spLocks noGrp="1"/>
          </p:cNvSpPr>
          <p:nvPr>
            <p:ph type="subTitle" idx="1"/>
          </p:nvPr>
        </p:nvSpPr>
        <p:spPr>
          <a:xfrm>
            <a:off x="-2407" y="1478898"/>
            <a:ext cx="12196227" cy="4200454"/>
          </a:xfrm>
        </p:spPr>
        <p:txBody>
          <a:bodyPr vert="horz" lIns="91440" tIns="45720" rIns="91440" bIns="45720" rtlCol="0" anchor="t">
            <a:normAutofit/>
          </a:bodyPr>
          <a:lstStyle/>
          <a:p>
            <a:pPr marL="742950" indent="-342900" algn="l">
              <a:buFont typeface="Arial" panose="020B0604020202020204" pitchFamily="34" charset="0"/>
              <a:buChar char="•"/>
            </a:pPr>
            <a:r>
              <a:rPr lang="en-US" sz="2200" dirty="0">
                <a:latin typeface="Times New Roman"/>
                <a:cs typeface="Calibri"/>
              </a:rPr>
              <a:t>Military Compensation- https://militarypay.defense.gov/Pay/</a:t>
            </a:r>
            <a:endParaRPr lang="en-US"/>
          </a:p>
          <a:p>
            <a:pPr marL="742950" indent="-342900" algn="l">
              <a:buFont typeface="Arial" panose="020B0604020202020204" pitchFamily="34" charset="0"/>
              <a:buChar char="•"/>
            </a:pPr>
            <a:r>
              <a:rPr lang="en-US" sz="2200" dirty="0" err="1">
                <a:latin typeface="Times New Roman"/>
                <a:cs typeface="Calibri"/>
              </a:rPr>
              <a:t>MyPay</a:t>
            </a:r>
            <a:r>
              <a:rPr lang="en-US" sz="2200" dirty="0">
                <a:latin typeface="Times New Roman"/>
                <a:cs typeface="Calibri"/>
              </a:rPr>
              <a:t> webpage- https://mypay.dfas.mil/ </a:t>
            </a:r>
          </a:p>
          <a:p>
            <a:pPr marL="742950" indent="-342900" algn="l">
              <a:buFont typeface="Arial" panose="020B0604020202020204" pitchFamily="34" charset="0"/>
              <a:buChar char="•"/>
            </a:pPr>
            <a:r>
              <a:rPr lang="en-US" sz="2200" dirty="0">
                <a:latin typeface="Times New Roman"/>
                <a:cs typeface="Calibri"/>
              </a:rPr>
              <a:t>Thrift Savings Plan -https://www.tsp.gov/</a:t>
            </a:r>
          </a:p>
          <a:p>
            <a:pPr marL="742950" indent="-342900" algn="l">
              <a:buFont typeface="Arial" panose="020B0604020202020204" pitchFamily="34" charset="0"/>
              <a:buChar char="•"/>
            </a:pPr>
            <a:r>
              <a:rPr lang="en-US" sz="2200" dirty="0">
                <a:latin typeface="Times New Roman"/>
                <a:cs typeface="Calibri"/>
              </a:rPr>
              <a:t>Savings Deposit Plan - https://www.dfas.mil/MilitaryMembers/sdp/</a:t>
            </a:r>
          </a:p>
          <a:p>
            <a:pPr marL="742950" indent="-342900" algn="l">
              <a:buFont typeface="Arial" panose="020B0604020202020204" pitchFamily="34" charset="0"/>
              <a:buChar char="•"/>
            </a:pPr>
            <a:r>
              <a:rPr lang="en-US" sz="2200" dirty="0">
                <a:latin typeface="Times New Roman"/>
                <a:cs typeface="Calibri"/>
              </a:rPr>
              <a:t>DoD 7000.14R – JTR</a:t>
            </a:r>
          </a:p>
          <a:p>
            <a:pPr marL="742950" indent="-342900" algn="l">
              <a:buFont typeface="Arial" panose="020B0604020202020204" pitchFamily="34" charset="0"/>
              <a:buChar char="•"/>
            </a:pPr>
            <a:r>
              <a:rPr lang="en-US" sz="2200" dirty="0">
                <a:latin typeface="Times New Roman"/>
                <a:ea typeface="Calibri"/>
                <a:cs typeface="Calibri"/>
              </a:rPr>
              <a:t>Servicemembers Civil Relief Act (SCRA) - https://scra.dmdc.osd.mil/scra/#/home</a:t>
            </a:r>
          </a:p>
          <a:p>
            <a:pPr marL="742950" indent="-342900" algn="l">
              <a:buFont typeface="Arial" panose="020B0604020202020204" pitchFamily="34" charset="0"/>
              <a:buChar char="•"/>
            </a:pPr>
            <a:r>
              <a:rPr lang="en-US" sz="2200" dirty="0">
                <a:latin typeface="Times New Roman"/>
                <a:ea typeface="Calibri"/>
                <a:cs typeface="Calibri"/>
              </a:rPr>
              <a:t>Navy Apps- https://www.applocker.navy.mil/</a:t>
            </a:r>
          </a:p>
          <a:p>
            <a:pPr marL="742950" indent="-342900" algn="l">
              <a:buFont typeface="Arial" panose="020B0604020202020204" pitchFamily="34" charset="0"/>
              <a:buChar char="•"/>
            </a:pPr>
            <a:r>
              <a:rPr lang="en-US" sz="2200" err="1">
                <a:latin typeface="Times New Roman"/>
                <a:cs typeface="Calibri"/>
              </a:rPr>
              <a:t>MyNavy</a:t>
            </a:r>
            <a:r>
              <a:rPr lang="en-US" sz="2200" dirty="0">
                <a:latin typeface="Times New Roman"/>
                <a:cs typeface="Calibri"/>
              </a:rPr>
              <a:t> HR- https://www.mynavyhr.navy.mil/References/Pay-Benefits/</a:t>
            </a:r>
          </a:p>
        </p:txBody>
      </p:sp>
    </p:spTree>
    <p:extLst>
      <p:ext uri="{BB962C8B-B14F-4D97-AF65-F5344CB8AC3E}">
        <p14:creationId xmlns:p14="http://schemas.microsoft.com/office/powerpoint/2010/main" val="3120163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9978" y="152400"/>
            <a:ext cx="9084785" cy="978840"/>
          </a:xfrm>
        </p:spPr>
        <p:txBody>
          <a:bodyPr>
            <a:normAutofit/>
          </a:bodyPr>
          <a:lstStyle/>
          <a:p>
            <a:r>
              <a:rPr lang="en-US" sz="3200" b="1" dirty="0">
                <a:latin typeface="Times New Roman"/>
                <a:cs typeface="Calibri"/>
              </a:rPr>
              <a:t>Purpose</a:t>
            </a:r>
          </a:p>
        </p:txBody>
      </p:sp>
      <p:sp>
        <p:nvSpPr>
          <p:cNvPr id="3" name="Subtitle 2"/>
          <p:cNvSpPr>
            <a:spLocks noGrp="1"/>
          </p:cNvSpPr>
          <p:nvPr>
            <p:ph type="subTitle" idx="1"/>
          </p:nvPr>
        </p:nvSpPr>
        <p:spPr>
          <a:xfrm>
            <a:off x="450375" y="1810202"/>
            <a:ext cx="10164228" cy="4170218"/>
          </a:xfrm>
        </p:spPr>
        <p:txBody>
          <a:bodyPr vert="horz" lIns="91440" tIns="45720" rIns="91440" bIns="45720" rtlCol="0" anchor="t">
            <a:normAutofit/>
          </a:bodyPr>
          <a:lstStyle/>
          <a:p>
            <a:pPr marL="457200" indent="-457200" algn="l">
              <a:buFont typeface="Arial" panose="020B0604020202020204" pitchFamily="34" charset="0"/>
              <a:buChar char="•"/>
            </a:pPr>
            <a:r>
              <a:rPr lang="en-US" sz="2200" dirty="0">
                <a:latin typeface="Times New Roman"/>
                <a:cs typeface="Calibri"/>
              </a:rPr>
              <a:t>Financial readiness of service members and their families is a state in which the successful management of personal financial responsibilities supports a service member’s ability to perform</a:t>
            </a:r>
          </a:p>
          <a:p>
            <a:pPr marL="457200" indent="-457200" algn="l">
              <a:buFont typeface="Arial" panose="020B0604020202020204" pitchFamily="34" charset="0"/>
              <a:buChar char="•"/>
            </a:pPr>
            <a:r>
              <a:rPr lang="en-US" sz="2200" dirty="0">
                <a:latin typeface="Times New Roman"/>
                <a:cs typeface="Calibri"/>
              </a:rPr>
              <a:t>With more confidence in their personal finances, service members can better focus on the mission requirements</a:t>
            </a:r>
          </a:p>
        </p:txBody>
      </p:sp>
    </p:spTree>
    <p:extLst>
      <p:ext uri="{BB962C8B-B14F-4D97-AF65-F5344CB8AC3E}">
        <p14:creationId xmlns:p14="http://schemas.microsoft.com/office/powerpoint/2010/main" val="76663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 y="-942"/>
            <a:ext cx="12191897" cy="846760"/>
          </a:xfrm>
        </p:spPr>
        <p:txBody>
          <a:bodyPr>
            <a:normAutofit/>
          </a:bodyPr>
          <a:lstStyle/>
          <a:p>
            <a:r>
              <a:rPr lang="en-US" sz="3200" b="1" dirty="0">
                <a:latin typeface="Times New Roman"/>
                <a:cs typeface="Calibri"/>
              </a:rPr>
              <a:t>Basic Pay</a:t>
            </a:r>
          </a:p>
        </p:txBody>
      </p:sp>
      <p:sp>
        <p:nvSpPr>
          <p:cNvPr id="3" name="Subtitle 2"/>
          <p:cNvSpPr>
            <a:spLocks noGrp="1"/>
          </p:cNvSpPr>
          <p:nvPr>
            <p:ph type="subTitle" idx="1"/>
          </p:nvPr>
        </p:nvSpPr>
        <p:spPr>
          <a:xfrm>
            <a:off x="1018412" y="1346075"/>
            <a:ext cx="10164228" cy="4170218"/>
          </a:xfrm>
        </p:spPr>
        <p:txBody>
          <a:bodyPr vert="horz" lIns="91440" tIns="45720" rIns="91440" bIns="45720" rtlCol="0" anchor="t">
            <a:normAutofit/>
          </a:bodyPr>
          <a:lstStyle/>
          <a:p>
            <a:pPr algn="l"/>
            <a:r>
              <a:rPr lang="en-US" sz="2200" dirty="0">
                <a:latin typeface="Times New Roman"/>
                <a:cs typeface="Calibri"/>
              </a:rPr>
              <a:t>Basic Pay is the standard amount of compensation and fundamental component of Military pay</a:t>
            </a:r>
          </a:p>
          <a:p>
            <a:pPr algn="l"/>
            <a:r>
              <a:rPr lang="en-US" sz="2200" u="sng" dirty="0">
                <a:latin typeface="Times New Roman"/>
                <a:cs typeface="Calibri"/>
              </a:rPr>
              <a:t>Based on paygrade (rank), and years of service</a:t>
            </a:r>
          </a:p>
          <a:p>
            <a:pPr marL="914400" lvl="1" indent="-457200" algn="l">
              <a:buFont typeface="Arial" panose="020B0604020202020204" pitchFamily="34" charset="0"/>
              <a:buChar char="•"/>
            </a:pPr>
            <a:r>
              <a:rPr lang="en-US" sz="2200" dirty="0">
                <a:latin typeface="Times New Roman"/>
                <a:cs typeface="Calibri"/>
              </a:rPr>
              <a:t>Annual Military basic pay raises are linked to the increase in private-sector wages.</a:t>
            </a:r>
          </a:p>
          <a:p>
            <a:pPr marL="914400" lvl="1" indent="-457200" algn="l">
              <a:buFont typeface="Arial" panose="020B0604020202020204" pitchFamily="34" charset="0"/>
              <a:buChar char="•"/>
            </a:pPr>
            <a:r>
              <a:rPr lang="en-US" sz="2200" dirty="0">
                <a:latin typeface="Times New Roman"/>
                <a:cs typeface="Calibri"/>
              </a:rPr>
              <a:t>Pay raises are set by Congress and/or the President</a:t>
            </a:r>
          </a:p>
          <a:p>
            <a:pPr marL="914400" lvl="1" indent="-457200" algn="l">
              <a:buFont typeface="Arial" panose="020B0604020202020204" pitchFamily="34" charset="0"/>
              <a:buChar char="•"/>
            </a:pPr>
            <a:endParaRPr lang="en-US" sz="2200" dirty="0">
              <a:latin typeface="Times New Roman"/>
              <a:cs typeface="Calibri" panose="020F0502020204030204" pitchFamily="34" charset="0"/>
            </a:endParaRPr>
          </a:p>
          <a:p>
            <a:pPr algn="l"/>
            <a:r>
              <a:rPr lang="en-US" sz="2200" u="sng" dirty="0">
                <a:latin typeface="Times New Roman"/>
                <a:cs typeface="Calibri"/>
              </a:rPr>
              <a:t>To view current Basic Pay chart, visit</a:t>
            </a:r>
            <a:br>
              <a:rPr lang="en-US" sz="2200" dirty="0">
                <a:latin typeface="Times New Roman"/>
                <a:cs typeface="Calibri" panose="020F0502020204030204" pitchFamily="34" charset="0"/>
              </a:rPr>
            </a:br>
            <a:r>
              <a:rPr lang="en-US" sz="2200" dirty="0">
                <a:latin typeface="Times New Roman"/>
                <a:cs typeface="Calibri"/>
              </a:rPr>
              <a:t>https://militarypay.defense.gov/Pay/Basic-Pay/Active-Duty-Pay/</a:t>
            </a:r>
          </a:p>
        </p:txBody>
      </p:sp>
    </p:spTree>
    <p:extLst>
      <p:ext uri="{BB962C8B-B14F-4D97-AF65-F5344CB8AC3E}">
        <p14:creationId xmlns:p14="http://schemas.microsoft.com/office/powerpoint/2010/main" val="4013828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 y="68330"/>
            <a:ext cx="12191897" cy="809586"/>
          </a:xfrm>
        </p:spPr>
        <p:txBody>
          <a:bodyPr>
            <a:normAutofit/>
          </a:bodyPr>
          <a:lstStyle/>
          <a:p>
            <a:r>
              <a:rPr lang="en-US" sz="3200" b="1" dirty="0">
                <a:latin typeface="Times New Roman"/>
                <a:ea typeface="Calibri"/>
                <a:cs typeface="Calibri"/>
              </a:rPr>
              <a:t>   Basic Allowance for Housing (BAH)</a:t>
            </a:r>
          </a:p>
        </p:txBody>
      </p:sp>
      <p:sp>
        <p:nvSpPr>
          <p:cNvPr id="3" name="Subtitle 2"/>
          <p:cNvSpPr>
            <a:spLocks noGrp="1"/>
          </p:cNvSpPr>
          <p:nvPr>
            <p:ph type="subTitle" idx="1"/>
          </p:nvPr>
        </p:nvSpPr>
        <p:spPr>
          <a:xfrm>
            <a:off x="928357" y="1179820"/>
            <a:ext cx="10164228" cy="4170218"/>
          </a:xfrm>
        </p:spPr>
        <p:txBody>
          <a:bodyPr vert="horz" lIns="91440" tIns="45720" rIns="91440" bIns="45720" rtlCol="0" anchor="t">
            <a:normAutofit/>
          </a:bodyPr>
          <a:lstStyle/>
          <a:p>
            <a:pPr algn="l"/>
            <a:r>
              <a:rPr lang="en-US" sz="2200" dirty="0">
                <a:latin typeface="Times New Roman"/>
                <a:cs typeface="Calibri"/>
              </a:rPr>
              <a:t>BAH is an allowance to offset the cost of housing when you do not receive government-provided housing. It based on location of the Permanent Duty Station. May be dependent on location of dependents</a:t>
            </a:r>
          </a:p>
          <a:p>
            <a:pPr algn="l"/>
            <a:endParaRPr lang="en-US" sz="2200" dirty="0">
              <a:latin typeface="Times New Roman"/>
              <a:cs typeface="Calibri" panose="020F0502020204030204" pitchFamily="34" charset="0"/>
            </a:endParaRPr>
          </a:p>
          <a:p>
            <a:pPr algn="l"/>
            <a:r>
              <a:rPr lang="en-US" sz="2200" u="sng" dirty="0">
                <a:latin typeface="Times New Roman"/>
                <a:cs typeface="Calibri"/>
              </a:rPr>
              <a:t>Different types of BAH:</a:t>
            </a:r>
          </a:p>
          <a:p>
            <a:pPr marL="914400" lvl="1" indent="-457200" algn="l">
              <a:buFont typeface="Arial" panose="020B0604020202020204" pitchFamily="34" charset="0"/>
              <a:buChar char="•"/>
            </a:pPr>
            <a:r>
              <a:rPr lang="en-US" sz="2200" dirty="0">
                <a:latin typeface="Times New Roman"/>
                <a:cs typeface="Calibri"/>
              </a:rPr>
              <a:t>BAH with Dependents</a:t>
            </a:r>
          </a:p>
          <a:p>
            <a:pPr marL="914400" lvl="1" indent="-457200" algn="l">
              <a:buFont typeface="Arial" panose="020B0604020202020204" pitchFamily="34" charset="0"/>
              <a:buChar char="•"/>
            </a:pPr>
            <a:r>
              <a:rPr lang="en-US" sz="2200" dirty="0">
                <a:latin typeface="Times New Roman"/>
                <a:cs typeface="Calibri"/>
              </a:rPr>
              <a:t>BAH without Dependents</a:t>
            </a:r>
          </a:p>
          <a:p>
            <a:pPr marL="1371600" lvl="2" indent="-457200" algn="l">
              <a:buFont typeface="Arial" panose="020B0604020202020204" pitchFamily="34" charset="0"/>
              <a:buChar char="•"/>
            </a:pPr>
            <a:r>
              <a:rPr lang="en-US" sz="2200" dirty="0">
                <a:latin typeface="Times New Roman"/>
                <a:cs typeface="Calibri"/>
              </a:rPr>
              <a:t>E4 over 4 years of service</a:t>
            </a:r>
          </a:p>
          <a:p>
            <a:pPr marL="1371600" lvl="2" indent="-457200" algn="l">
              <a:buFont typeface="Arial" panose="020B0604020202020204" pitchFamily="34" charset="0"/>
              <a:buChar char="•"/>
            </a:pPr>
            <a:r>
              <a:rPr lang="en-US" sz="2200" dirty="0">
                <a:latin typeface="Times New Roman"/>
                <a:cs typeface="Calibri"/>
              </a:rPr>
              <a:t>E5 and above</a:t>
            </a:r>
          </a:p>
        </p:txBody>
      </p:sp>
    </p:spTree>
    <p:extLst>
      <p:ext uri="{BB962C8B-B14F-4D97-AF65-F5344CB8AC3E}">
        <p14:creationId xmlns:p14="http://schemas.microsoft.com/office/powerpoint/2010/main" val="3695404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24" y="102967"/>
            <a:ext cx="12191897" cy="804506"/>
          </a:xfrm>
        </p:spPr>
        <p:txBody>
          <a:bodyPr>
            <a:normAutofit/>
          </a:bodyPr>
          <a:lstStyle/>
          <a:p>
            <a:r>
              <a:rPr lang="en-US" sz="3200" b="1" dirty="0">
                <a:latin typeface="Times New Roman"/>
                <a:cs typeface="Calibri"/>
              </a:rPr>
              <a:t>Basic Allowance for Subsistence </a:t>
            </a:r>
          </a:p>
        </p:txBody>
      </p:sp>
      <p:sp>
        <p:nvSpPr>
          <p:cNvPr id="3" name="Subtitle 2"/>
          <p:cNvSpPr>
            <a:spLocks noGrp="1"/>
          </p:cNvSpPr>
          <p:nvPr>
            <p:ph type="subTitle" idx="1"/>
          </p:nvPr>
        </p:nvSpPr>
        <p:spPr>
          <a:xfrm>
            <a:off x="1011484" y="1346074"/>
            <a:ext cx="10164228" cy="4170218"/>
          </a:xfrm>
        </p:spPr>
        <p:txBody>
          <a:bodyPr vert="horz" lIns="91440" tIns="45720" rIns="91440" bIns="45720" rtlCol="0" anchor="t">
            <a:normAutofit/>
          </a:bodyPr>
          <a:lstStyle/>
          <a:p>
            <a:pPr marL="457200" indent="-457200" algn="l">
              <a:lnSpc>
                <a:spcPct val="100000"/>
              </a:lnSpc>
              <a:buFont typeface="Arial" panose="020B0604020202020204" pitchFamily="34" charset="0"/>
              <a:buChar char="•"/>
            </a:pPr>
            <a:r>
              <a:rPr lang="en-US" sz="2200" dirty="0">
                <a:latin typeface="Times New Roman"/>
                <a:ea typeface="Calibri"/>
                <a:cs typeface="Calibri"/>
              </a:rPr>
              <a:t>BAS is meant to offset costs for a member's meals</a:t>
            </a:r>
          </a:p>
          <a:p>
            <a:pPr marL="457200" indent="-457200" algn="l">
              <a:lnSpc>
                <a:spcPct val="100000"/>
              </a:lnSpc>
              <a:buFont typeface="Arial" panose="020B0604020202020204" pitchFamily="34" charset="0"/>
              <a:buChar char="•"/>
            </a:pPr>
            <a:r>
              <a:rPr lang="en-US" sz="2200" dirty="0">
                <a:latin typeface="Times New Roman"/>
                <a:ea typeface="Calibri"/>
                <a:cs typeface="Calibri"/>
              </a:rPr>
              <a:t>Beginning on January 1, 2002, all enlisted members get full BAS, but pay for their meals (including those provided by the government)</a:t>
            </a:r>
          </a:p>
          <a:p>
            <a:pPr marL="457200" indent="-457200" algn="l">
              <a:lnSpc>
                <a:spcPct val="100000"/>
              </a:lnSpc>
              <a:buFont typeface="Arial" panose="020B0604020202020204" pitchFamily="34" charset="0"/>
              <a:buChar char="•"/>
            </a:pPr>
            <a:r>
              <a:rPr lang="en-US" sz="2200" dirty="0">
                <a:latin typeface="Times New Roman"/>
                <a:ea typeface="Calibri"/>
                <a:cs typeface="Calibri"/>
              </a:rPr>
              <a:t>This allowance is not intended to offset the costs of meals for family members</a:t>
            </a:r>
          </a:p>
          <a:p>
            <a:pPr algn="l">
              <a:lnSpc>
                <a:spcPct val="100000"/>
              </a:lnSpc>
            </a:pPr>
            <a:r>
              <a:rPr lang="en-US" sz="2200" dirty="0">
                <a:latin typeface="Times New Roman"/>
                <a:cs typeface="Calibri"/>
              </a:rPr>
              <a:t>2025 BAS Rates:</a:t>
            </a:r>
            <a:endParaRPr lang="en-US" sz="2200">
              <a:latin typeface="Times New Roman"/>
              <a:ea typeface="Calibri" panose="020F0502020204030204" pitchFamily="34" charset="0"/>
              <a:cs typeface="Calibri"/>
            </a:endParaRPr>
          </a:p>
          <a:p>
            <a:pPr marL="914400" lvl="1" indent="-457200" algn="l">
              <a:lnSpc>
                <a:spcPct val="100000"/>
              </a:lnSpc>
              <a:buFont typeface="Arial" panose="020B0604020202020204" pitchFamily="34" charset="0"/>
              <a:buChar char="•"/>
            </a:pPr>
            <a:r>
              <a:rPr lang="en-US" sz="2200" dirty="0">
                <a:latin typeface="Times New Roman"/>
                <a:cs typeface="Calibri"/>
              </a:rPr>
              <a:t>Officers- $320.78 a month</a:t>
            </a:r>
            <a:endParaRPr lang="en-US" sz="2200">
              <a:latin typeface="Times New Roman"/>
              <a:ea typeface="Calibri" panose="020F0502020204030204" pitchFamily="34" charset="0"/>
              <a:cs typeface="Calibri"/>
            </a:endParaRPr>
          </a:p>
          <a:p>
            <a:pPr marL="914400" lvl="1" indent="-457200" algn="l">
              <a:lnSpc>
                <a:spcPct val="100000"/>
              </a:lnSpc>
              <a:buFont typeface="Arial" panose="020B0604020202020204" pitchFamily="34" charset="0"/>
              <a:buChar char="•"/>
            </a:pPr>
            <a:r>
              <a:rPr lang="en-US" sz="2200" dirty="0">
                <a:latin typeface="Times New Roman"/>
                <a:cs typeface="Calibri"/>
              </a:rPr>
              <a:t>Enlisted- $465.77 a month</a:t>
            </a:r>
            <a:endParaRPr lang="en-US" sz="2200" dirty="0">
              <a:latin typeface="Times New Roman"/>
              <a:ea typeface="Calibri" panose="020F0502020204030204" pitchFamily="34" charset="0"/>
              <a:cs typeface="Calibri"/>
            </a:endParaRPr>
          </a:p>
        </p:txBody>
      </p:sp>
    </p:spTree>
    <p:extLst>
      <p:ext uri="{BB962C8B-B14F-4D97-AF65-F5344CB8AC3E}">
        <p14:creationId xmlns:p14="http://schemas.microsoft.com/office/powerpoint/2010/main" val="2235215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234"/>
            <a:ext cx="12192000" cy="949643"/>
          </a:xfrm>
        </p:spPr>
        <p:txBody>
          <a:bodyPr>
            <a:normAutofit/>
          </a:bodyPr>
          <a:lstStyle/>
          <a:p>
            <a:pPr algn="ctr"/>
            <a:r>
              <a:rPr lang="en-US" sz="3200" b="1" dirty="0">
                <a:latin typeface="Times New Roman"/>
                <a:cs typeface="Calibri"/>
              </a:rPr>
              <a:t>Special Pay and Allowances</a:t>
            </a:r>
          </a:p>
        </p:txBody>
      </p:sp>
      <p:sp>
        <p:nvSpPr>
          <p:cNvPr id="3" name="Content Placeholder 2"/>
          <p:cNvSpPr>
            <a:spLocks noGrp="1"/>
          </p:cNvSpPr>
          <p:nvPr>
            <p:ph idx="1"/>
          </p:nvPr>
        </p:nvSpPr>
        <p:spPr>
          <a:xfrm>
            <a:off x="838200" y="1430770"/>
            <a:ext cx="10515600" cy="4351338"/>
          </a:xfrm>
        </p:spPr>
        <p:txBody>
          <a:bodyPr vert="horz" lIns="91440" tIns="45720" rIns="91440" bIns="45720" rtlCol="0" anchor="t">
            <a:normAutofit/>
          </a:bodyPr>
          <a:lstStyle/>
          <a:p>
            <a:r>
              <a:rPr lang="en-US" sz="2200" b="1" dirty="0">
                <a:latin typeface="Times New Roman"/>
                <a:cs typeface="Calibri"/>
              </a:rPr>
              <a:t>Career Sea Pay (CSP)</a:t>
            </a:r>
            <a:r>
              <a:rPr lang="en-US" sz="2200" dirty="0">
                <a:latin typeface="Times New Roman"/>
                <a:cs typeface="Calibri"/>
              </a:rPr>
              <a:t> - While permanently assigned for duty to a ship, ship-based staff, or ship-based aviation unit and serving on a ship with a primary mission that is accomplished underway (includes ships designated as destroyers or submarine tenders)</a:t>
            </a:r>
          </a:p>
          <a:p>
            <a:endParaRPr lang="en-US" sz="2200" dirty="0">
              <a:latin typeface="Times New Roman"/>
              <a:cs typeface="Calibri" panose="020F0502020204030204" pitchFamily="34" charset="0"/>
            </a:endParaRPr>
          </a:p>
          <a:p>
            <a:r>
              <a:rPr lang="en-US" sz="2200" b="1" dirty="0">
                <a:latin typeface="Times New Roman"/>
                <a:cs typeface="Calibri"/>
              </a:rPr>
              <a:t>Family Separation Allowance (FSA)</a:t>
            </a:r>
            <a:r>
              <a:rPr lang="en-US" sz="2200" dirty="0">
                <a:latin typeface="Times New Roman"/>
                <a:cs typeface="Calibri"/>
              </a:rPr>
              <a:t> - FSA is payable to members with dependents and a member married to another member of the uniformed services regardless of any other dependency status</a:t>
            </a:r>
          </a:p>
          <a:p>
            <a:endParaRPr lang="en-US" sz="2200" dirty="0">
              <a:latin typeface="Times New Roman"/>
              <a:cs typeface="Calibri" panose="020F0502020204030204" pitchFamily="34" charset="0"/>
            </a:endParaRPr>
          </a:p>
          <a:p>
            <a:r>
              <a:rPr lang="en-US" sz="2200" b="1" dirty="0">
                <a:latin typeface="Times New Roman"/>
                <a:ea typeface="Calibri"/>
                <a:cs typeface="Calibri"/>
              </a:rPr>
              <a:t>Uniform Allowance</a:t>
            </a:r>
            <a:r>
              <a:rPr lang="en-US" sz="2200" dirty="0">
                <a:latin typeface="Times New Roman"/>
                <a:ea typeface="Calibri"/>
                <a:cs typeface="Calibri"/>
              </a:rPr>
              <a:t> - Received annually on the anniversary of date of initial entry into military service. </a:t>
            </a:r>
          </a:p>
        </p:txBody>
      </p:sp>
    </p:spTree>
    <p:extLst>
      <p:ext uri="{BB962C8B-B14F-4D97-AF65-F5344CB8AC3E}">
        <p14:creationId xmlns:p14="http://schemas.microsoft.com/office/powerpoint/2010/main" val="2596289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B2727AD1366E48A3C341A92A39677A" ma:contentTypeVersion="3" ma:contentTypeDescription="Create a new document." ma:contentTypeScope="" ma:versionID="aa4f8122a2d469bd63a3ddaea1e9f398">
  <xsd:schema xmlns:xsd="http://www.w3.org/2001/XMLSchema" xmlns:xs="http://www.w3.org/2001/XMLSchema" xmlns:p="http://schemas.microsoft.com/office/2006/metadata/properties" xmlns:ns2="0caf38a1-3a1c-4f86-b30f-ec0eec563c4d" targetNamespace="http://schemas.microsoft.com/office/2006/metadata/properties" ma:root="true" ma:fieldsID="7a4888f717ccd471d270bfd4b045b54d" ns2:_="">
    <xsd:import namespace="0caf38a1-3a1c-4f86-b30f-ec0eec563c4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af38a1-3a1c-4f86-b30f-ec0eec563c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08247-A3EB-409F-ABCD-20DB69F48C98}">
  <ds:schemaRefs>
    <ds:schemaRef ds:uri="0caf38a1-3a1c-4f86-b30f-ec0eec563c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38F0FF-C92D-4B8B-AA8D-31556536A9E7}">
  <ds:schemaRefs>
    <ds:schemaRef ds:uri="http://schemas.microsoft.com/sharepoint/v3/contenttype/forms"/>
  </ds:schemaRefs>
</ds:datastoreItem>
</file>

<file path=customXml/itemProps3.xml><?xml version="1.0" encoding="utf-8"?>
<ds:datastoreItem xmlns:ds="http://schemas.openxmlformats.org/officeDocument/2006/customXml" ds:itemID="{3E311199-DF19-4246-9744-90D01DFFF4B8}">
  <ds:schemaRefs>
    <ds:schemaRef ds:uri="0caf38a1-3a1c-4f86-b30f-ec0eec563c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3094</Words>
  <Application>Microsoft Office PowerPoint</Application>
  <PresentationFormat>Widescreen</PresentationFormat>
  <Paragraphs>299</Paragraphs>
  <Slides>24</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Aptos</vt:lpstr>
      <vt:lpstr>Aptos Display</vt:lpstr>
      <vt:lpstr>Arial</vt:lpstr>
      <vt:lpstr>Calibri</vt:lpstr>
      <vt:lpstr>Helvetica Neue</vt:lpstr>
      <vt:lpstr>Rockwell</vt:lpstr>
      <vt:lpstr>Times New Roman</vt:lpstr>
      <vt:lpstr>Wingdings</vt:lpstr>
      <vt:lpstr>Office Theme</vt:lpstr>
      <vt:lpstr>PowerPoint Presentation</vt:lpstr>
      <vt:lpstr>        Enabling Objectives</vt:lpstr>
      <vt:lpstr>        Enabling Objectives</vt:lpstr>
      <vt:lpstr>References</vt:lpstr>
      <vt:lpstr>Purpose</vt:lpstr>
      <vt:lpstr>Basic Pay</vt:lpstr>
      <vt:lpstr>   Basic Allowance for Housing (BAH)</vt:lpstr>
      <vt:lpstr>Basic Allowance for Subsistence </vt:lpstr>
      <vt:lpstr>Special Pay and Allowances</vt:lpstr>
      <vt:lpstr>Savings Deposit Program</vt:lpstr>
      <vt:lpstr>Savings Deposit Program(cont.)</vt:lpstr>
      <vt:lpstr>MyPay Overview </vt:lpstr>
      <vt:lpstr>MyPay Overview</vt:lpstr>
      <vt:lpstr>MyPay Overview  </vt:lpstr>
      <vt:lpstr>MyPay Overview </vt:lpstr>
      <vt:lpstr>TSP Overview</vt:lpstr>
      <vt:lpstr>Blended Retirement System</vt:lpstr>
      <vt:lpstr>The Servicemembers Civil Relief Act</vt:lpstr>
      <vt:lpstr>MyNavy Financial Literacy Mobile Application </vt:lpstr>
      <vt:lpstr>Best Practices</vt:lpstr>
      <vt:lpstr>Best Practices</vt:lpstr>
      <vt:lpstr>Knowledge Check</vt:lpstr>
      <vt:lpstr>Review and Summary</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6.1 FTSW Financial Readiness</dc:title>
  <dc:creator>Gardner, Steven L PO1 USN NSSATC HQ (USA)</dc:creator>
  <cp:lastModifiedBy>Williams, Shanita A (Nita) SCPO USN CHNAVPERS MIL TN (USA)</cp:lastModifiedBy>
  <cp:revision>221</cp:revision>
  <dcterms:created xsi:type="dcterms:W3CDTF">2025-06-01T00:52:09Z</dcterms:created>
  <dcterms:modified xsi:type="dcterms:W3CDTF">2025-12-03T20:16:40Z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0x010100E7B2727AD1366E48A3C341A92A39677A</vt:lpwstr>
  </property>
</Properties>
</file>