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58" r:id="rId6"/>
    <p:sldId id="257" r:id="rId7"/>
    <p:sldId id="303" r:id="rId8"/>
    <p:sldId id="259" r:id="rId9"/>
    <p:sldId id="332" r:id="rId10"/>
    <p:sldId id="297" r:id="rId11"/>
    <p:sldId id="333" r:id="rId12"/>
    <p:sldId id="292" r:id="rId13"/>
    <p:sldId id="289" r:id="rId14"/>
    <p:sldId id="302" r:id="rId15"/>
    <p:sldId id="290" r:id="rId16"/>
    <p:sldId id="261" r:id="rId17"/>
    <p:sldId id="334" r:id="rId18"/>
    <p:sldId id="291" r:id="rId19"/>
    <p:sldId id="264" r:id="rId20"/>
    <p:sldId id="265" r:id="rId21"/>
    <p:sldId id="266" r:id="rId22"/>
    <p:sldId id="304" r:id="rId23"/>
    <p:sldId id="270" r:id="rId24"/>
    <p:sldId id="301" r:id="rId25"/>
    <p:sldId id="271" r:id="rId26"/>
    <p:sldId id="279" r:id="rId27"/>
    <p:sldId id="27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72A018-AF6A-354E-491C-1E591153ED57}" name="Osborne, James R MCPO USN DCNO N1 (USA)" initials="O(" userId="S::james.r.osborne.mil@us.navy.mil::db38b5b9-a24d-48a5-8eba-4cddad04ac17" providerId="AD"/>
  <p188:author id="{B4172C1D-7990-2012-66EB-C077C9C1CF0A}" name="Collins, K R (KC) PO1 USN NAVRESPRODEVCEN LA (USA)" initials="C(" userId="S::karen.r.collins4.mil@us.navy.mil::47aadf89-4291-4efb-8cce-4b07687a5e6b" providerId="AD"/>
  <p188:author id="{48BBD651-3C36-6992-3FB2-0621D4349A76}" name="Gardner, Steven L PO1 USN NSSATC HQ (USA)" initials="SG" userId="S::steven.l.gardner16.mil@us.navy.mil::d40a2193-434a-4150-aa78-8e58895ac27f" providerId="AD"/>
  <p188:author id="{C2695ECE-25D1-BD04-F57E-198AE06FDB87}" name="Edmonston, Douglas A SCPO USN CBC GULFPORT MS (USA)" initials="E(" userId="S::douglas.a.edmonston.mil@us.navy.mil::af5b9239-1866-4b1f-a601-d58887d3075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2CF312-1506-448B-B921-3CDFAB8C283D}" v="3" dt="2025-12-08T14:42:29.262"/>
  </p1510:revLst>
</p1510:revInfo>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695" autoAdjust="0"/>
  </p:normalViewPr>
  <p:slideViewPr>
    <p:cSldViewPr snapToGrid="0">
      <p:cViewPr varScale="1">
        <p:scale>
          <a:sx n="85" d="100"/>
          <a:sy n="85" d="100"/>
        </p:scale>
        <p:origin x="155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lagher, Vicky A CTR USN COMNAVPERSCOM MIL TN (USA)" userId="11f32b14-0284-44a9-82b6-d4dae0c9ebba" providerId="ADAL" clId="{D6362949-8DCE-4E06-9951-05047E9CC906}"/>
    <pc:docChg chg="modSld">
      <pc:chgData name="Gallagher, Vicky A CTR USN COMNAVPERSCOM MIL TN (USA)" userId="11f32b14-0284-44a9-82b6-d4dae0c9ebba" providerId="ADAL" clId="{D6362949-8DCE-4E06-9951-05047E9CC906}" dt="2025-12-08T17:00:14.580" v="0" actId="1076"/>
      <pc:docMkLst>
        <pc:docMk/>
      </pc:docMkLst>
      <pc:sldChg chg="modSp mod">
        <pc:chgData name="Gallagher, Vicky A CTR USN COMNAVPERSCOM MIL TN (USA)" userId="11f32b14-0284-44a9-82b6-d4dae0c9ebba" providerId="ADAL" clId="{D6362949-8DCE-4E06-9951-05047E9CC906}" dt="2025-12-08T17:00:14.580" v="0" actId="1076"/>
        <pc:sldMkLst>
          <pc:docMk/>
          <pc:sldMk cId="3035285512" sldId="297"/>
        </pc:sldMkLst>
        <pc:picChg chg="mod">
          <ac:chgData name="Gallagher, Vicky A CTR USN COMNAVPERSCOM MIL TN (USA)" userId="11f32b14-0284-44a9-82b6-d4dae0c9ebba" providerId="ADAL" clId="{D6362949-8DCE-4E06-9951-05047E9CC906}" dt="2025-12-08T17:00:14.580" v="0" actId="1076"/>
          <ac:picMkLst>
            <pc:docMk/>
            <pc:sldMk cId="3035285512" sldId="297"/>
            <ac:picMk id="8"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EDB4D-0AA0-4AB1-8314-363590B73539}"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ADCF-32D8-418E-BB9E-77375191B9AF}" type="slidenum">
              <a:rPr lang="en-US" smtClean="0"/>
              <a:t>‹#›</a:t>
            </a:fld>
            <a:endParaRPr lang="en-US"/>
          </a:p>
        </p:txBody>
      </p:sp>
    </p:spTree>
    <p:extLst>
      <p:ext uri="{BB962C8B-B14F-4D97-AF65-F5344CB8AC3E}">
        <p14:creationId xmlns:p14="http://schemas.microsoft.com/office/powerpoint/2010/main" val="1354885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mynavyhr.navy.mil/Career-Management/Community-Management/Enlisted-Career-Admin/Reenlistment-Extensions/"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ogle.com/search?cs=0&amp;sca_esv=75dd18850f6fd0ba&amp;q=Fitness+Enhancement+Program+%28FEP%29&amp;sa=X&amp;ved=2ahUKEwjr67izwKONAxWttokEHUZZIh8QxccNegQIBBAB&amp;mstk=AUtExfDUhowo9OZmLmy-JYMKWPYPdbwZqsa_XypwXXS_EG_AN0BPFtvp5s-aM1l-1kDJDz517EVI1igvXKiehpvoQNw4y2WO5AdVmU1SsxmYOfqaahW2SwNFaqhVpIEpRFkN6jY&amp;csui=3"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google.com/search?cs=0&amp;sca_esv=75dd18850f6fd0ba&amp;q=commanding+officers+%28COs%29&amp;sa=X&amp;ved=2ahUKEwjr67izwKONAxWttokEHUZZIh8QxccNegQIBRAB&amp;mstk=AUtExfDUhowo9OZmLmy-JYMKWPYPdbwZqsa_XypwXXS_EG_AN0BPFtvp5s-aM1l-1kDJDz517EVI1igvXKiehpvoQNw4y2WO5AdVmU1SsxmYOfqaahW2SwNFaqhVpIEpRFkN6jY&amp;csui=3"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Required: 55 min</a:t>
            </a:r>
          </a:p>
        </p:txBody>
      </p:sp>
      <p:sp>
        <p:nvSpPr>
          <p:cNvPr id="4" name="Slide Number Placeholder 3"/>
          <p:cNvSpPr>
            <a:spLocks noGrp="1"/>
          </p:cNvSpPr>
          <p:nvPr>
            <p:ph type="sldNum" sz="quarter" idx="10"/>
          </p:nvPr>
        </p:nvSpPr>
        <p:spPr/>
        <p:txBody>
          <a:bodyPr/>
          <a:lstStyle/>
          <a:p>
            <a:fld id="{3F48A653-A2B8-4CD6-AC92-8D0C1AFCB0BD}" type="slidenum">
              <a:rPr lang="en-US" smtClean="0"/>
              <a:t>1</a:t>
            </a:fld>
            <a:endParaRPr lang="en-US"/>
          </a:p>
        </p:txBody>
      </p:sp>
    </p:spTree>
    <p:extLst>
      <p:ext uri="{BB962C8B-B14F-4D97-AF65-F5344CB8AC3E}">
        <p14:creationId xmlns:p14="http://schemas.microsoft.com/office/powerpoint/2010/main" val="4154434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  MPM 1160-020 (REENLISTMENT CEREMONIES) </a:t>
            </a:r>
            <a:r>
              <a:rPr lang="en-US">
                <a:solidFill>
                  <a:prstClr val="black"/>
                </a:solidFill>
                <a:latin typeface="Tahoma"/>
                <a:ea typeface="Tahoma"/>
                <a:cs typeface="Tahoma"/>
              </a:rPr>
              <a:t>must be considered with Sailor at time of Command Career Request to ensure ceremony follows protocol.</a:t>
            </a:r>
            <a:endParaRPr lang="en-US">
              <a:latin typeface="Tahoma"/>
              <a:ea typeface="Tahoma"/>
              <a:cs typeface="Tahoma"/>
            </a:endParaRPr>
          </a:p>
          <a:p>
            <a:r>
              <a:rPr lang="en-US">
                <a:latin typeface="Tahoma"/>
                <a:ea typeface="Tahoma"/>
                <a:cs typeface="Tahoma"/>
              </a:rPr>
              <a:t>In the Sailor's raising of their right hand, there is no higher honor than this commitment to our nation.  The ceremony shall also represent this dedication to the Sailor and represent the nation accordingly.  </a:t>
            </a:r>
          </a:p>
          <a:p>
            <a:pPr marL="174625" indent="-174625">
              <a:buFont typeface="Wingdings" panose="05000000000000000000" pitchFamily="2" charset="2"/>
              <a:buChar char="§"/>
            </a:pPr>
            <a:r>
              <a:rPr lang="en-US">
                <a:latin typeface="Tahoma"/>
                <a:ea typeface="Tahoma"/>
                <a:cs typeface="Tahoma"/>
              </a:rPr>
              <a:t>Speak on unique/significant reenlistment ceremonies you have facilitated or witnessed that stood out (fun location, deployments, etc.).</a:t>
            </a:r>
          </a:p>
          <a:p>
            <a:pPr marL="174625" indent="-174625">
              <a:buFont typeface="Wingdings" panose="05000000000000000000" pitchFamily="2" charset="2"/>
              <a:buChar char="§"/>
            </a:pPr>
            <a:r>
              <a:rPr lang="en-US">
                <a:latin typeface="Tahoma"/>
                <a:ea typeface="Tahoma"/>
                <a:cs typeface="Tahoma"/>
              </a:rPr>
              <a:t>Special locations do take more time to arrange so need more lead time (as applicable). </a:t>
            </a:r>
          </a:p>
          <a:p>
            <a:pPr marL="174625" indent="-174625">
              <a:buFont typeface="Wingdings" panose="05000000000000000000" pitchFamily="2" charset="2"/>
              <a:buChar char="§"/>
            </a:pPr>
            <a:r>
              <a:rPr lang="en-US">
                <a:latin typeface="Tahoma"/>
                <a:ea typeface="Tahoma"/>
                <a:cs typeface="Tahoma"/>
              </a:rPr>
              <a:t>The CO should preside and in her/his absence, the Executive Officer should preside. </a:t>
            </a:r>
          </a:p>
          <a:p>
            <a:pPr marL="174625" indent="-174625">
              <a:buFont typeface="Wingdings" panose="05000000000000000000" pitchFamily="2" charset="2"/>
              <a:buChar char="§"/>
            </a:pPr>
            <a:r>
              <a:rPr lang="en-US">
                <a:latin typeface="Tahoma"/>
                <a:ea typeface="Tahoma"/>
                <a:cs typeface="Tahoma"/>
              </a:rPr>
              <a:t>Per reference (a), section 2261, and reference (b), commands may use appropriated funds to purchase recognition items of nominal or modest value (less than $50 per item). Grant reenlistment leave or special liberty.</a:t>
            </a:r>
          </a:p>
          <a:p>
            <a:pPr marL="174625" indent="-174625">
              <a:buFont typeface="Wingdings" panose="05000000000000000000" pitchFamily="2" charset="2"/>
              <a:buChar char="§"/>
            </a:pPr>
            <a:r>
              <a:rPr lang="en-US">
                <a:latin typeface="Tahoma"/>
                <a:ea typeface="Tahoma"/>
                <a:cs typeface="Tahoma"/>
              </a:rPr>
              <a:t>Ensure that NPPSC 1160/1 has been reviewed (ceremony items requested), submitted to Personnel Dept/N1 in timely manner.</a:t>
            </a:r>
          </a:p>
          <a:p>
            <a:pPr marL="174625" indent="-174625">
              <a:buFont typeface="Wingdings" panose="05000000000000000000" pitchFamily="2" charset="2"/>
              <a:buChar char="§"/>
            </a:pPr>
            <a:r>
              <a:rPr lang="en-US">
                <a:latin typeface="Tahoma"/>
                <a:ea typeface="Tahoma"/>
                <a:cs typeface="Tahoma"/>
              </a:rPr>
              <a:t>Ensure that Certificates for Sailor and family (as applicable) are generated (locally or CIMS) and signed.</a:t>
            </a:r>
          </a:p>
          <a:p>
            <a:pPr marL="174625" indent="-174625">
              <a:buFont typeface="Wingdings" panose="05000000000000000000" pitchFamily="2" charset="2"/>
              <a:buChar char="§"/>
            </a:pPr>
            <a:r>
              <a:rPr lang="en-US">
                <a:latin typeface="Tahoma"/>
                <a:ea typeface="Tahoma"/>
                <a:cs typeface="Tahoma"/>
              </a:rPr>
              <a:t>Ensure that the 5 w's of the ceremony (who, what, when, where and why- ceremony of course) are confirmed with COC/event attendees prior to event.</a:t>
            </a:r>
          </a:p>
          <a:p>
            <a:pPr marL="174625" indent="-174625">
              <a:buFont typeface="Wingdings" panose="05000000000000000000" pitchFamily="2" charset="2"/>
              <a:buChar char="§"/>
            </a:pPr>
            <a:r>
              <a:rPr lang="en-US">
                <a:latin typeface="Tahoma"/>
                <a:ea typeface="Tahoma"/>
                <a:cs typeface="Tahoma"/>
              </a:rPr>
              <a:t>Ensure photographer GTG.  Command announcement (i.e. display) - optional but nice benny when possible.</a:t>
            </a:r>
          </a:p>
          <a:p>
            <a:pPr marL="174625" indent="-174625">
              <a:buFont typeface="Wingdings" panose="05000000000000000000" pitchFamily="2" charset="2"/>
              <a:buChar char="§"/>
            </a:pPr>
            <a:endParaRPr lang="en-US">
              <a:latin typeface="Tahoma"/>
              <a:ea typeface="Tahoma"/>
              <a:cs typeface="Tahoma"/>
            </a:endParaRPr>
          </a:p>
          <a:p>
            <a:r>
              <a:rPr lang="en-US">
                <a:latin typeface="Tahoma"/>
                <a:ea typeface="Tahoma"/>
                <a:cs typeface="Tahoma"/>
              </a:rPr>
              <a:t>CC's will ensure 1) Ensure that MNA authorization is submitted (i.e. OBLISERV) for all rated E3-E6 &lt;14 years of service [when applicable, PCS negotiation]</a:t>
            </a:r>
          </a:p>
          <a:p>
            <a:r>
              <a:rPr lang="en-US">
                <a:latin typeface="Tahoma"/>
                <a:ea typeface="Tahoma"/>
                <a:cs typeface="Tahoma"/>
              </a:rPr>
              <a:t>                       2) Immediate Reenlistment Contract is signed both Reenlisting Officer and SVM</a:t>
            </a:r>
          </a:p>
          <a:p>
            <a:r>
              <a:rPr lang="en-US">
                <a:latin typeface="Tahoma"/>
                <a:ea typeface="Tahoma"/>
                <a:cs typeface="Tahoma"/>
              </a:rPr>
              <a:t>                       3) NAVPERS 1070/613  (i.e. UCMJ Page 13) additional required counseling signed by all</a:t>
            </a:r>
          </a:p>
          <a:p>
            <a:r>
              <a:rPr lang="en-US">
                <a:latin typeface="Tahoma"/>
                <a:ea typeface="Tahoma"/>
                <a:cs typeface="Tahoma"/>
              </a:rPr>
              <a:t>                       4) Turn in signed #1-3 above to Personnel/N1 to process through SALESFORCE</a:t>
            </a:r>
          </a:p>
          <a:p>
            <a:pPr marL="174625" indent="-174625">
              <a:buFont typeface="Wingdings" panose="05000000000000000000" pitchFamily="2" charset="2"/>
              <a:buChar char="§"/>
            </a:pPr>
            <a:endParaRPr lang="en-US">
              <a:latin typeface="Tahoma"/>
              <a:ea typeface="Tahoma"/>
              <a:cs typeface="Tahoma"/>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10</a:t>
            </a:fld>
            <a:endParaRPr lang="en-US"/>
          </a:p>
        </p:txBody>
      </p:sp>
    </p:spTree>
    <p:extLst>
      <p:ext uri="{BB962C8B-B14F-4D97-AF65-F5344CB8AC3E}">
        <p14:creationId xmlns:p14="http://schemas.microsoft.com/office/powerpoint/2010/main" val="2190042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9BB00-774F-4188-7D5E-5AAEFB1E90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7CC6B3-07DA-FB64-0B5B-DFF12E25F9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05642-A5BF-F723-D784-FDFF69F8BD23}"/>
              </a:ext>
            </a:extLst>
          </p:cNvPr>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a:t>
            </a:r>
            <a:endParaRPr lang="en-US">
              <a:latin typeface="Tahoma"/>
              <a:ea typeface="Tahoma"/>
              <a:cs typeface="Tahoma"/>
            </a:endParaRPr>
          </a:p>
          <a:p>
            <a:pPr marL="174625" indent="-174625">
              <a:buFont typeface="Wingdings" panose="05000000000000000000" pitchFamily="2" charset="2"/>
              <a:buChar char="§"/>
            </a:pPr>
            <a:r>
              <a:rPr lang="en-US">
                <a:latin typeface="Tahoma"/>
                <a:ea typeface="Tahoma"/>
                <a:cs typeface="Tahoma"/>
              </a:rPr>
              <a:t>Speak on unique/significant reenlistment ceremonies you have facilitated or witnessed that stood out (fun location, deployments, etc.).</a:t>
            </a:r>
          </a:p>
          <a:p>
            <a:pPr marL="174708" indent="-174708">
              <a:buFont typeface="Wingdings" panose="05000000000000000000" pitchFamily="2" charset="2"/>
              <a:buChar char="§"/>
            </a:pPr>
            <a:endParaRPr lang="en-US">
              <a:latin typeface="Tahoma"/>
              <a:ea typeface="Tahoma"/>
              <a:cs typeface="Tahoma"/>
            </a:endParaRPr>
          </a:p>
          <a:p>
            <a:pPr marL="174625" indent="-174625">
              <a:buFont typeface="Wingdings" panose="05000000000000000000" pitchFamily="2" charset="2"/>
              <a:buChar char="§"/>
            </a:pPr>
            <a:r>
              <a:rPr lang="en-US">
                <a:latin typeface="Tahoma"/>
                <a:ea typeface="Tahoma"/>
                <a:cs typeface="Tahoma"/>
              </a:rPr>
              <a:t>Early reenlistments:</a:t>
            </a:r>
          </a:p>
          <a:p>
            <a:pPr marL="465455" lvl="1" indent="-174625">
              <a:buFont typeface="Wingdings,Sans-Serif" panose="05000000000000000000" pitchFamily="2" charset="2"/>
              <a:buChar char="§"/>
            </a:pPr>
            <a:r>
              <a:rPr lang="en-US">
                <a:latin typeface="Tahoma"/>
                <a:ea typeface="Tahoma"/>
                <a:cs typeface="Tahoma"/>
              </a:rPr>
              <a:t>No</a:t>
            </a:r>
            <a:r>
              <a:rPr lang="en-US" baseline="0">
                <a:latin typeface="Tahoma"/>
                <a:ea typeface="Tahoma"/>
                <a:cs typeface="Tahoma"/>
              </a:rPr>
              <a:t> requirement to forward to PERS-811 for approval</a:t>
            </a:r>
          </a:p>
          <a:p>
            <a:pPr marL="465455" lvl="1" indent="-174625">
              <a:buFont typeface="Wingdings,Sans-Serif" panose="05000000000000000000" pitchFamily="2" charset="2"/>
              <a:buChar char="§"/>
            </a:pPr>
            <a:r>
              <a:rPr lang="en-US">
                <a:latin typeface="Tahoma"/>
                <a:ea typeface="Tahoma"/>
                <a:cs typeface="Tahoma"/>
              </a:rPr>
              <a:t>The term of new enlistment contract must be equal or exceed the period of service for which the member is already obligated</a:t>
            </a:r>
          </a:p>
          <a:p>
            <a:pPr marL="465455" lvl="1" indent="-174625">
              <a:buFont typeface="Wingdings,Sans-Serif" panose="05000000000000000000" pitchFamily="2" charset="2"/>
              <a:buChar char="§"/>
            </a:pPr>
            <a:r>
              <a:rPr lang="en-US">
                <a:latin typeface="Tahoma"/>
                <a:ea typeface="Tahoma"/>
                <a:cs typeface="Tahoma"/>
              </a:rPr>
              <a:t>Members reenlisting under SRB that require additional OBLISERV requirements see MPM 1160-040 Paragraph 6b.</a:t>
            </a:r>
          </a:p>
          <a:p>
            <a:pPr marL="465455" lvl="1" indent="-174625">
              <a:buFont typeface="Wingdings,Sans-Serif" panose="05000000000000000000" pitchFamily="2" charset="2"/>
              <a:buChar char="§"/>
            </a:pPr>
            <a:r>
              <a:rPr lang="en-US">
                <a:latin typeface="Tahoma"/>
                <a:ea typeface="Tahoma"/>
                <a:cs typeface="Tahoma"/>
              </a:rPr>
              <a:t>If considering transferring education benefits, reenlisting early could interfere with those benefits.</a:t>
            </a:r>
          </a:p>
          <a:p>
            <a:pPr marL="465455" lvl="1" indent="-174625">
              <a:buFont typeface="Wingdings,Sans-Serif" panose="05000000000000000000" pitchFamily="2" charset="2"/>
              <a:buChar char="§"/>
            </a:pPr>
            <a:r>
              <a:rPr lang="en-US">
                <a:latin typeface="Tahoma"/>
                <a:ea typeface="Tahoma"/>
                <a:cs typeface="Tahoma"/>
              </a:rPr>
              <a:t>benefits</a:t>
            </a:r>
          </a:p>
          <a:p>
            <a:pPr marL="465455" lvl="1" indent="-174625">
              <a:buFont typeface="Wingdings,Sans-Serif" panose="05000000000000000000" pitchFamily="2" charset="2"/>
              <a:buChar char="§"/>
            </a:pPr>
            <a:r>
              <a:rPr lang="en-US" baseline="0">
                <a:latin typeface="Tahoma"/>
                <a:ea typeface="Tahoma"/>
                <a:cs typeface="Tahoma"/>
              </a:rPr>
              <a:t>Applies to all Sailors regardless whether or not the member is subject to CWAY approval</a:t>
            </a:r>
            <a:endParaRPr lang="en-US">
              <a:latin typeface="Tahoma"/>
              <a:ea typeface="Tahoma"/>
              <a:cs typeface="Tahoma"/>
            </a:endParaRPr>
          </a:p>
          <a:p>
            <a:pPr marL="465887" lvl="1" indent="-174708">
              <a:buFont typeface="Wingdings" panose="05000000000000000000" pitchFamily="2" charset="2"/>
              <a:buChar char="§"/>
            </a:pPr>
            <a:endParaRPr lang="en-US" baseline="0">
              <a:latin typeface="Tahoma"/>
              <a:ea typeface="Tahoma"/>
              <a:cs typeface="Tahoma"/>
            </a:endParaRPr>
          </a:p>
          <a:p>
            <a:pPr marL="0" lvl="1" indent="-174625" defTabSz="931774">
              <a:buFont typeface="Wingdings" panose="05000000000000000000" pitchFamily="2" charset="2"/>
              <a:buChar char="§"/>
              <a:defRPr/>
            </a:pPr>
            <a:r>
              <a:rPr lang="en-US">
                <a:latin typeface="Tahoma"/>
                <a:ea typeface="Tahoma"/>
                <a:cs typeface="Tahoma"/>
              </a:rPr>
              <a:t>Conditional</a:t>
            </a:r>
            <a:r>
              <a:rPr lang="en-US" baseline="0">
                <a:latin typeface="Tahoma"/>
                <a:ea typeface="Tahoma"/>
                <a:cs typeface="Tahoma"/>
              </a:rPr>
              <a:t> </a:t>
            </a:r>
            <a:r>
              <a:rPr lang="en-US">
                <a:latin typeface="Tahoma"/>
                <a:ea typeface="Tahoma"/>
                <a:cs typeface="Tahoma"/>
              </a:rPr>
              <a:t>reenlistments - requires approval from</a:t>
            </a:r>
          </a:p>
          <a:p>
            <a:pPr marL="448945" lvl="2" indent="-174625" defTabSz="931774">
              <a:buFont typeface="Wingdings" panose="05000000000000000000" pitchFamily="2" charset="2"/>
              <a:buChar char="§"/>
              <a:defRPr/>
            </a:pPr>
            <a:r>
              <a:rPr lang="en-US">
                <a:latin typeface="Tahoma"/>
                <a:ea typeface="Tahoma"/>
                <a:cs typeface="Tahoma"/>
              </a:rPr>
              <a:t>BUPERS 328- AC/TAR members  </a:t>
            </a:r>
            <a:endParaRPr lang="en-US"/>
          </a:p>
          <a:p>
            <a:pPr marL="465455" lvl="2" indent="-174625" defTabSz="931774">
              <a:buFont typeface="Wingdings" panose="05000000000000000000" pitchFamily="2" charset="2"/>
              <a:buChar char="§"/>
              <a:defRPr/>
            </a:pPr>
            <a:r>
              <a:rPr lang="en-US">
                <a:latin typeface="Tahoma"/>
                <a:ea typeface="Tahoma"/>
                <a:cs typeface="Tahoma"/>
              </a:rPr>
              <a:t>BUPERS 352 – RC members</a:t>
            </a:r>
            <a:endParaRPr lang="en-US" baseline="0">
              <a:latin typeface="Tahoma"/>
              <a:ea typeface="Tahoma"/>
              <a:cs typeface="Tahoma"/>
            </a:endParaRPr>
          </a:p>
          <a:p>
            <a:pPr marL="465455" lvl="2" indent="-174625" defTabSz="931774">
              <a:buFont typeface="Wingdings" panose="05000000000000000000" pitchFamily="2" charset="2"/>
              <a:buChar char="§"/>
              <a:defRPr/>
            </a:pPr>
            <a:r>
              <a:rPr lang="en-US">
                <a:latin typeface="Tahoma"/>
                <a:ea typeface="Tahoma"/>
                <a:cs typeface="Tahoma"/>
              </a:rPr>
              <a:t>Conditional Reenlistments can be requested when SVM has 48 months operative extension on current enlistment, is eligible for reenlistment, meets one of following criteria:</a:t>
            </a:r>
          </a:p>
          <a:p>
            <a:pPr marL="519430" lvl="2" indent="-228600" defTabSz="931774">
              <a:buAutoNum type="arabicParenR"/>
              <a:defRPr/>
            </a:pPr>
            <a:r>
              <a:rPr lang="en-US">
                <a:latin typeface="Tahoma"/>
                <a:ea typeface="Tahoma"/>
                <a:cs typeface="Tahoma"/>
              </a:rPr>
              <a:t>AC/TAR requires additional OBLISERV to transfer to Fleet Reserve date</a:t>
            </a:r>
            <a:endParaRPr lang="en-US"/>
          </a:p>
          <a:p>
            <a:pPr marL="519430" lvl="2" indent="-228600" defTabSz="931774">
              <a:buFontTx/>
              <a:buAutoNum type="arabicParenR"/>
              <a:defRPr/>
            </a:pPr>
            <a:r>
              <a:rPr lang="en-US">
                <a:latin typeface="Tahoma"/>
                <a:ea typeface="Tahoma"/>
                <a:cs typeface="Tahoma"/>
              </a:rPr>
              <a:t>Has approved application for special duty</a:t>
            </a:r>
          </a:p>
          <a:p>
            <a:pPr marL="519430" lvl="2" indent="-228600" defTabSz="931774">
              <a:buFontTx/>
              <a:buAutoNum type="arabicParenR"/>
              <a:defRPr/>
            </a:pPr>
            <a:r>
              <a:rPr lang="en-US">
                <a:latin typeface="Tahoma"/>
                <a:ea typeface="Tahoma"/>
                <a:cs typeface="Tahoma"/>
              </a:rPr>
              <a:t>Required additional OBLISERV to attend service school, or duty (when extension cannot be executed)</a:t>
            </a:r>
          </a:p>
          <a:p>
            <a:pPr marL="519430" lvl="2" indent="-228600" defTabSz="931774">
              <a:buFontTx/>
              <a:buAutoNum type="arabicParenR"/>
              <a:defRPr/>
            </a:pPr>
            <a:r>
              <a:rPr lang="en-US">
                <a:latin typeface="Tahoma"/>
                <a:ea typeface="Tahoma"/>
                <a:cs typeface="Tahoma"/>
              </a:rPr>
              <a:t>There are a few more reasons, see MPM 1160-030 "conditional reenlistments"  (i.e. combat illness, injury, </a:t>
            </a:r>
            <a:r>
              <a:rPr lang="en-US" err="1">
                <a:latin typeface="Tahoma"/>
                <a:ea typeface="Tahoma"/>
                <a:cs typeface="Tahoma"/>
              </a:rPr>
              <a:t>etc</a:t>
            </a:r>
            <a:r>
              <a:rPr lang="en-US">
                <a:latin typeface="Tahoma"/>
                <a:ea typeface="Tahoma"/>
                <a:cs typeface="Tahoma"/>
              </a:rPr>
              <a:t>)</a:t>
            </a:r>
          </a:p>
          <a:p>
            <a:pPr marL="290830" lvl="1" defTabSz="931774">
              <a:defRPr/>
            </a:pPr>
            <a:endParaRPr lang="en-US"/>
          </a:p>
        </p:txBody>
      </p:sp>
      <p:sp>
        <p:nvSpPr>
          <p:cNvPr id="4" name="Slide Number Placeholder 3">
            <a:extLst>
              <a:ext uri="{FF2B5EF4-FFF2-40B4-BE49-F238E27FC236}">
                <a16:creationId xmlns:a16="http://schemas.microsoft.com/office/drawing/2014/main" id="{9BA75C83-B11D-499F-AFE2-A6F0C7DFB915}"/>
              </a:ext>
            </a:extLst>
          </p:cNvPr>
          <p:cNvSpPr>
            <a:spLocks noGrp="1"/>
          </p:cNvSpPr>
          <p:nvPr>
            <p:ph type="sldNum" sz="quarter" idx="5"/>
          </p:nvPr>
        </p:nvSpPr>
        <p:spPr/>
        <p:txBody>
          <a:bodyPr/>
          <a:lstStyle/>
          <a:p>
            <a:fld id="{3F48A653-A2B8-4CD6-AC92-8D0C1AFCB0BD}" type="slidenum">
              <a:rPr lang="en-US" smtClean="0"/>
              <a:t>11</a:t>
            </a:fld>
            <a:endParaRPr lang="en-US"/>
          </a:p>
        </p:txBody>
      </p:sp>
    </p:spTree>
    <p:extLst>
      <p:ext uri="{BB962C8B-B14F-4D97-AF65-F5344CB8AC3E}">
        <p14:creationId xmlns:p14="http://schemas.microsoft.com/office/powerpoint/2010/main" val="12458508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  SEE MPM 7220-340 if needed</a:t>
            </a:r>
          </a:p>
          <a:p>
            <a:r>
              <a:rPr lang="en-US">
                <a:latin typeface="Tahoma"/>
                <a:ea typeface="Tahoma"/>
                <a:cs typeface="Tahoma"/>
              </a:rPr>
              <a:t>None.</a:t>
            </a:r>
            <a:endParaRPr lang="en-US">
              <a:latin typeface="Calibri"/>
              <a:ea typeface="Tahoma"/>
              <a:cs typeface="Calibri"/>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12</a:t>
            </a:fld>
            <a:endParaRPr lang="en-US"/>
          </a:p>
        </p:txBody>
      </p:sp>
    </p:spTree>
    <p:extLst>
      <p:ext uri="{BB962C8B-B14F-4D97-AF65-F5344CB8AC3E}">
        <p14:creationId xmlns:p14="http://schemas.microsoft.com/office/powerpoint/2010/main" val="2590423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r>
              <a:rPr lang="en-US" b="1" baseline="0">
                <a:latin typeface="Tahoma"/>
                <a:ea typeface="Tahoma"/>
                <a:cs typeface="Tahoma"/>
              </a:rPr>
              <a:t>:</a:t>
            </a:r>
            <a:r>
              <a:rPr lang="en-US" b="1">
                <a:latin typeface="Tahoma"/>
                <a:ea typeface="Tahoma"/>
                <a:cs typeface="Tahoma"/>
              </a:rPr>
              <a:t>  Screen to ensure that any reenlistment or contract time does not exceed HYT limit (per paygrade).  If considering contract to go beyond this limiting date, a HYT waiver must be request in advance (it takes time to receive HYT waiver approval – 30, 60, 90 days or more).</a:t>
            </a:r>
          </a:p>
          <a:p>
            <a:endParaRPr lang="en-US">
              <a:latin typeface="Tahoma"/>
              <a:ea typeface="Tahoma"/>
              <a:cs typeface="Tahoma"/>
            </a:endParaRPr>
          </a:p>
          <a:p>
            <a:r>
              <a:rPr lang="en-US">
                <a:latin typeface="Tahoma"/>
                <a:ea typeface="Tahoma"/>
                <a:cs typeface="Tahoma"/>
              </a:rPr>
              <a:t>Inform CDT to always</a:t>
            </a:r>
            <a:r>
              <a:rPr lang="en-US" baseline="0">
                <a:latin typeface="Tahoma"/>
                <a:ea typeface="Tahoma"/>
                <a:cs typeface="Tahoma"/>
              </a:rPr>
              <a:t> v</a:t>
            </a:r>
            <a:r>
              <a:rPr lang="en-US">
                <a:latin typeface="Tahoma"/>
                <a:ea typeface="Tahoma"/>
                <a:cs typeface="Tahoma"/>
              </a:rPr>
              <a:t>erify current MPM and NAVADMINs that address HYT policy to determine</a:t>
            </a:r>
            <a:r>
              <a:rPr lang="en-US" baseline="0">
                <a:latin typeface="Tahoma"/>
                <a:ea typeface="Tahoma"/>
                <a:cs typeface="Tahoma"/>
              </a:rPr>
              <a:t> a member’s eligibility.</a:t>
            </a:r>
            <a:endParaRPr lang="en-US"/>
          </a:p>
          <a:p>
            <a:endParaRPr lang="en-US">
              <a:latin typeface="Tahoma"/>
              <a:ea typeface="Tahoma"/>
              <a:cs typeface="Tahoma"/>
            </a:endParaRPr>
          </a:p>
          <a:p>
            <a:r>
              <a:rPr lang="en-US" b="1">
                <a:latin typeface="Tahoma"/>
                <a:ea typeface="Tahoma"/>
                <a:cs typeface="Tahoma"/>
              </a:rPr>
              <a:t>Note:</a:t>
            </a:r>
            <a:r>
              <a:rPr lang="en-US">
                <a:latin typeface="Tahoma"/>
                <a:ea typeface="Tahoma"/>
                <a:cs typeface="Tahoma"/>
              </a:rPr>
              <a:t> SELRES/IRR/USNR-S1 have a higher Length of Service (LOS) Gate than AC/TAR. Example: E-5 SELRES HYT is 20 years. </a:t>
            </a:r>
          </a:p>
        </p:txBody>
      </p:sp>
      <p:sp>
        <p:nvSpPr>
          <p:cNvPr id="4" name="Slide Number Placeholder 3"/>
          <p:cNvSpPr>
            <a:spLocks noGrp="1"/>
          </p:cNvSpPr>
          <p:nvPr>
            <p:ph type="sldNum" sz="quarter" idx="5"/>
          </p:nvPr>
        </p:nvSpPr>
        <p:spPr/>
        <p:txBody>
          <a:bodyPr/>
          <a:lstStyle/>
          <a:p>
            <a:fld id="{3F48A653-A2B8-4CD6-AC92-8D0C1AFCB0BD}" type="slidenum">
              <a:rPr lang="en-US" smtClean="0"/>
              <a:t>13</a:t>
            </a:fld>
            <a:endParaRPr lang="en-US"/>
          </a:p>
        </p:txBody>
      </p:sp>
    </p:spTree>
    <p:extLst>
      <p:ext uri="{BB962C8B-B14F-4D97-AF65-F5344CB8AC3E}">
        <p14:creationId xmlns:p14="http://schemas.microsoft.com/office/powerpoint/2010/main" val="22880115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Review</a:t>
            </a:r>
            <a:r>
              <a:rPr lang="en-US" baseline="0">
                <a:latin typeface="Tahoma"/>
                <a:ea typeface="Tahoma"/>
                <a:cs typeface="Tahoma"/>
              </a:rPr>
              <a:t> HYT limits…discuss any recent changes if applicable.</a:t>
            </a:r>
            <a:endParaRPr lang="en-US">
              <a:latin typeface="Tahoma"/>
              <a:ea typeface="Tahoma"/>
              <a:cs typeface="Tahoma"/>
            </a:endParaRPr>
          </a:p>
        </p:txBody>
      </p:sp>
      <p:sp>
        <p:nvSpPr>
          <p:cNvPr id="4" name="Slide Number Placeholder 3"/>
          <p:cNvSpPr>
            <a:spLocks noGrp="1"/>
          </p:cNvSpPr>
          <p:nvPr>
            <p:ph type="sldNum" sz="quarter" idx="10"/>
          </p:nvPr>
        </p:nvSpPr>
        <p:spPr/>
        <p:txBody>
          <a:bodyPr/>
          <a:lstStyle/>
          <a:p>
            <a:fld id="{3F48A653-A2B8-4CD6-AC92-8D0C1AFCB0BD}" type="slidenum">
              <a:rPr lang="en-US" smtClean="0"/>
              <a:t>14</a:t>
            </a:fld>
            <a:endParaRPr lang="en-US"/>
          </a:p>
        </p:txBody>
      </p:sp>
    </p:spTree>
    <p:extLst>
      <p:ext uri="{BB962C8B-B14F-4D97-AF65-F5344CB8AC3E}">
        <p14:creationId xmlns:p14="http://schemas.microsoft.com/office/powerpoint/2010/main" val="2756173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48A653-A2B8-4CD6-AC92-8D0C1AFCB0BD}" type="slidenum">
              <a:rPr lang="en-US" smtClean="0"/>
              <a:t>15</a:t>
            </a:fld>
            <a:endParaRPr lang="en-US"/>
          </a:p>
        </p:txBody>
      </p:sp>
    </p:spTree>
    <p:extLst>
      <p:ext uri="{BB962C8B-B14F-4D97-AF65-F5344CB8AC3E}">
        <p14:creationId xmlns:p14="http://schemas.microsoft.com/office/powerpoint/2010/main" val="2699041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endParaRPr lang="en-US">
              <a:latin typeface="Tahoma"/>
              <a:ea typeface="Tahoma"/>
              <a:cs typeface="Tahoma"/>
            </a:endParaRPr>
          </a:p>
          <a:p>
            <a:endParaRPr lang="en-US">
              <a:latin typeface="Tahoma"/>
              <a:ea typeface="Tahoma"/>
              <a:cs typeface="Tahoma"/>
            </a:endParaRPr>
          </a:p>
          <a:p>
            <a:r>
              <a:rPr lang="en-US">
                <a:latin typeface="Tahoma"/>
                <a:ea typeface="Tahoma"/>
                <a:cs typeface="Tahoma"/>
              </a:rPr>
              <a:t>Extensions are only authorized for prescribed conditions, </a:t>
            </a:r>
            <a:r>
              <a:rPr lang="en-US" err="1">
                <a:latin typeface="Tahoma"/>
                <a:ea typeface="Tahoma"/>
                <a:cs typeface="Tahoma"/>
              </a:rPr>
              <a:t>seee</a:t>
            </a:r>
            <a:r>
              <a:rPr lang="en-US">
                <a:latin typeface="Tahoma"/>
                <a:ea typeface="Tahoma"/>
                <a:cs typeface="Tahoma"/>
              </a:rPr>
              <a:t> MPM 1160-040 for these conditions (i.e. match PRD, HYT, Fleet Reserve, mission/deployment, </a:t>
            </a:r>
            <a:r>
              <a:rPr lang="en-US" err="1">
                <a:latin typeface="Tahoma"/>
                <a:ea typeface="Tahoma"/>
                <a:cs typeface="Tahoma"/>
              </a:rPr>
              <a:t>etc</a:t>
            </a:r>
            <a:r>
              <a:rPr lang="en-US">
                <a:latin typeface="Tahoma"/>
                <a:ea typeface="Tahoma"/>
                <a:cs typeface="Tahoma"/>
              </a:rPr>
              <a:t>)</a:t>
            </a:r>
          </a:p>
          <a:p>
            <a:br>
              <a:rPr lang="en-US">
                <a:latin typeface="Tahoma"/>
                <a:ea typeface="Tahoma"/>
                <a:cs typeface="Tahoma"/>
              </a:rPr>
            </a:br>
            <a:r>
              <a:rPr lang="en-US">
                <a:latin typeface="Tahoma"/>
                <a:ea typeface="Tahoma"/>
                <a:cs typeface="Tahoma"/>
              </a:rPr>
              <a:t>DDCC should verify service record to ensure how many extensions are currently executed and operative.  Sailors cannot exceed a total of 48 months extension.</a:t>
            </a:r>
            <a:br>
              <a:rPr lang="en-US">
                <a:latin typeface="Tahoma"/>
                <a:ea typeface="Tahoma"/>
                <a:cs typeface="Tahoma"/>
              </a:rPr>
            </a:br>
            <a:r>
              <a:rPr lang="en-US">
                <a:latin typeface="Tahoma"/>
                <a:ea typeface="Tahoma"/>
                <a:cs typeface="Tahoma"/>
              </a:rPr>
              <a:t>If member exceeding 48 months of extension, they cannot execute another extension.  Therefore, consider "conditional reenlistment' MPM 1160-030 as a possibility.</a:t>
            </a:r>
            <a:endParaRPr lang="en-US"/>
          </a:p>
          <a:p>
            <a:endParaRPr lang="en-US">
              <a:latin typeface="Tahoma"/>
              <a:ea typeface="Tahoma"/>
              <a:cs typeface="Tahoma"/>
            </a:endParaRPr>
          </a:p>
          <a:p>
            <a:r>
              <a:rPr lang="en-US">
                <a:latin typeface="Tahoma"/>
                <a:ea typeface="Tahoma"/>
                <a:cs typeface="Tahoma"/>
              </a:rPr>
              <a:t>Extensions confuse Sailors because of the two step process.  When Sailor signs contract is executed (added to current contract but not "operative" until current contract expires).</a:t>
            </a:r>
          </a:p>
          <a:p>
            <a:endParaRPr lang="en-US">
              <a:latin typeface="Tahoma"/>
              <a:ea typeface="Tahoma"/>
              <a:cs typeface="Tahoma"/>
            </a:endParaRPr>
          </a:p>
          <a:p>
            <a:r>
              <a:rPr lang="en-US">
                <a:latin typeface="Tahoma"/>
                <a:ea typeface="Tahoma"/>
                <a:cs typeface="Tahoma"/>
              </a:rPr>
              <a:t>TAR Sailors (BR/CL 32) are both Active Component and Reserve Component.  So both their Active and Reserve contracts have to be executed. Therefore Two forms MUST BE signed 1070/621 and 1070/622 at time of an extension.</a:t>
            </a:r>
          </a:p>
          <a:p>
            <a:r>
              <a:rPr lang="en-US">
                <a:latin typeface="Tahoma"/>
                <a:ea typeface="Tahoma"/>
                <a:cs typeface="Tahoma"/>
              </a:rPr>
              <a:t>  </a:t>
            </a:r>
            <a:br>
              <a:rPr lang="en-US">
                <a:latin typeface="Tahoma"/>
                <a:ea typeface="Tahoma"/>
                <a:cs typeface="Tahoma"/>
              </a:rPr>
            </a:br>
            <a:r>
              <a:rPr lang="en-US">
                <a:latin typeface="Tahoma"/>
                <a:ea typeface="Tahoma"/>
                <a:cs typeface="Tahoma"/>
              </a:rPr>
              <a:t>NOTE TO TAR SAILOR CC's:  Ensure that after a extension contract is signed, ensure that both the SEAOS and SEREN match. Common issue, but it will affect this TAR Sailor's medical benefits and PCS/MNA negotiation in the future.  SEAOS – Soft End of Active Obligated Service; SEREN – Soft End of Reserve Enlistment</a:t>
            </a:r>
            <a:endParaRPr lang="en-US"/>
          </a:p>
          <a:p>
            <a:endParaRPr lang="en-US">
              <a:latin typeface="Calibri"/>
              <a:ea typeface="Tahoma"/>
              <a:cs typeface="Calibri"/>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16</a:t>
            </a:fld>
            <a:endParaRPr lang="en-US"/>
          </a:p>
        </p:txBody>
      </p:sp>
    </p:spTree>
    <p:extLst>
      <p:ext uri="{BB962C8B-B14F-4D97-AF65-F5344CB8AC3E}">
        <p14:creationId xmlns:p14="http://schemas.microsoft.com/office/powerpoint/2010/main" val="35981553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endParaRPr lang="en-US">
              <a:latin typeface="Tahoma"/>
              <a:ea typeface="Tahoma"/>
              <a:cs typeface="Tahoma"/>
            </a:endParaRPr>
          </a:p>
          <a:p>
            <a:r>
              <a:rPr lang="en-US">
                <a:latin typeface="Tahoma"/>
                <a:ea typeface="Tahoma"/>
                <a:cs typeface="Tahoma"/>
              </a:rPr>
              <a:t>None.</a:t>
            </a:r>
            <a:endParaRPr lang="en-US">
              <a:latin typeface="Calibri"/>
              <a:ea typeface="Tahoma"/>
              <a:cs typeface="Calibri"/>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17</a:t>
            </a:fld>
            <a:endParaRPr lang="en-US"/>
          </a:p>
        </p:txBody>
      </p:sp>
    </p:spTree>
    <p:extLst>
      <p:ext uri="{BB962C8B-B14F-4D97-AF65-F5344CB8AC3E}">
        <p14:creationId xmlns:p14="http://schemas.microsoft.com/office/powerpoint/2010/main" val="39719687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  Must receive BUPERS 328 approval prior to cancelling extension.  MPM 1160-040</a:t>
            </a:r>
            <a:endParaRPr lang="en-US">
              <a:latin typeface="Tahoma"/>
              <a:ea typeface="Tahoma"/>
              <a:cs typeface="Tahoma"/>
            </a:endParaRPr>
          </a:p>
          <a:p>
            <a:pPr marL="174625" indent="-174625">
              <a:buFont typeface="Wingdings" panose="05000000000000000000" pitchFamily="2" charset="2"/>
              <a:buChar char="§"/>
            </a:pPr>
            <a:r>
              <a:rPr lang="en-US">
                <a:latin typeface="Tahoma"/>
                <a:ea typeface="Tahoma"/>
                <a:cs typeface="Tahoma"/>
              </a:rPr>
              <a:t>Examples of extension with benefits are:</a:t>
            </a:r>
            <a:endParaRPr lang="en-US" baseline="0">
              <a:latin typeface="Calibri"/>
              <a:ea typeface="Tahoma"/>
              <a:cs typeface="Calibri"/>
            </a:endParaRPr>
          </a:p>
          <a:p>
            <a:pPr marL="640080" lvl="1" indent="-174625">
              <a:buFont typeface="Wingdings" panose="05000000000000000000" pitchFamily="2" charset="2"/>
              <a:buChar char="§"/>
            </a:pPr>
            <a:r>
              <a:rPr lang="en-US">
                <a:latin typeface="Tahoma"/>
                <a:ea typeface="Tahoma"/>
                <a:cs typeface="Tahoma"/>
              </a:rPr>
              <a:t>School</a:t>
            </a:r>
          </a:p>
          <a:p>
            <a:pPr marL="640080" lvl="1" indent="-174625">
              <a:buFont typeface="Wingdings" panose="05000000000000000000" pitchFamily="2" charset="2"/>
              <a:buChar char="§"/>
            </a:pPr>
            <a:r>
              <a:rPr lang="en-US">
                <a:latin typeface="Tahoma"/>
                <a:ea typeface="Tahoma"/>
                <a:cs typeface="Tahoma"/>
              </a:rPr>
              <a:t>Accelerated advancement</a:t>
            </a:r>
          </a:p>
          <a:p>
            <a:pPr marL="640080" lvl="1" indent="-174625">
              <a:buFont typeface="Wingdings" panose="05000000000000000000" pitchFamily="2" charset="2"/>
              <a:buChar char="§"/>
            </a:pPr>
            <a:r>
              <a:rPr lang="en-US">
                <a:latin typeface="Tahoma"/>
                <a:ea typeface="Tahoma"/>
                <a:cs typeface="Tahoma"/>
              </a:rPr>
              <a:t>Did not execute PCS orders</a:t>
            </a:r>
          </a:p>
          <a:p>
            <a:pPr marL="640080" lvl="1" indent="-174625">
              <a:buFont typeface="Wingdings" panose="05000000000000000000" pitchFamily="2" charset="2"/>
              <a:buChar char="§"/>
            </a:pPr>
            <a:r>
              <a:rPr lang="en-US">
                <a:latin typeface="Tahoma"/>
                <a:ea typeface="Tahoma"/>
                <a:cs typeface="Tahoma"/>
              </a:rPr>
              <a:t>Enlistment bonus</a:t>
            </a:r>
          </a:p>
        </p:txBody>
      </p:sp>
      <p:sp>
        <p:nvSpPr>
          <p:cNvPr id="4" name="Slide Number Placeholder 3"/>
          <p:cNvSpPr>
            <a:spLocks noGrp="1"/>
          </p:cNvSpPr>
          <p:nvPr>
            <p:ph type="sldNum" sz="quarter" idx="5"/>
          </p:nvPr>
        </p:nvSpPr>
        <p:spPr/>
        <p:txBody>
          <a:bodyPr/>
          <a:lstStyle/>
          <a:p>
            <a:fld id="{3F48A653-A2B8-4CD6-AC92-8D0C1AFCB0BD}" type="slidenum">
              <a:rPr lang="en-US" smtClean="0"/>
              <a:t>18</a:t>
            </a:fld>
            <a:endParaRPr lang="en-US"/>
          </a:p>
        </p:txBody>
      </p:sp>
    </p:spTree>
    <p:extLst>
      <p:ext uri="{BB962C8B-B14F-4D97-AF65-F5344CB8AC3E}">
        <p14:creationId xmlns:p14="http://schemas.microsoft.com/office/powerpoint/2010/main" val="16997340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E023B-2FC0-B9F5-6AF4-0EB2F2B2C6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E64C84-3F3C-EF24-C518-65DA7A56D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6F56D7-9F79-8BB4-2B4C-CCB26D982FC5}"/>
              </a:ext>
            </a:extLst>
          </p:cNvPr>
          <p:cNvSpPr>
            <a:spLocks noGrp="1"/>
          </p:cNvSpPr>
          <p:nvPr>
            <p:ph type="body" idx="1"/>
          </p:nvPr>
        </p:nvSpPr>
        <p:spPr/>
        <p:txBody>
          <a:bodyPr/>
          <a:lstStyle/>
          <a:p>
            <a:r>
              <a:rPr lang="en-US" b="1">
                <a:latin typeface="Tahoma"/>
                <a:ea typeface="Tahoma"/>
                <a:cs typeface="Tahoma"/>
              </a:rPr>
              <a:t>WEBSITE:  </a:t>
            </a:r>
            <a:r>
              <a:rPr lang="en-US" b="1" err="1">
                <a:latin typeface="Tahoma"/>
                <a:ea typeface="Tahoma"/>
                <a:cs typeface="Tahoma"/>
              </a:rPr>
              <a:t>MyNavyHR</a:t>
            </a:r>
            <a:r>
              <a:rPr lang="en-US" b="1">
                <a:latin typeface="Tahoma"/>
                <a:ea typeface="Tahoma"/>
                <a:cs typeface="Tahoma"/>
              </a:rPr>
              <a:t> / Career Management / Community Management / Enlisted Career Admin / Reenlistments-Extensions</a:t>
            </a:r>
          </a:p>
          <a:p>
            <a:endParaRPr lang="en-US" b="1">
              <a:latin typeface="Tahoma"/>
              <a:ea typeface="Tahoma"/>
              <a:cs typeface="Tahoma"/>
            </a:endParaRPr>
          </a:p>
          <a:p>
            <a:r>
              <a:rPr lang="en-US" b="1">
                <a:latin typeface="Tahoma"/>
                <a:ea typeface="Tahoma"/>
                <a:cs typeface="Tahoma"/>
              </a:rPr>
              <a:t>Or </a:t>
            </a:r>
          </a:p>
          <a:p>
            <a:endParaRPr lang="en-US" b="1">
              <a:latin typeface="Tahoma"/>
              <a:ea typeface="Tahoma"/>
              <a:cs typeface="Tahoma"/>
            </a:endParaRPr>
          </a:p>
          <a:p>
            <a:r>
              <a:rPr lang="en-US">
                <a:hlinkClick r:id="rId3"/>
              </a:rPr>
              <a:t>https://www.mynavyhr.navy.mil/Career-Management/Community-Management/Enlisted-Career-Admin/Reenlistment-Extensions/</a:t>
            </a:r>
            <a:endParaRPr lang="en-US"/>
          </a:p>
          <a:p>
            <a:endParaRPr lang="en-US"/>
          </a:p>
        </p:txBody>
      </p:sp>
      <p:sp>
        <p:nvSpPr>
          <p:cNvPr id="4" name="Slide Number Placeholder 3">
            <a:extLst>
              <a:ext uri="{FF2B5EF4-FFF2-40B4-BE49-F238E27FC236}">
                <a16:creationId xmlns:a16="http://schemas.microsoft.com/office/drawing/2014/main" id="{000581D0-0461-828F-764B-2DC5F6152A85}"/>
              </a:ext>
            </a:extLst>
          </p:cNvPr>
          <p:cNvSpPr>
            <a:spLocks noGrp="1"/>
          </p:cNvSpPr>
          <p:nvPr>
            <p:ph type="sldNum" sz="quarter" idx="5"/>
          </p:nvPr>
        </p:nvSpPr>
        <p:spPr/>
        <p:txBody>
          <a:bodyPr/>
          <a:lstStyle/>
          <a:p>
            <a:fld id="{3F48A653-A2B8-4CD6-AC92-8D0C1AFCB0BD}" type="slidenum">
              <a:rPr lang="en-US" smtClean="0"/>
              <a:t>19</a:t>
            </a:fld>
            <a:endParaRPr lang="en-US"/>
          </a:p>
        </p:txBody>
      </p:sp>
    </p:spTree>
    <p:extLst>
      <p:ext uri="{BB962C8B-B14F-4D97-AF65-F5344CB8AC3E}">
        <p14:creationId xmlns:p14="http://schemas.microsoft.com/office/powerpoint/2010/main" val="3493614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a:solidFill>
                  <a:prstClr val="black"/>
                </a:solidFill>
                <a:latin typeface="Tahoma"/>
                <a:ea typeface="Tahoma"/>
                <a:cs typeface="Tahoma"/>
              </a:rPr>
              <a:t>FACILITATORS GUIDE:</a:t>
            </a:r>
          </a:p>
          <a:p>
            <a:r>
              <a:rPr lang="en-US">
                <a:latin typeface="Tahoma"/>
                <a:ea typeface="Tahoma"/>
                <a:cs typeface="Tahoma"/>
              </a:rPr>
              <a:t>Review objectives.</a:t>
            </a:r>
            <a:endParaRPr lang="en-US"/>
          </a:p>
        </p:txBody>
      </p:sp>
      <p:sp>
        <p:nvSpPr>
          <p:cNvPr id="4" name="Slide Number Placeholder 3"/>
          <p:cNvSpPr>
            <a:spLocks noGrp="1"/>
          </p:cNvSpPr>
          <p:nvPr>
            <p:ph type="sldNum" sz="quarter" idx="10"/>
          </p:nvPr>
        </p:nvSpPr>
        <p:spPr/>
        <p:txBody>
          <a:bodyPr/>
          <a:lstStyle/>
          <a:p>
            <a:fld id="{3F48A653-A2B8-4CD6-AC92-8D0C1AFCB0BD}" type="slidenum">
              <a:rPr lang="en-US" smtClean="0"/>
              <a:t>2</a:t>
            </a:fld>
            <a:endParaRPr lang="en-US"/>
          </a:p>
        </p:txBody>
      </p:sp>
    </p:spTree>
    <p:extLst>
      <p:ext uri="{BB962C8B-B14F-4D97-AF65-F5344CB8AC3E}">
        <p14:creationId xmlns:p14="http://schemas.microsoft.com/office/powerpoint/2010/main" val="1408680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a:t>
            </a:r>
          </a:p>
          <a:p>
            <a:pPr marL="174708" indent="-174708">
              <a:buFont typeface="Wingdings" panose="05000000000000000000" pitchFamily="2" charset="2"/>
              <a:buChar char="§"/>
            </a:pPr>
            <a:r>
              <a:rPr lang="en-US">
                <a:latin typeface="Tahoma"/>
                <a:ea typeface="Tahoma"/>
                <a:cs typeface="Tahoma"/>
              </a:rPr>
              <a:t>Add any best practices/experiences you have here.  </a:t>
            </a:r>
          </a:p>
          <a:p>
            <a:pPr marL="174708" indent="-174708">
              <a:buFont typeface="Wingdings" panose="05000000000000000000" pitchFamily="2" charset="2"/>
              <a:buChar char="§"/>
            </a:pPr>
            <a:r>
              <a:rPr lang="en-US">
                <a:latin typeface="Tahoma"/>
                <a:ea typeface="Tahoma"/>
                <a:cs typeface="Tahoma"/>
              </a:rPr>
              <a:t>Show example of 15 month roller.</a:t>
            </a:r>
          </a:p>
          <a:p>
            <a:pPr marL="174708" indent="-174708">
              <a:buFont typeface="Wingdings" panose="05000000000000000000" pitchFamily="2" charset="2"/>
              <a:buChar char="§"/>
            </a:pPr>
            <a:r>
              <a:rPr lang="en-US">
                <a:latin typeface="Tahoma"/>
                <a:ea typeface="Tahoma"/>
                <a:cs typeface="Tahoma"/>
              </a:rPr>
              <a:t>Is there a specific template you want your Dept/Div CC’s to use? If so, train to it so they are aware of your expectations.</a:t>
            </a:r>
          </a:p>
        </p:txBody>
      </p:sp>
      <p:sp>
        <p:nvSpPr>
          <p:cNvPr id="4" name="Slide Number Placeholder 3"/>
          <p:cNvSpPr>
            <a:spLocks noGrp="1"/>
          </p:cNvSpPr>
          <p:nvPr>
            <p:ph type="sldNum" sz="quarter" idx="5"/>
          </p:nvPr>
        </p:nvSpPr>
        <p:spPr/>
        <p:txBody>
          <a:bodyPr/>
          <a:lstStyle/>
          <a:p>
            <a:fld id="{3F48A653-A2B8-4CD6-AC92-8D0C1AFCB0BD}" type="slidenum">
              <a:rPr lang="en-US" smtClean="0"/>
              <a:t>20</a:t>
            </a:fld>
            <a:endParaRPr lang="en-US"/>
          </a:p>
        </p:txBody>
      </p:sp>
    </p:spTree>
    <p:extLst>
      <p:ext uri="{BB962C8B-B14F-4D97-AF65-F5344CB8AC3E}">
        <p14:creationId xmlns:p14="http://schemas.microsoft.com/office/powerpoint/2010/main" val="42275869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1087D-1344-599C-E4BC-A98F36F177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A3C57B-0EDF-906C-C54E-78CAA73B5CC9}"/>
              </a:ext>
            </a:extLst>
          </p:cNvPr>
          <p:cNvSpPr>
            <a:spLocks noGrp="1" noRot="1" noChangeAspect="1"/>
          </p:cNvSpPr>
          <p:nvPr>
            <p:ph type="sldImg"/>
          </p:nvPr>
        </p:nvSpPr>
        <p:spPr>
          <a:xfrm>
            <a:off x="717550" y="1162050"/>
            <a:ext cx="5575300" cy="3136900"/>
          </a:xfrm>
        </p:spPr>
      </p:sp>
      <p:sp>
        <p:nvSpPr>
          <p:cNvPr id="3" name="Notes Placeholder 2">
            <a:extLst>
              <a:ext uri="{FF2B5EF4-FFF2-40B4-BE49-F238E27FC236}">
                <a16:creationId xmlns:a16="http://schemas.microsoft.com/office/drawing/2014/main" id="{086422E9-C8C1-9A8E-100F-7C69DA7D0BF5}"/>
              </a:ext>
            </a:extLst>
          </p:cNvPr>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a:t>
            </a:r>
          </a:p>
          <a:p>
            <a:pPr marL="174708" indent="-174708">
              <a:buFont typeface="Wingdings" panose="05000000000000000000" pitchFamily="2" charset="2"/>
              <a:buChar char="§"/>
            </a:pPr>
            <a:r>
              <a:rPr lang="en-US">
                <a:latin typeface="Tahoma"/>
                <a:ea typeface="Tahoma"/>
                <a:cs typeface="Tahoma"/>
              </a:rPr>
              <a:t>Add any best practices/experiences you have here.  </a:t>
            </a:r>
          </a:p>
          <a:p>
            <a:pPr marL="174708" indent="-174708">
              <a:buFont typeface="Wingdings" panose="05000000000000000000" pitchFamily="2" charset="2"/>
              <a:buChar char="§"/>
            </a:pPr>
            <a:r>
              <a:rPr lang="en-US">
                <a:latin typeface="Tahoma"/>
                <a:ea typeface="Tahoma"/>
                <a:cs typeface="Tahoma"/>
              </a:rPr>
              <a:t>Show example of 15 month roller.</a:t>
            </a:r>
          </a:p>
          <a:p>
            <a:pPr marL="174708" indent="-174708">
              <a:buFont typeface="Wingdings" panose="05000000000000000000" pitchFamily="2" charset="2"/>
              <a:buChar char="§"/>
            </a:pPr>
            <a:r>
              <a:rPr lang="en-US">
                <a:latin typeface="Tahoma"/>
                <a:ea typeface="Tahoma"/>
                <a:cs typeface="Tahoma"/>
              </a:rPr>
              <a:t>Is there a specific template you want your Dept/Div CC’s to use? If so, train to it so they are aware of your expectations.</a:t>
            </a:r>
          </a:p>
        </p:txBody>
      </p:sp>
      <p:sp>
        <p:nvSpPr>
          <p:cNvPr id="4" name="Slide Number Placeholder 3">
            <a:extLst>
              <a:ext uri="{FF2B5EF4-FFF2-40B4-BE49-F238E27FC236}">
                <a16:creationId xmlns:a16="http://schemas.microsoft.com/office/drawing/2014/main" id="{304671F9-0092-9BFD-8773-FB056F363E4A}"/>
              </a:ext>
            </a:extLst>
          </p:cNvPr>
          <p:cNvSpPr>
            <a:spLocks noGrp="1"/>
          </p:cNvSpPr>
          <p:nvPr>
            <p:ph type="sldNum" sz="quarter" idx="5"/>
          </p:nvPr>
        </p:nvSpPr>
        <p:spPr/>
        <p:txBody>
          <a:bodyPr/>
          <a:lstStyle/>
          <a:p>
            <a:fld id="{3F48A653-A2B8-4CD6-AC92-8D0C1AFCB0BD}" type="slidenum">
              <a:rPr lang="en-US" smtClean="0"/>
              <a:t>21</a:t>
            </a:fld>
            <a:endParaRPr lang="en-US"/>
          </a:p>
        </p:txBody>
      </p:sp>
    </p:spTree>
    <p:extLst>
      <p:ext uri="{BB962C8B-B14F-4D97-AF65-F5344CB8AC3E}">
        <p14:creationId xmlns:p14="http://schemas.microsoft.com/office/powerpoint/2010/main" val="1878570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ANSWERS:</a:t>
            </a:r>
          </a:p>
          <a:p>
            <a:pPr marL="232943" indent="-232943">
              <a:buFont typeface="+mj-lt"/>
              <a:buAutoNum type="arabicPeriod"/>
            </a:pPr>
            <a:r>
              <a:rPr lang="en-US">
                <a:latin typeface="Tahoma"/>
                <a:ea typeface="Tahoma"/>
                <a:cs typeface="Tahoma"/>
              </a:rPr>
              <a:t>YES, Member could reenlist as early as they want as long as their new EAOS exceeds past their current SEAOS. </a:t>
            </a:r>
            <a:r>
              <a:rPr lang="en-US" baseline="0">
                <a:latin typeface="Tahoma"/>
                <a:ea typeface="Tahoma"/>
                <a:cs typeface="Tahoma"/>
              </a:rPr>
              <a:t> If not currently on SRB and no future SRB on new reenlistment. </a:t>
            </a:r>
            <a:r>
              <a:rPr lang="en-US">
                <a:latin typeface="Tahoma"/>
                <a:ea typeface="Tahoma"/>
                <a:cs typeface="Tahoma"/>
              </a:rPr>
              <a:t>Reference MPM 1160-030.</a:t>
            </a:r>
          </a:p>
          <a:p>
            <a:pPr marL="232943" indent="-232943">
              <a:buFont typeface="+mj-lt"/>
              <a:buAutoNum type="arabicPeriod"/>
            </a:pPr>
            <a:r>
              <a:rPr lang="en-US">
                <a:latin typeface="Tahoma"/>
                <a:ea typeface="Tahoma"/>
                <a:cs typeface="Tahoma"/>
              </a:rPr>
              <a:t>Maximum</a:t>
            </a:r>
            <a:r>
              <a:rPr lang="en-US" baseline="0">
                <a:latin typeface="Tahoma"/>
                <a:ea typeface="Tahoma"/>
                <a:cs typeface="Tahoma"/>
              </a:rPr>
              <a:t> of 5 years reenlistment from July 04, 2025 to HYT limit</a:t>
            </a:r>
            <a:endParaRPr lang="en-US">
              <a:latin typeface="Tahoma"/>
              <a:ea typeface="Tahoma"/>
              <a:cs typeface="Tahoma"/>
            </a:endParaRPr>
          </a:p>
          <a:p>
            <a:pPr marL="0" indent="0">
              <a:buFont typeface="+mj-lt"/>
              <a:buNone/>
            </a:pPr>
            <a:r>
              <a:rPr lang="en-US">
                <a:latin typeface="Tahoma"/>
                <a:ea typeface="Tahoma"/>
                <a:cs typeface="Tahoma"/>
              </a:rPr>
              <a:t>       - Calculate HYT:  PO1 = ADSD + 22 HYT limit + ADSD = 2008 10 31 + 22 =  2030 10 30</a:t>
            </a:r>
          </a:p>
          <a:p>
            <a:pPr marL="0" indent="0">
              <a:buFont typeface="+mj-lt"/>
              <a:buNone/>
            </a:pPr>
            <a:r>
              <a:rPr lang="en-US">
                <a:latin typeface="Tahoma"/>
                <a:ea typeface="Tahoma"/>
                <a:cs typeface="Tahoma"/>
              </a:rPr>
              <a:t>       - Calculate REENL/HYT</a:t>
            </a:r>
            <a:r>
              <a:rPr lang="en-US" baseline="0">
                <a:latin typeface="Tahoma"/>
                <a:ea typeface="Tahoma"/>
                <a:cs typeface="Tahoma"/>
              </a:rPr>
              <a:t> difference:   2030 10 30 – 2025 07 04 = 05 year 03 </a:t>
            </a:r>
            <a:r>
              <a:rPr lang="en-US" baseline="0" err="1">
                <a:latin typeface="Tahoma"/>
                <a:ea typeface="Tahoma"/>
                <a:cs typeface="Tahoma"/>
              </a:rPr>
              <a:t>mo</a:t>
            </a:r>
            <a:r>
              <a:rPr lang="en-US" baseline="0">
                <a:latin typeface="Tahoma"/>
                <a:ea typeface="Tahoma"/>
                <a:cs typeface="Tahoma"/>
              </a:rPr>
              <a:t> 26 days</a:t>
            </a:r>
          </a:p>
          <a:p>
            <a:pPr marL="0" indent="0">
              <a:buFont typeface="+mj-lt"/>
              <a:buNone/>
            </a:pPr>
            <a:r>
              <a:rPr lang="en-US" baseline="0">
                <a:latin typeface="Tahoma"/>
                <a:ea typeface="Tahoma"/>
                <a:cs typeface="Tahoma"/>
              </a:rPr>
              <a:t>       -  2025 07 04 + 5 reenlistment years = 2029 07 03  = NEW EAOS/SEAOS </a:t>
            </a:r>
          </a:p>
          <a:p>
            <a:pPr marL="228600" indent="-228600">
              <a:buFont typeface="+mj-lt"/>
              <a:buAutoNum type="arabicPeriod" startAt="3"/>
            </a:pPr>
            <a:r>
              <a:rPr lang="en-US">
                <a:latin typeface="Tahoma"/>
                <a:ea typeface="Tahoma"/>
                <a:cs typeface="Tahoma"/>
              </a:rPr>
              <a:t>No waiver needed for this sailor</a:t>
            </a:r>
            <a:r>
              <a:rPr lang="en-US" baseline="0">
                <a:latin typeface="Tahoma"/>
                <a:ea typeface="Tahoma"/>
                <a:cs typeface="Tahoma"/>
              </a:rPr>
              <a:t> reenlisting 2, 3, 4, 5 years.   </a:t>
            </a:r>
          </a:p>
          <a:p>
            <a:pPr marL="228600" indent="-228600">
              <a:buFont typeface="+mj-lt"/>
              <a:buAutoNum type="arabicPeriod" startAt="3"/>
            </a:pPr>
            <a:r>
              <a:rPr lang="en-US" baseline="0">
                <a:latin typeface="Tahoma"/>
                <a:ea typeface="Tahoma"/>
                <a:cs typeface="Tahoma"/>
              </a:rPr>
              <a:t>Not eligible to extend to HYT.  Policy states maximum extension is up to 48 months.  She needs 60 months.  Also, she is already on 12 month extension, could only add 36 months extension contract.</a:t>
            </a:r>
            <a:endParaRPr lang="en-US">
              <a:latin typeface="Tahoma"/>
              <a:ea typeface="Tahoma"/>
              <a:cs typeface="Tahoma"/>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22</a:t>
            </a:fld>
            <a:endParaRPr lang="en-US"/>
          </a:p>
        </p:txBody>
      </p:sp>
    </p:spTree>
    <p:extLst>
      <p:ext uri="{BB962C8B-B14F-4D97-AF65-F5344CB8AC3E}">
        <p14:creationId xmlns:p14="http://schemas.microsoft.com/office/powerpoint/2010/main" val="3634001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48A653-A2B8-4CD6-AC92-8D0C1AFCB0BD}" type="slidenum">
              <a:rPr lang="en-US" smtClean="0"/>
              <a:t>23</a:t>
            </a:fld>
            <a:endParaRPr lang="en-US"/>
          </a:p>
        </p:txBody>
      </p:sp>
    </p:spTree>
    <p:extLst>
      <p:ext uri="{BB962C8B-B14F-4D97-AF65-F5344CB8AC3E}">
        <p14:creationId xmlns:p14="http://schemas.microsoft.com/office/powerpoint/2010/main" val="24553998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Calibri"/>
              <a:cs typeface="Calibri"/>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24</a:t>
            </a:fld>
            <a:endParaRPr lang="en-US"/>
          </a:p>
        </p:txBody>
      </p:sp>
    </p:spTree>
    <p:extLst>
      <p:ext uri="{BB962C8B-B14F-4D97-AF65-F5344CB8AC3E}">
        <p14:creationId xmlns:p14="http://schemas.microsoft.com/office/powerpoint/2010/main" val="2246194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a:t>
            </a:r>
          </a:p>
          <a:p>
            <a:r>
              <a:rPr lang="en-US">
                <a:latin typeface="Tahoma"/>
                <a:ea typeface="Tahoma"/>
                <a:cs typeface="Tahoma"/>
              </a:rPr>
              <a:t>Review references.</a:t>
            </a:r>
            <a:endParaRPr lang="en-US"/>
          </a:p>
        </p:txBody>
      </p:sp>
      <p:sp>
        <p:nvSpPr>
          <p:cNvPr id="4" name="Slide Number Placeholder 3"/>
          <p:cNvSpPr>
            <a:spLocks noGrp="1"/>
          </p:cNvSpPr>
          <p:nvPr>
            <p:ph type="sldNum" sz="quarter" idx="10"/>
          </p:nvPr>
        </p:nvSpPr>
        <p:spPr/>
        <p:txBody>
          <a:bodyPr/>
          <a:lstStyle/>
          <a:p>
            <a:fld id="{3F48A653-A2B8-4CD6-AC92-8D0C1AFCB0BD}" type="slidenum">
              <a:rPr lang="en-US" smtClean="0"/>
              <a:t>3</a:t>
            </a:fld>
            <a:endParaRPr lang="en-US"/>
          </a:p>
        </p:txBody>
      </p:sp>
    </p:spTree>
    <p:extLst>
      <p:ext uri="{BB962C8B-B14F-4D97-AF65-F5344CB8AC3E}">
        <p14:creationId xmlns:p14="http://schemas.microsoft.com/office/powerpoint/2010/main" val="1164737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1FB74-A831-769E-4B4B-9634F546A3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D4034E-4674-8502-D038-8116D75356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984533-B484-F0DF-28CF-E9238A269959}"/>
              </a:ext>
            </a:extLst>
          </p:cNvPr>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a:t>
            </a:r>
          </a:p>
          <a:p>
            <a:r>
              <a:rPr lang="en-US">
                <a:latin typeface="Tahoma"/>
                <a:ea typeface="Tahoma"/>
                <a:cs typeface="Tahoma"/>
              </a:rPr>
              <a:t>Review references.</a:t>
            </a:r>
            <a:endParaRPr lang="en-US"/>
          </a:p>
        </p:txBody>
      </p:sp>
      <p:sp>
        <p:nvSpPr>
          <p:cNvPr id="4" name="Slide Number Placeholder 3">
            <a:extLst>
              <a:ext uri="{FF2B5EF4-FFF2-40B4-BE49-F238E27FC236}">
                <a16:creationId xmlns:a16="http://schemas.microsoft.com/office/drawing/2014/main" id="{C1645EAB-8ED6-E62F-2BC5-053D354CAE3D}"/>
              </a:ext>
            </a:extLst>
          </p:cNvPr>
          <p:cNvSpPr>
            <a:spLocks noGrp="1"/>
          </p:cNvSpPr>
          <p:nvPr>
            <p:ph type="sldNum" sz="quarter" idx="10"/>
          </p:nvPr>
        </p:nvSpPr>
        <p:spPr/>
        <p:txBody>
          <a:bodyPr/>
          <a:lstStyle/>
          <a:p>
            <a:fld id="{3F48A653-A2B8-4CD6-AC92-8D0C1AFCB0BD}" type="slidenum">
              <a:rPr lang="en-US" smtClean="0"/>
              <a:t>4</a:t>
            </a:fld>
            <a:endParaRPr lang="en-US"/>
          </a:p>
        </p:txBody>
      </p:sp>
    </p:spTree>
    <p:extLst>
      <p:ext uri="{BB962C8B-B14F-4D97-AF65-F5344CB8AC3E}">
        <p14:creationId xmlns:p14="http://schemas.microsoft.com/office/powerpoint/2010/main" val="265590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 indent="0">
              <a:buNone/>
            </a:pPr>
            <a:r>
              <a:rPr lang="en-US" sz="7200" kern="1200" dirty="0">
                <a:solidFill>
                  <a:srgbClr val="92D050"/>
                </a:solidFill>
                <a:latin typeface="Tahoma" panose="020B0604030504040204" pitchFamily="34" charset="0"/>
                <a:ea typeface="Tahoma"/>
                <a:cs typeface="Tahoma"/>
              </a:rPr>
              <a:t>Screen Sailors approaching 18 months End of Contract as Extended aka SEAOS </a:t>
            </a:r>
          </a:p>
          <a:p>
            <a:pPr marL="11" indent="0">
              <a:buNone/>
            </a:pPr>
            <a:r>
              <a:rPr lang="en-US" sz="7200" kern="1200" dirty="0">
                <a:solidFill>
                  <a:srgbClr val="92D050"/>
                </a:solidFill>
                <a:latin typeface="Tahoma" panose="020B0604030504040204" pitchFamily="34" charset="0"/>
                <a:ea typeface="Tahoma"/>
                <a:cs typeface="Tahoma"/>
              </a:rPr>
              <a:t>2.  SEAOS by BR/CL Data source: CIMS / Career Information Management / Alpha Listing (provides BR/CL and SEAOS)</a:t>
            </a:r>
          </a:p>
          <a:p>
            <a:pPr marL="457200" lvl="1" indent="0">
              <a:buNone/>
            </a:pPr>
            <a:endParaRPr lang="en-US" sz="7200" kern="1200" dirty="0">
              <a:solidFill>
                <a:schemeClr val="tx1"/>
              </a:solidFill>
              <a:latin typeface="Tahoma" panose="020B0604030504040204" pitchFamily="34" charset="0"/>
              <a:ea typeface="Tahoma"/>
              <a:cs typeface="Tahoma"/>
            </a:endParaRPr>
          </a:p>
          <a:p>
            <a:pPr marL="457200" lvl="1" indent="0">
              <a:buNone/>
            </a:pPr>
            <a:r>
              <a:rPr lang="en-US" sz="7200" kern="1200" dirty="0">
                <a:solidFill>
                  <a:schemeClr val="tx1"/>
                </a:solidFill>
                <a:latin typeface="Tahoma" panose="020B0604030504040204" pitchFamily="34" charset="0"/>
                <a:ea typeface="Tahoma"/>
                <a:cs typeface="Tahoma"/>
              </a:rPr>
              <a:t>Branch/Class 11 (Active Component)    SEAOS</a:t>
            </a:r>
          </a:p>
          <a:p>
            <a:pPr marL="457200" lvl="1" indent="0">
              <a:buNone/>
            </a:pPr>
            <a:r>
              <a:rPr lang="en-US" sz="7200" kern="1200" dirty="0">
                <a:solidFill>
                  <a:schemeClr val="tx1"/>
                </a:solidFill>
                <a:latin typeface="Tahoma" panose="020B0604030504040204" pitchFamily="34" charset="0"/>
                <a:ea typeface="Tahoma"/>
                <a:cs typeface="Tahoma"/>
              </a:rPr>
              <a:t>Branch/Class 32 (TAR*)                      SEAOS </a:t>
            </a:r>
          </a:p>
          <a:p>
            <a:pPr marL="11" indent="0">
              <a:buNone/>
            </a:pPr>
            <a:r>
              <a:rPr lang="en-US" sz="7200" kern="1200" dirty="0">
                <a:solidFill>
                  <a:schemeClr val="tx1"/>
                </a:solidFill>
                <a:latin typeface="Tahoma" panose="020B0604030504040204" pitchFamily="34" charset="0"/>
                <a:ea typeface="Tahoma"/>
                <a:cs typeface="Tahoma"/>
              </a:rPr>
              <a:t>3.  </a:t>
            </a:r>
            <a:r>
              <a:rPr lang="en-US" sz="7200" kern="1200" dirty="0">
                <a:solidFill>
                  <a:srgbClr val="00B050"/>
                </a:solidFill>
                <a:latin typeface="Tahoma" panose="020B0604030504040204" pitchFamily="34" charset="0"/>
                <a:ea typeface="Tahoma"/>
                <a:cs typeface="Tahoma"/>
              </a:rPr>
              <a:t>Know the difference between EAOS/SEAOS </a:t>
            </a:r>
          </a:p>
          <a:p>
            <a:pPr marL="11" indent="0">
              <a:buNone/>
            </a:pPr>
            <a:r>
              <a:rPr lang="en-US" sz="7200" kern="1200" dirty="0">
                <a:solidFill>
                  <a:schemeClr val="tx1"/>
                </a:solidFill>
                <a:latin typeface="Tahoma" panose="020B0604030504040204" pitchFamily="34" charset="0"/>
                <a:ea typeface="Tahoma"/>
                <a:cs typeface="Tahoma"/>
              </a:rPr>
              <a:t>     a.  EAOS = End of ACTIVE obligated Service (end of enlistment contract)</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Example:  EAOS = 2026 07 04</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b.  SEAOS = Soft End of ACTIVE obligated (adding 1-48 months to above EAOS if needed to obtain benefit/meet requirement)</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Example:  SEAOS = 2027 07 04 (Sailor has 12 months added to EAOS 2026 07 04 to receive SRB benefit, OBLISERV, or Advancement)</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NOTE1:  SEAOS  = Stays “soft” i.e. pending status which means the contract can be canceled       </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before the contract changes from “soft” to a permanent contract, when cancel policy requirements are met </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NOTE2:  After an extension contract becomes “operative” (i.e. permanent), then the EAOS &amp; SEAOS dates will match</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Example:  EAOS 2027 07 04   SEAOS 2027 07 04</a:t>
            </a:r>
          </a:p>
          <a:p>
            <a:pPr marL="0" indent="0">
              <a:lnSpc>
                <a:spcPct val="120000"/>
              </a:lnSpc>
              <a:spcBef>
                <a:spcPts val="0"/>
              </a:spcBef>
              <a:buNone/>
            </a:pPr>
            <a:endParaRPr lang="en-US" sz="7200" kern="1200" dirty="0">
              <a:solidFill>
                <a:schemeClr val="tx1"/>
              </a:solidFill>
              <a:latin typeface="Tahoma" panose="020B0604030504040204" pitchFamily="34" charset="0"/>
              <a:ea typeface="Tahoma"/>
              <a:cs typeface="Tahoma"/>
            </a:endParaRP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4.  Screen/Identify for BR/CL 32 TAR* Sailors, extra contract generated if making changes to EAOS/SEAOS. </a:t>
            </a:r>
          </a:p>
          <a:p>
            <a:pPr marL="0" indent="0">
              <a:lnSpc>
                <a:spcPct val="120000"/>
              </a:lnSpc>
              <a:spcBef>
                <a:spcPts val="0"/>
              </a:spcBef>
              <a:buNone/>
            </a:pPr>
            <a:endParaRPr lang="en-US" sz="7200" kern="1200" dirty="0">
              <a:solidFill>
                <a:schemeClr val="tx1"/>
              </a:solidFill>
              <a:latin typeface="Tahoma" panose="020B0604030504040204" pitchFamily="34" charset="0"/>
              <a:ea typeface="Tahoma"/>
              <a:cs typeface="Tahoma"/>
            </a:endParaRPr>
          </a:p>
          <a:p>
            <a:pPr marL="0" indent="0">
              <a:buNone/>
            </a:pPr>
            <a:r>
              <a:rPr lang="en-US" sz="7200" kern="1200" dirty="0">
                <a:solidFill>
                  <a:srgbClr val="00B050"/>
                </a:solidFill>
                <a:latin typeface="Tahoma" panose="020B0604030504040204" pitchFamily="34" charset="0"/>
                <a:ea typeface="Tahoma"/>
                <a:cs typeface="Tahoma"/>
              </a:rPr>
              <a:t>5.  DDCC Takeaway:</a:t>
            </a:r>
          </a:p>
          <a:p>
            <a:pPr marL="0" indent="0">
              <a:buNone/>
            </a:pPr>
            <a:r>
              <a:rPr lang="en-US" sz="7200" kern="1200" dirty="0">
                <a:solidFill>
                  <a:schemeClr val="tx1"/>
                </a:solidFill>
                <a:latin typeface="Tahoma" panose="020B0604030504040204" pitchFamily="34" charset="0"/>
                <a:ea typeface="Tahoma"/>
                <a:cs typeface="Tahoma"/>
              </a:rPr>
              <a:t>Department CDB =&gt; CIMS List “Loss” report = 18 months prior to SEAOS = Decision Making (reenlist, extend or separate)</a:t>
            </a:r>
          </a:p>
          <a:p>
            <a:pPr marL="0" indent="0">
              <a:lnSpc>
                <a:spcPct val="120000"/>
              </a:lnSpc>
              <a:spcBef>
                <a:spcPts val="0"/>
              </a:spcBef>
              <a:buNone/>
            </a:pPr>
            <a:endParaRPr lang="en-US" sz="7200" kern="1200" dirty="0">
              <a:solidFill>
                <a:schemeClr val="tx1"/>
              </a:solidFill>
              <a:latin typeface="Tahoma" panose="020B0604030504040204" pitchFamily="34" charset="0"/>
              <a:ea typeface="Tahoma"/>
              <a:cs typeface="Tahoma"/>
            </a:endParaRP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SEAOS 2027   07 04  (18 months = 1 year and 6 months)</a:t>
            </a:r>
          </a:p>
          <a:p>
            <a:pPr marL="0" indent="0">
              <a:lnSpc>
                <a:spcPct val="120000"/>
              </a:lnSpc>
              <a:spcBef>
                <a:spcPts val="0"/>
              </a:spcBef>
              <a:buNone/>
            </a:pPr>
            <a:r>
              <a:rPr lang="en-US" sz="7200" kern="1200" dirty="0">
                <a:solidFill>
                  <a:schemeClr val="tx1"/>
                </a:solidFill>
                <a:latin typeface="Tahoma" panose="020B0604030504040204" pitchFamily="34" charset="0"/>
                <a:ea typeface="Tahoma"/>
                <a:cs typeface="Tahoma"/>
              </a:rPr>
              <a:t>-              1     6 </a:t>
            </a:r>
          </a:p>
          <a:p>
            <a:pPr marL="0" indent="0">
              <a:lnSpc>
                <a:spcPct val="120000"/>
              </a:lnSpc>
              <a:spcBef>
                <a:spcPts val="0"/>
              </a:spcBef>
              <a:buNone/>
            </a:pPr>
            <a:r>
              <a:rPr lang="en-US" sz="7200" b="1" kern="1200" dirty="0">
                <a:solidFill>
                  <a:schemeClr val="tx1"/>
                </a:solidFill>
                <a:latin typeface="Tahoma" panose="020B0604030504040204" pitchFamily="34" charset="0"/>
                <a:ea typeface="Tahoma"/>
                <a:cs typeface="Tahoma"/>
              </a:rPr>
              <a:t>-----------------------</a:t>
            </a:r>
          </a:p>
          <a:p>
            <a:pPr marL="0" indent="0">
              <a:lnSpc>
                <a:spcPct val="120000"/>
              </a:lnSpc>
              <a:spcBef>
                <a:spcPts val="0"/>
              </a:spcBef>
              <a:buNone/>
            </a:pPr>
            <a:r>
              <a:rPr lang="en-US" sz="7200" b="1" kern="1200" dirty="0">
                <a:solidFill>
                  <a:schemeClr val="tx1"/>
                </a:solidFill>
                <a:latin typeface="Tahoma" panose="020B0604030504040204" pitchFamily="34" charset="0"/>
                <a:ea typeface="Tahoma"/>
                <a:cs typeface="Tahoma"/>
              </a:rPr>
              <a:t>          2026   01  04   (CDB Nov or Dec 2025)</a:t>
            </a:r>
          </a:p>
          <a:p>
            <a:pPr marL="0" indent="0">
              <a:buNone/>
            </a:pPr>
            <a:r>
              <a:rPr lang="en-US" sz="7200" kern="1200" dirty="0">
                <a:solidFill>
                  <a:schemeClr val="tx1"/>
                </a:solidFill>
                <a:latin typeface="Tahoma" panose="020B0604030504040204" pitchFamily="34" charset="0"/>
                <a:ea typeface="Tahoma"/>
                <a:cs typeface="Tahoma"/>
              </a:rPr>
              <a:t> </a:t>
            </a:r>
          </a:p>
          <a:p>
            <a:pPr marL="0" indent="0">
              <a:lnSpc>
                <a:spcPct val="100000"/>
              </a:lnSpc>
              <a:spcBef>
                <a:spcPts val="0"/>
              </a:spcBef>
              <a:buNone/>
            </a:pPr>
            <a:r>
              <a:rPr lang="en-US" sz="7200" kern="1200" dirty="0">
                <a:solidFill>
                  <a:schemeClr val="tx1"/>
                </a:solidFill>
                <a:latin typeface="Tahoma" panose="020B0604030504040204" pitchFamily="34" charset="0"/>
                <a:ea typeface="Tahoma"/>
                <a:cs typeface="Tahoma"/>
              </a:rPr>
              <a:t>*BR/CL 32 TAR = Training and Administration of Reserves (will always have two contracts:  Active Duty and Reserve Duty contract; without BOTH contracts SEAOS/SEREN having same date, TAR Sailors will lose their TRICARE medical benefit coverage; Example:  sign 1070/601 Active Contract &amp; 1070/621 Agreement to Recall/Extend Active Duty Reserve Contract)</a:t>
            </a:r>
          </a:p>
          <a:p>
            <a:pPr marL="0" indent="0">
              <a:lnSpc>
                <a:spcPct val="100000"/>
              </a:lnSpc>
              <a:spcBef>
                <a:spcPts val="0"/>
              </a:spcBef>
              <a:buNone/>
            </a:pPr>
            <a:r>
              <a:rPr lang="en-US" sz="7200"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p>
          <a:p>
            <a:pPr marL="0" indent="0">
              <a:buNone/>
            </a:pPr>
            <a:endParaRPr lang="en-US" sz="12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5</a:t>
            </a:fld>
            <a:endParaRPr lang="en-US"/>
          </a:p>
        </p:txBody>
      </p:sp>
    </p:spTree>
    <p:extLst>
      <p:ext uri="{BB962C8B-B14F-4D97-AF65-F5344CB8AC3E}">
        <p14:creationId xmlns:p14="http://schemas.microsoft.com/office/powerpoint/2010/main" val="1735880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None.</a:t>
            </a:r>
          </a:p>
          <a:p>
            <a:endParaRPr lang="en-US">
              <a:latin typeface="Tahoma"/>
              <a:ea typeface="Tahoma"/>
              <a:cs typeface="Tahoma"/>
            </a:endParaRPr>
          </a:p>
          <a:p>
            <a:endParaRPr lang="en-US">
              <a:latin typeface="Tahoma"/>
              <a:ea typeface="Tahoma"/>
              <a:cs typeface="Tahoma"/>
            </a:endParaRPr>
          </a:p>
          <a:p>
            <a:r>
              <a:rPr lang="en-US">
                <a:latin typeface="Tahoma"/>
                <a:ea typeface="Tahoma"/>
                <a:cs typeface="Tahoma"/>
              </a:rPr>
              <a:t>DDCC GO LIVE TO MYNAVYHR – demonstrate ability to download.  Select Reenlistment.  Then select Extension.</a:t>
            </a:r>
          </a:p>
        </p:txBody>
      </p:sp>
      <p:sp>
        <p:nvSpPr>
          <p:cNvPr id="4" name="Slide Number Placeholder 3"/>
          <p:cNvSpPr>
            <a:spLocks noGrp="1"/>
          </p:cNvSpPr>
          <p:nvPr>
            <p:ph type="sldNum" sz="quarter" idx="5"/>
          </p:nvPr>
        </p:nvSpPr>
        <p:spPr/>
        <p:txBody>
          <a:bodyPr/>
          <a:lstStyle/>
          <a:p>
            <a:fld id="{3F48A653-A2B8-4CD6-AC92-8D0C1AFCB0BD}" type="slidenum">
              <a:rPr lang="en-US" smtClean="0"/>
              <a:t>6</a:t>
            </a:fld>
            <a:endParaRPr lang="en-US"/>
          </a:p>
        </p:txBody>
      </p:sp>
    </p:spTree>
    <p:extLst>
      <p:ext uri="{BB962C8B-B14F-4D97-AF65-F5344CB8AC3E}">
        <p14:creationId xmlns:p14="http://schemas.microsoft.com/office/powerpoint/2010/main" val="1119883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See</a:t>
            </a:r>
            <a:r>
              <a:rPr lang="en-US" baseline="0">
                <a:latin typeface="Tahoma"/>
                <a:ea typeface="Tahoma"/>
                <a:cs typeface="Tahoma"/>
              </a:rPr>
              <a:t> screenshot</a:t>
            </a:r>
            <a:r>
              <a:rPr lang="en-US">
                <a:latin typeface="Tahoma"/>
                <a:ea typeface="Tahoma"/>
                <a:cs typeface="Tahoma"/>
              </a:rPr>
              <a:t>.</a:t>
            </a:r>
          </a:p>
          <a:p>
            <a:endParaRPr lang="en-US">
              <a:latin typeface="Tahoma"/>
              <a:ea typeface="Tahoma"/>
              <a:cs typeface="Tahoma"/>
            </a:endParaRPr>
          </a:p>
          <a:p>
            <a:pPr marL="228600" indent="-228600">
              <a:buAutoNum type="arabicPeriod"/>
            </a:pPr>
            <a:r>
              <a:rPr lang="en-US">
                <a:latin typeface="Tahoma"/>
                <a:ea typeface="Tahoma"/>
                <a:cs typeface="Tahoma"/>
              </a:rPr>
              <a:t> Must download form from </a:t>
            </a:r>
            <a:r>
              <a:rPr lang="en-US" err="1">
                <a:latin typeface="Tahoma"/>
                <a:ea typeface="Tahoma"/>
                <a:cs typeface="Tahoma"/>
              </a:rPr>
              <a:t>MyNavyHR</a:t>
            </a:r>
            <a:r>
              <a:rPr lang="en-US">
                <a:latin typeface="Tahoma"/>
                <a:ea typeface="Tahoma"/>
                <a:cs typeface="Tahoma"/>
              </a:rPr>
              <a:t> / References / Forms / NPPSC.  </a:t>
            </a:r>
            <a:endParaRPr lang="en-US"/>
          </a:p>
          <a:p>
            <a:pPr marL="228600" indent="-228600">
              <a:buAutoNum type="arabicPeriod"/>
            </a:pPr>
            <a:r>
              <a:rPr lang="en-US">
                <a:latin typeface="Tahoma"/>
                <a:ea typeface="Tahoma"/>
                <a:cs typeface="Tahoma"/>
              </a:rPr>
              <a:t> It can be tricky to download and may require a few attempts to open document.  Sailor must select either "reenlistment" or "extension".</a:t>
            </a:r>
            <a:endParaRPr lang="en-US"/>
          </a:p>
          <a:p>
            <a:pPr marL="228600" indent="-228600">
              <a:buAutoNum type="arabicPeriod"/>
            </a:pPr>
            <a:r>
              <a:rPr lang="en-US">
                <a:latin typeface="Tahoma"/>
                <a:ea typeface="Tahoma"/>
                <a:cs typeface="Tahoma"/>
              </a:rPr>
              <a:t>DDCC must ensure accuracy of data on the Sailors section (top part of form).</a:t>
            </a:r>
          </a:p>
          <a:p>
            <a:r>
              <a:rPr lang="en-US">
                <a:latin typeface="Tahoma"/>
                <a:ea typeface="Tahoma"/>
                <a:cs typeface="Tahoma"/>
              </a:rPr>
              <a:t>3a.  Filling out electronically (with electronic signatures) are preferred.  See your command career policy to see if pen/ink signatures will be authorized (i.e. due to connectivity issues).</a:t>
            </a:r>
            <a:endParaRPr lang="en-US"/>
          </a:p>
          <a:p>
            <a:r>
              <a:rPr lang="en-US">
                <a:latin typeface="Tahoma"/>
                <a:ea typeface="Tahoma"/>
                <a:cs typeface="Tahoma"/>
              </a:rPr>
              <a:t>4.  DDCC will be verifying the form is accurate in all sections (i.e. missing check marks, signatures) and TIMELY routed.</a:t>
            </a:r>
          </a:p>
          <a:p>
            <a:r>
              <a:rPr lang="en-US">
                <a:latin typeface="Tahoma"/>
                <a:ea typeface="Tahoma"/>
                <a:cs typeface="Tahoma"/>
              </a:rPr>
              <a:t>5.  Review the Career Counselor sections on both forms.  These areas required validation by the CC (review record for evaluation or have evaluation provided for recommendation).  </a:t>
            </a:r>
          </a:p>
        </p:txBody>
      </p:sp>
      <p:sp>
        <p:nvSpPr>
          <p:cNvPr id="4" name="Slide Number Placeholder 3"/>
          <p:cNvSpPr>
            <a:spLocks noGrp="1"/>
          </p:cNvSpPr>
          <p:nvPr>
            <p:ph type="sldNum" sz="quarter" idx="5"/>
          </p:nvPr>
        </p:nvSpPr>
        <p:spPr/>
        <p:txBody>
          <a:bodyPr/>
          <a:lstStyle/>
          <a:p>
            <a:fld id="{3F48A653-A2B8-4CD6-AC92-8D0C1AFCB0BD}" type="slidenum">
              <a:rPr lang="en-US" smtClean="0"/>
              <a:t>7</a:t>
            </a:fld>
            <a:endParaRPr lang="en-US"/>
          </a:p>
        </p:txBody>
      </p:sp>
    </p:spTree>
    <p:extLst>
      <p:ext uri="{BB962C8B-B14F-4D97-AF65-F5344CB8AC3E}">
        <p14:creationId xmlns:p14="http://schemas.microsoft.com/office/powerpoint/2010/main" val="3743755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a:solidFill>
                  <a:prstClr val="black"/>
                </a:solidFill>
                <a:latin typeface="Tahoma"/>
                <a:ea typeface="Tahoma"/>
                <a:cs typeface="Tahoma"/>
              </a:rPr>
              <a:t>FACILITATOR GUIDE:</a:t>
            </a:r>
          </a:p>
          <a:p>
            <a:pPr defTabSz="931774">
              <a:defRPr/>
            </a:pPr>
            <a:r>
              <a:rPr lang="en-US" b="1">
                <a:solidFill>
                  <a:prstClr val="black"/>
                </a:solidFill>
                <a:latin typeface="Tahoma"/>
                <a:ea typeface="Tahoma"/>
                <a:cs typeface="Tahoma"/>
              </a:rPr>
              <a:t>Ensure to emphasize that Senior Enlisted cannot administer the Oath of Enlistment.  This also includes civilian family members (spouse, kids, etc.).</a:t>
            </a:r>
          </a:p>
          <a:p>
            <a:pPr defTabSz="931774">
              <a:defRPr/>
            </a:pPr>
            <a:endParaRPr lang="en-US" b="1">
              <a:latin typeface="Tahoma"/>
              <a:ea typeface="Tahoma"/>
              <a:cs typeface="Tahoma"/>
            </a:endParaRPr>
          </a:p>
          <a:p>
            <a:r>
              <a:rPr lang="en-US" b="1">
                <a:latin typeface="Tahoma"/>
                <a:ea typeface="Tahoma"/>
                <a:cs typeface="Tahoma"/>
              </a:rPr>
              <a:t>Who</a:t>
            </a:r>
            <a:r>
              <a:rPr lang="en-US">
                <a:latin typeface="Tahoma"/>
                <a:ea typeface="Tahoma"/>
                <a:cs typeface="Tahoma"/>
              </a:rPr>
              <a:t>: Per reference (a)  (10 U.S.C. 502(a) ), the President, the Vice-President, the Secretary of Defense, any commissioned officer, and any other person designated under regulations prescribed by the Secretary of Defense may administer the reenlistment oath.  Senior enlisted </a:t>
            </a:r>
            <a:r>
              <a:rPr lang="en-US" b="1">
                <a:latin typeface="Tahoma"/>
                <a:ea typeface="Tahoma"/>
                <a:cs typeface="Tahoma"/>
              </a:rPr>
              <a:t>CANNOT</a:t>
            </a:r>
            <a:r>
              <a:rPr lang="en-US">
                <a:latin typeface="Tahoma"/>
                <a:ea typeface="Tahoma"/>
                <a:cs typeface="Tahoma"/>
              </a:rPr>
              <a:t> officially administer the Oath of Enlistment </a:t>
            </a:r>
          </a:p>
          <a:p>
            <a:endParaRPr lang="en-US"/>
          </a:p>
          <a:p>
            <a:r>
              <a:rPr lang="en-US" b="1">
                <a:latin typeface="Tahoma"/>
                <a:ea typeface="Tahoma"/>
                <a:cs typeface="Tahoma"/>
              </a:rPr>
              <a:t>Where</a:t>
            </a:r>
            <a:r>
              <a:rPr lang="en-US">
                <a:latin typeface="Tahoma"/>
                <a:ea typeface="Tahoma"/>
                <a:cs typeface="Tahoma"/>
              </a:rPr>
              <a:t>: Each reenlistment shall be performed in uniform and should be memorable with the right tone and venue to reflect pride, professionalism, respect, and dignity for the oath and the United States Navy.  Examples include members command (standing on the anchor, under the ship while in dry dock, etc.), sporting events (on the field during a game), landmarks (USS MIDWAY, beach), or a location significant to the member.  </a:t>
            </a:r>
            <a:endParaRPr lang="en-US"/>
          </a:p>
          <a:p>
            <a:endParaRPr lang="en-US"/>
          </a:p>
          <a:p>
            <a:r>
              <a:rPr lang="en-US" b="1">
                <a:latin typeface="Tahoma"/>
                <a:ea typeface="Tahoma"/>
                <a:cs typeface="Tahoma"/>
              </a:rPr>
              <a:t>Attire</a:t>
            </a:r>
            <a:r>
              <a:rPr lang="en-US">
                <a:latin typeface="Tahoma"/>
                <a:ea typeface="Tahoma"/>
                <a:cs typeface="Tahoma"/>
              </a:rPr>
              <a:t>: Both the Sailor reenlisting and the reenlisting officer are required to be in uniform.</a:t>
            </a:r>
            <a:endParaRPr lang="en-US"/>
          </a:p>
        </p:txBody>
      </p:sp>
      <p:sp>
        <p:nvSpPr>
          <p:cNvPr id="4" name="Slide Number Placeholder 3"/>
          <p:cNvSpPr>
            <a:spLocks noGrp="1"/>
          </p:cNvSpPr>
          <p:nvPr>
            <p:ph type="sldNum" sz="quarter" idx="5"/>
          </p:nvPr>
        </p:nvSpPr>
        <p:spPr/>
        <p:txBody>
          <a:bodyPr/>
          <a:lstStyle/>
          <a:p>
            <a:fld id="{3F48A653-A2B8-4CD6-AC92-8D0C1AFCB0BD}" type="slidenum">
              <a:rPr lang="en-US" smtClean="0"/>
              <a:t>8</a:t>
            </a:fld>
            <a:endParaRPr lang="en-US"/>
          </a:p>
        </p:txBody>
      </p:sp>
    </p:spTree>
    <p:extLst>
      <p:ext uri="{BB962C8B-B14F-4D97-AF65-F5344CB8AC3E}">
        <p14:creationId xmlns:p14="http://schemas.microsoft.com/office/powerpoint/2010/main" val="2391398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  MPM 1160-030 Enlistments under continuous service conditions.  Screen NPPSC 1160/1 &amp; counsel as needed with SVM</a:t>
            </a:r>
            <a:r>
              <a:rPr lang="en-US">
                <a:latin typeface="Tahoma"/>
                <a:ea typeface="Tahoma"/>
                <a:cs typeface="Tahoma"/>
              </a:rPr>
              <a:t> eligibility and any applicable updates.</a:t>
            </a:r>
          </a:p>
          <a:p>
            <a:r>
              <a:rPr lang="en-US">
                <a:latin typeface="Tahoma"/>
                <a:ea typeface="Tahoma"/>
                <a:cs typeface="Tahoma"/>
              </a:rPr>
              <a:t> 1. Where is the source for reenlistment recommendation?    E1-E6 EVAL Block 47 = retention recommendation, when "Yes" is marked, SVM meets first requirement in eligibility to reenlist or extend.</a:t>
            </a:r>
            <a:endParaRPr lang="en-US"/>
          </a:p>
          <a:p>
            <a:r>
              <a:rPr lang="en-US">
                <a:latin typeface="Tahoma"/>
                <a:ea typeface="Tahoma"/>
                <a:cs typeface="Tahoma"/>
              </a:rPr>
              <a:t>2. The Command Career Request Form OPNAV 1160.1., the DDCC is to verify current security clearance status with Security Manager.  NSIPS/ESR does not always reflect the most current Security Clearance status.  Security Clearance status is not specifically stated as a requirement in MPM 1160-030. However, if a Sailor is not eligible for a clearance or does not have the required level clearance for their rate, a reenlistment will not be authorized. </a:t>
            </a:r>
            <a:endParaRPr lang="en-US"/>
          </a:p>
          <a:p>
            <a:r>
              <a:rPr lang="en-US">
                <a:latin typeface="Tahoma"/>
                <a:ea typeface="Tahoma"/>
                <a:cs typeface="Tahoma"/>
              </a:rPr>
              <a:t>3.  Verify member's intended reenlistment date + (reenlistment years) does not exceed the Sailors HYT date. [ ADSD + HYT limit (current paygrade)   for example:  Reenlistment Ceremony 10/1/2025 + 4yr = 9/30/2029 compare with current paygrade HYT limiting date  E4 Sailor; ADSD 9/30/2017+ 10 yr E4 HYT limit = 09/30/2027.  This sailor's reenlistment of 4 years not authorized because it exceeds 09/30/2027.</a:t>
            </a:r>
            <a:endParaRPr lang="en-US"/>
          </a:p>
          <a:p>
            <a:r>
              <a:rPr lang="en-US">
                <a:latin typeface="Tahoma"/>
                <a:ea typeface="Tahoma"/>
                <a:cs typeface="Tahoma"/>
              </a:rPr>
              <a:t>4.  In the Navy, failing two consecutive PFA (Physical Fitness Assessment) tests does not automatically lead to separation or prevent reenlistment, but it does have consequences. Sailors who fail one PFA are placed in the </a:t>
            </a:r>
            <a:r>
              <a:rPr lang="en-US">
                <a:latin typeface="Tahoma"/>
                <a:ea typeface="Tahoma"/>
                <a:cs typeface="Tahoma"/>
                <a:hlinkClick r:id="rId3"/>
              </a:rPr>
              <a:t>Fitness Enhancement Program (FEP)</a:t>
            </a:r>
            <a:r>
              <a:rPr lang="en-US">
                <a:latin typeface="Tahoma"/>
                <a:ea typeface="Tahoma"/>
                <a:cs typeface="Tahoma"/>
              </a:rPr>
              <a:t> and </a:t>
            </a:r>
            <a:r>
              <a:rPr lang="en-US" u="sng">
                <a:latin typeface="Tahoma"/>
                <a:ea typeface="Tahoma"/>
                <a:cs typeface="Tahoma"/>
              </a:rPr>
              <a:t>are ineligible for promotion </a:t>
            </a:r>
            <a:r>
              <a:rPr lang="en-US">
                <a:latin typeface="Tahoma"/>
                <a:ea typeface="Tahoma"/>
                <a:cs typeface="Tahoma"/>
              </a:rPr>
              <a:t>or “frocking” until they pass the next official PFA. For two consecutive failures, the Navy provides </a:t>
            </a:r>
            <a:r>
              <a:rPr lang="en-US">
                <a:latin typeface="Tahoma"/>
                <a:ea typeface="Tahoma"/>
                <a:cs typeface="Tahoma"/>
                <a:hlinkClick r:id="rId4"/>
              </a:rPr>
              <a:t>commanding officers (COs)</a:t>
            </a:r>
            <a:r>
              <a:rPr lang="en-US">
                <a:latin typeface="Tahoma"/>
                <a:ea typeface="Tahoma"/>
                <a:cs typeface="Tahoma"/>
              </a:rPr>
              <a:t> with discretion on retention recommendations, rather than automatically triggering separation.   As of 5.14.2025, the NAVADMIN 123/24 Physical Readiness Program update:  IRT reenlistment and extension recommendations and Physical Readiness Program failures which is based on a single calendar year (Jan-Dec):  CO's are encouraged to document a member's progress and initiated in attaining current physical fitness standards in the narrative sections (Block 41-CHIEFEVAL, Block 43-EVAL) AND </a:t>
            </a:r>
            <a:r>
              <a:rPr lang="en-US" b="1" u="sng">
                <a:latin typeface="Tahoma"/>
                <a:ea typeface="Tahoma"/>
                <a:cs typeface="Tahoma"/>
              </a:rPr>
              <a:t>suitability for retention (EVAL Block 47)</a:t>
            </a:r>
            <a:r>
              <a:rPr lang="en-US">
                <a:latin typeface="Tahoma"/>
                <a:ea typeface="Tahoma"/>
                <a:cs typeface="Tahoma"/>
              </a:rPr>
              <a:t>.  Retention recommendations are at the discretion of the CO and in the best interest of the Navy (qualified for continued service to perform function of their rate without physical or medical limitation at sea, shore or isolated duty &amp; likelihood of improvement in meeting PFA standards within next 12 months).  IF retention (or reenlistment eligibility) is removed, the CO </a:t>
            </a:r>
            <a:r>
              <a:rPr lang="en-US" u="sng">
                <a:latin typeface="Tahoma"/>
                <a:ea typeface="Tahoma"/>
                <a:cs typeface="Tahoma"/>
              </a:rPr>
              <a:t>may</a:t>
            </a:r>
            <a:r>
              <a:rPr lang="en-US">
                <a:latin typeface="Tahoma"/>
                <a:ea typeface="Tahoma"/>
                <a:cs typeface="Tahoma"/>
              </a:rPr>
              <a:t> submit a special evaluation report to restore eligibility.</a:t>
            </a:r>
          </a:p>
          <a:p>
            <a:endParaRPr lang="en-US">
              <a:latin typeface="Tahoma"/>
              <a:ea typeface="Tahoma"/>
              <a:cs typeface="Tahoma"/>
            </a:endParaRPr>
          </a:p>
          <a:p>
            <a:r>
              <a:rPr lang="en-US">
                <a:latin typeface="Tahoma"/>
                <a:ea typeface="Tahoma"/>
                <a:cs typeface="Tahoma"/>
              </a:rPr>
              <a:t>5. The Command Career Request NPPSC 1140/1 has a section for medical to review member's eligibility to perform the duties of current rate.  IF NOT medically qualified, then seek guidance from CCC/MEDICAL team.  An extension request may be considered.</a:t>
            </a:r>
            <a:endParaRPr lang="en-US"/>
          </a:p>
          <a:p>
            <a:r>
              <a:rPr lang="en-US">
                <a:latin typeface="Tahoma"/>
                <a:ea typeface="Tahoma"/>
                <a:cs typeface="Tahoma"/>
              </a:rPr>
              <a:t>6.  Sailor received PCS Orders?  Review orders new PRD for Service Obligations (i.e. OBLISERV).  CC annotates OBLISERV intent on MNA website (this update will send OBLISERV intent to Career Waypoints system.  CC must verify Career Waypoint "report" showing OBLISERV approval for reenlistment in current rate).  </a:t>
            </a:r>
            <a:endParaRPr lang="en-US"/>
          </a:p>
          <a:p>
            <a:r>
              <a:rPr lang="en-US">
                <a:latin typeface="Tahoma"/>
                <a:ea typeface="Tahoma"/>
                <a:cs typeface="Tahoma"/>
              </a:rPr>
              <a:t>7.  If Sailor is reenlisting for a special program (i.e. STAR, AC2TAR, TAR2AC, Bonus – SRB), these approvals are needed prior to submitting reenlistment request.  Plan ahead.  For example:  Reenlistment Bonus must be "pre-approved" 35=120 days</a:t>
            </a:r>
            <a:endParaRPr lang="en-US"/>
          </a:p>
          <a:p>
            <a:r>
              <a:rPr lang="en-US">
                <a:latin typeface="Tahoma"/>
                <a:ea typeface="Tahoma"/>
                <a:cs typeface="Tahoma"/>
              </a:rPr>
              <a:t>7a.  Ensure you review Professional Growth Criteria.  Must be an E3 with SRB to reenlist, etc.  Review the MPM on this slide.</a:t>
            </a:r>
          </a:p>
          <a:p>
            <a:r>
              <a:rPr lang="en-US">
                <a:latin typeface="Tahoma"/>
                <a:ea typeface="Tahoma"/>
                <a:cs typeface="Tahoma"/>
              </a:rPr>
              <a:t>8.  Selling back leave counseling – must indicate on NPPSC Form as well as counsel sailor that 60 day max &amp; the leave is only base pay (does not include BAH, BAS, </a:t>
            </a:r>
            <a:r>
              <a:rPr lang="en-US" err="1">
                <a:latin typeface="Tahoma"/>
                <a:ea typeface="Tahoma"/>
                <a:cs typeface="Tahoma"/>
              </a:rPr>
              <a:t>etc</a:t>
            </a:r>
            <a:r>
              <a:rPr lang="en-US">
                <a:latin typeface="Tahoma"/>
                <a:ea typeface="Tahoma"/>
                <a:cs typeface="Tahoma"/>
              </a:rPr>
              <a:t>).</a:t>
            </a:r>
          </a:p>
          <a:p>
            <a:endParaRPr lang="en-US">
              <a:latin typeface="Tahoma"/>
              <a:ea typeface="Tahoma"/>
              <a:cs typeface="Tahoma"/>
            </a:endParaRPr>
          </a:p>
        </p:txBody>
      </p:sp>
      <p:sp>
        <p:nvSpPr>
          <p:cNvPr id="4" name="Slide Number Placeholder 3"/>
          <p:cNvSpPr>
            <a:spLocks noGrp="1"/>
          </p:cNvSpPr>
          <p:nvPr>
            <p:ph type="sldNum" sz="quarter" idx="5"/>
          </p:nvPr>
        </p:nvSpPr>
        <p:spPr/>
        <p:txBody>
          <a:bodyPr/>
          <a:lstStyle/>
          <a:p>
            <a:fld id="{3F48A653-A2B8-4CD6-AC92-8D0C1AFCB0BD}" type="slidenum">
              <a:rPr lang="en-US" smtClean="0"/>
              <a:t>9</a:t>
            </a:fld>
            <a:endParaRPr lang="en-US"/>
          </a:p>
        </p:txBody>
      </p:sp>
    </p:spTree>
    <p:extLst>
      <p:ext uri="{BB962C8B-B14F-4D97-AF65-F5344CB8AC3E}">
        <p14:creationId xmlns:p14="http://schemas.microsoft.com/office/powerpoint/2010/main" val="243304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36D7F-984F-6A37-DDC0-B39086B7A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026E2A-484F-1FF1-9610-7833A7BBC7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57AF9C-C809-0917-AD8B-0A7455562E5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D79CBF49-C097-B43C-4986-F6D8D8E394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A0830-8C75-F301-0472-64890DA3745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96800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039B-CACC-DAE0-DAE1-4A2A6BFC91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DE6C85-F47C-C865-57D4-232459325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BCE68-7B38-1826-5EC5-583D30677389}"/>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1EE267CB-ECE7-0957-CD7F-CBC57D485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AE1EB0-058E-B906-3083-4B02C06BFA48}"/>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79414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D9223-E93D-6350-1946-EC188008CA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D169C2-BFA9-379E-9B04-4AC11C0BD0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440D83-E258-4B00-EB07-EBB695B24A2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B2FA4F08-933E-7912-9BF6-6A387BAA81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A420BE-900B-6ACB-4195-53B17A094E9A}"/>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80089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E19F8-BB38-4E2C-6A44-76BF14B29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A34E38-D6AE-26DC-EFD4-7F7A913C8D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0DAEBB-AA3E-CFA8-3407-4C8EE2EE1A3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03ACFDA8-96FF-A304-4F9C-C829BC9A0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A21E5-CAC0-CA2E-B364-6144434075D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3879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DAC6-7F15-7FDF-CBC8-5C18DE0B41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07DA1-AF76-451C-3123-3B1B0A5A6C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A27DC2-0819-82DC-8BA2-2E5ABAB9526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994FE17D-BCBC-6980-6BAA-86F3D4A26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11198-2E93-524C-50C0-BA9E0031F4C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4914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272-ED1C-1EBF-9A09-2BA386D61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8529A-032C-59CD-50B9-84706BBB07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24FBED-04A4-8BAD-498C-26B5DE7DF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217711-5E83-E77B-4C4F-7951B1ABD535}"/>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44FCCD2C-45E4-B928-A760-85D7DEC34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FB0CB6-9D73-EEDF-53FB-F8BE088FAA8B}"/>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7843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4D98-8CDD-5D3B-BDAA-EF97CC833F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BB1869-E3C5-50CF-27F3-C67284B27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AD060E-5211-362F-A713-AF972D3CB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EEF8B-FC90-9A88-1456-4F3CB8B4B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A960CD-2448-C8A6-9D0B-B23778635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FD7A7-97F7-E0DE-1E45-4516E5446D0C}"/>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8" name="Footer Placeholder 7">
            <a:extLst>
              <a:ext uri="{FF2B5EF4-FFF2-40B4-BE49-F238E27FC236}">
                <a16:creationId xmlns:a16="http://schemas.microsoft.com/office/drawing/2014/main" id="{DFEE6024-DCC1-20BC-3026-BA90E1900D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AAF423-5D08-F813-DDC3-65661F275D91}"/>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988357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C8764-F6DF-F028-8DB7-AD0BE70B15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D16F7E-52B1-8F44-BAEA-6CA5FD92D1F7}"/>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4" name="Footer Placeholder 3">
            <a:extLst>
              <a:ext uri="{FF2B5EF4-FFF2-40B4-BE49-F238E27FC236}">
                <a16:creationId xmlns:a16="http://schemas.microsoft.com/office/drawing/2014/main" id="{6AD4A6B9-2DEA-3443-D8C4-661469CE9C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1A22BC-DF86-2C16-7401-DE831A96ECFD}"/>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630757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0CF79-04CC-26BC-C85F-379AD931A9F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3" name="Footer Placeholder 2">
            <a:extLst>
              <a:ext uri="{FF2B5EF4-FFF2-40B4-BE49-F238E27FC236}">
                <a16:creationId xmlns:a16="http://schemas.microsoft.com/office/drawing/2014/main" id="{94470FE2-2736-9675-5385-87C840EB62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FF97F6-3711-D22C-B665-19115AD7FAE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404716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60E63-2984-E00E-9C2B-93C26955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E7CFD4-1E3B-7974-6655-2E880A226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BBF841-B59E-B3D1-ADFD-DB957623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17AF2-D57D-234F-46FD-F5114B3268E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26E80FC1-2C8D-7073-7B56-A19811498F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FEAE27-52EF-4D3C-C52C-F47462884F82}"/>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70285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EF017-14EC-E7EF-1E85-915A623CA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93EDB0-4D8D-9D34-7A0D-1845A975D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438F07-A2C9-1067-8E14-AC83D1729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5D6044-771D-B06A-BD9B-EDD341EC5DC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BD7F60BE-5692-6A98-5864-DA4FBED902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428CE-AB0E-02C2-F778-35A1C1615253}"/>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577177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ED69E3-F794-F575-AC4A-69BDBCEB2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07748F-FDDF-6C78-55F2-21ED9861E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B06C16-E113-CBB2-2139-8BAA87DAE4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C6EA3C0E-27E4-AFDC-A801-F5C52AC65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F5C772-999C-D5D7-36AE-A16A9DBA6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548A0C-9AB1-441A-9259-B7D2AA1F8386}" type="slidenum">
              <a:rPr lang="en-US" smtClean="0"/>
              <a:t>‹#›</a:t>
            </a:fld>
            <a:endParaRPr lang="en-US"/>
          </a:p>
        </p:txBody>
      </p:sp>
    </p:spTree>
    <p:extLst>
      <p:ext uri="{BB962C8B-B14F-4D97-AF65-F5344CB8AC3E}">
        <p14:creationId xmlns:p14="http://schemas.microsoft.com/office/powerpoint/2010/main" val="286658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22A7AA5-5806-B9C4-F48C-AC9094BC14C8}"/>
              </a:ext>
            </a:extLst>
          </p:cNvPr>
          <p:cNvSpPr>
            <a:spLocks noGrp="1"/>
          </p:cNvSpPr>
          <p:nvPr>
            <p:ph type="subTitle" idx="1"/>
          </p:nvPr>
        </p:nvSpPr>
        <p:spPr>
          <a:xfrm>
            <a:off x="1" y="2591630"/>
            <a:ext cx="12191998" cy="1070458"/>
          </a:xfrm>
        </p:spPr>
        <p:txBody>
          <a:bodyPr vert="horz" lIns="91440" tIns="45720" rIns="91440" bIns="45720" rtlCol="0" anchor="t">
            <a:normAutofit/>
          </a:bodyPr>
          <a:lstStyle/>
          <a:p>
            <a:pPr algn="l"/>
            <a:endParaRPr lang="en-US" sz="1800" dirty="0"/>
          </a:p>
          <a:p>
            <a:r>
              <a:rPr lang="en-US" sz="3200" b="1" i="0" dirty="0">
                <a:solidFill>
                  <a:srgbClr val="000000"/>
                </a:solidFill>
                <a:latin typeface="Times New Roman"/>
                <a:cs typeface="Times New Roman"/>
              </a:rPr>
              <a:t> Reenlistments and Extensions</a:t>
            </a:r>
            <a:endParaRPr lang="en-US" sz="3200" i="0" dirty="0">
              <a:solidFill>
                <a:srgbClr val="000000"/>
              </a:solidFill>
              <a:latin typeface="Calibri"/>
              <a:ea typeface="Calibri"/>
              <a:cs typeface="Calibri"/>
            </a:endParaRPr>
          </a:p>
        </p:txBody>
      </p:sp>
    </p:spTree>
    <p:extLst>
      <p:ext uri="{BB962C8B-B14F-4D97-AF65-F5344CB8AC3E}">
        <p14:creationId xmlns:p14="http://schemas.microsoft.com/office/powerpoint/2010/main" val="3483012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983408" y="1441174"/>
            <a:ext cx="8534400" cy="5153770"/>
          </a:xfrm>
        </p:spPr>
        <p:txBody>
          <a:bodyPr vert="horz" lIns="91440" tIns="45720" rIns="91440" bIns="45720" rtlCol="0" anchor="t">
            <a:normAutofit/>
          </a:bodyPr>
          <a:lstStyle/>
          <a:p>
            <a:pPr>
              <a:lnSpc>
                <a:spcPct val="110000"/>
              </a:lnSpc>
              <a:spcBef>
                <a:spcPts val="300"/>
              </a:spcBef>
              <a:spcAft>
                <a:spcPts val="300"/>
              </a:spcAft>
            </a:pPr>
            <a:r>
              <a:rPr lang="en-US" sz="2000" b="0" i="0" dirty="0">
                <a:solidFill>
                  <a:srgbClr val="000000"/>
                </a:solidFill>
                <a:latin typeface="Times New Roman"/>
                <a:cs typeface="Times New Roman"/>
              </a:rPr>
              <a:t>Reenlistment</a:t>
            </a:r>
            <a:r>
              <a:rPr lang="en-US" sz="2000" dirty="0">
                <a:solidFill>
                  <a:srgbClr val="000000"/>
                </a:solidFill>
                <a:latin typeface="Times New Roman"/>
                <a:cs typeface="Times New Roman"/>
              </a:rPr>
              <a:t>:</a:t>
            </a:r>
            <a:endParaRPr lang="en-US" sz="2000" b="0" i="0" dirty="0">
              <a:solidFill>
                <a:srgbClr val="000000"/>
              </a:solidFill>
              <a:latin typeface="Times New Roman"/>
              <a:cs typeface="Times New Roman"/>
            </a:endParaRPr>
          </a:p>
          <a:p>
            <a:pPr lvl="1">
              <a:lnSpc>
                <a:spcPct val="110000"/>
              </a:lnSpc>
              <a:spcBef>
                <a:spcPts val="300"/>
              </a:spcBef>
              <a:spcAft>
                <a:spcPts val="300"/>
              </a:spcAft>
            </a:pPr>
            <a:r>
              <a:rPr lang="en-US" sz="2000" dirty="0">
                <a:solidFill>
                  <a:srgbClr val="000000"/>
                </a:solidFill>
                <a:latin typeface="Times New Roman"/>
                <a:cs typeface="Times New Roman"/>
              </a:rPr>
              <a:t>Meet PCS OBLISERV</a:t>
            </a:r>
            <a:endParaRPr lang="en-US" sz="2000">
              <a:solidFill>
                <a:srgbClr val="000000"/>
              </a:solidFill>
              <a:latin typeface="Times New Roman"/>
              <a:ea typeface="Calibri"/>
              <a:cs typeface="Times New Roman"/>
            </a:endParaRPr>
          </a:p>
          <a:p>
            <a:pPr lvl="1">
              <a:lnSpc>
                <a:spcPct val="110000"/>
              </a:lnSpc>
              <a:spcBef>
                <a:spcPts val="300"/>
              </a:spcBef>
              <a:spcAft>
                <a:spcPts val="300"/>
              </a:spcAft>
            </a:pPr>
            <a:r>
              <a:rPr lang="en-US" sz="2000" b="0" i="0" dirty="0">
                <a:solidFill>
                  <a:srgbClr val="000000"/>
                </a:solidFill>
                <a:latin typeface="Times New Roman"/>
                <a:cs typeface="Times New Roman"/>
              </a:rPr>
              <a:t>SRB </a:t>
            </a:r>
            <a:endParaRPr lang="en-US" sz="2000" b="0" i="0">
              <a:solidFill>
                <a:srgbClr val="000000"/>
              </a:solidFill>
              <a:latin typeface="Times New Roman"/>
              <a:ea typeface="Calibri"/>
              <a:cs typeface="Times New Roman"/>
            </a:endParaRPr>
          </a:p>
          <a:p>
            <a:pPr lvl="1">
              <a:lnSpc>
                <a:spcPct val="110000"/>
              </a:lnSpc>
              <a:spcBef>
                <a:spcPts val="300"/>
              </a:spcBef>
              <a:spcAft>
                <a:spcPts val="300"/>
              </a:spcAft>
            </a:pPr>
            <a:r>
              <a:rPr lang="en-US" sz="2000" dirty="0">
                <a:solidFill>
                  <a:srgbClr val="000000"/>
                </a:solidFill>
                <a:latin typeface="Times New Roman"/>
                <a:cs typeface="Times New Roman"/>
              </a:rPr>
              <a:t>Transferring Post 9-11 benefits</a:t>
            </a:r>
            <a:endParaRPr lang="en-US" sz="2000" b="0" i="0">
              <a:solidFill>
                <a:srgbClr val="000000"/>
              </a:solidFill>
              <a:latin typeface="Times New Roman"/>
              <a:ea typeface="Calibri"/>
              <a:cs typeface="Times New Roman"/>
            </a:endParaRPr>
          </a:p>
          <a:p>
            <a:pPr lvl="1">
              <a:lnSpc>
                <a:spcPct val="110000"/>
              </a:lnSpc>
              <a:spcBef>
                <a:spcPts val="300"/>
              </a:spcBef>
              <a:spcAft>
                <a:spcPts val="300"/>
              </a:spcAft>
            </a:pPr>
            <a:r>
              <a:rPr lang="en-US" sz="2000" dirty="0">
                <a:solidFill>
                  <a:srgbClr val="000000"/>
                </a:solidFill>
                <a:latin typeface="Times New Roman"/>
                <a:ea typeface="Calibri"/>
                <a:cs typeface="Calibri"/>
              </a:rPr>
              <a:t>Benefits of rate</a:t>
            </a:r>
            <a:endParaRPr lang="en-US" sz="2000">
              <a:solidFill>
                <a:srgbClr val="000000"/>
              </a:solidFill>
              <a:latin typeface="Times New Roman"/>
              <a:cs typeface="Times New Roman"/>
            </a:endParaRPr>
          </a:p>
          <a:p>
            <a:pPr marL="227965" indent="-227965">
              <a:lnSpc>
                <a:spcPct val="110000"/>
              </a:lnSpc>
              <a:spcBef>
                <a:spcPts val="300"/>
              </a:spcBef>
              <a:spcAft>
                <a:spcPts val="300"/>
              </a:spcAft>
            </a:pPr>
            <a:r>
              <a:rPr lang="en-US" sz="2000" b="0" i="0" dirty="0">
                <a:solidFill>
                  <a:srgbClr val="000000"/>
                </a:solidFill>
                <a:latin typeface="Times New Roman"/>
                <a:cs typeface="Times New Roman"/>
              </a:rPr>
              <a:t>Ceremony</a:t>
            </a:r>
            <a:r>
              <a:rPr lang="en-US" sz="2000" dirty="0">
                <a:solidFill>
                  <a:srgbClr val="000000"/>
                </a:solidFill>
                <a:latin typeface="Times New Roman"/>
                <a:cs typeface="Times New Roman"/>
              </a:rPr>
              <a:t>: </a:t>
            </a:r>
            <a:endParaRPr lang="en-US" sz="2000" dirty="0">
              <a:latin typeface="Times New Roman"/>
              <a:ea typeface="Tahoma"/>
              <a:cs typeface="Times New Roman"/>
            </a:endParaRPr>
          </a:p>
          <a:p>
            <a:pPr marL="685165" lvl="1" indent="-227965">
              <a:lnSpc>
                <a:spcPct val="110000"/>
              </a:lnSpc>
              <a:spcBef>
                <a:spcPts val="300"/>
              </a:spcBef>
              <a:spcAft>
                <a:spcPts val="300"/>
              </a:spcAft>
            </a:pPr>
            <a:r>
              <a:rPr lang="en-US" sz="2000" b="0" i="0" dirty="0">
                <a:solidFill>
                  <a:srgbClr val="000000"/>
                </a:solidFill>
                <a:latin typeface="Times New Roman"/>
                <a:cs typeface="Times New Roman"/>
              </a:rPr>
              <a:t>Reenlist in proper uniform</a:t>
            </a:r>
            <a:endParaRPr lang="en-US" sz="2000">
              <a:latin typeface="Times New Roman"/>
              <a:ea typeface="Tahoma"/>
              <a:cs typeface="Times New Roman"/>
            </a:endParaRPr>
          </a:p>
          <a:p>
            <a:pPr marL="685165" lvl="1" indent="-227965">
              <a:lnSpc>
                <a:spcPct val="110000"/>
              </a:lnSpc>
              <a:spcBef>
                <a:spcPts val="300"/>
              </a:spcBef>
              <a:spcAft>
                <a:spcPts val="300"/>
              </a:spcAft>
            </a:pPr>
            <a:r>
              <a:rPr lang="en-US" sz="2000" b="0" i="0" dirty="0">
                <a:solidFill>
                  <a:srgbClr val="000000"/>
                </a:solidFill>
                <a:latin typeface="Times New Roman"/>
                <a:cs typeface="Times New Roman"/>
              </a:rPr>
              <a:t>Refer to MILPERSMAN 1160-020</a:t>
            </a:r>
            <a:endParaRPr lang="en-US" sz="2000">
              <a:latin typeface="Times New Roman"/>
              <a:ea typeface="Tahoma"/>
              <a:cs typeface="Times New Roman"/>
            </a:endParaRPr>
          </a:p>
          <a:p>
            <a:pPr marL="227965" indent="-227965">
              <a:lnSpc>
                <a:spcPct val="110000"/>
              </a:lnSpc>
              <a:spcBef>
                <a:spcPts val="300"/>
              </a:spcBef>
              <a:spcAft>
                <a:spcPts val="300"/>
              </a:spcAft>
            </a:pPr>
            <a:r>
              <a:rPr lang="en-US" sz="2000" b="0" i="0" dirty="0">
                <a:solidFill>
                  <a:srgbClr val="000000"/>
                </a:solidFill>
                <a:latin typeface="Times New Roman"/>
                <a:cs typeface="Times New Roman"/>
              </a:rPr>
              <a:t>Required counseling</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marL="685165" lvl="1" indent="-227965">
              <a:lnSpc>
                <a:spcPct val="110000"/>
              </a:lnSpc>
              <a:spcBef>
                <a:spcPts val="300"/>
              </a:spcBef>
              <a:spcAft>
                <a:spcPts val="300"/>
              </a:spcAft>
            </a:pPr>
            <a:r>
              <a:rPr lang="en-US" sz="2000" b="0" i="0" dirty="0">
                <a:solidFill>
                  <a:srgbClr val="000000"/>
                </a:solidFill>
                <a:latin typeface="Times New Roman"/>
                <a:cs typeface="Times New Roman"/>
              </a:rPr>
              <a:t>UCMJ 1070/613</a:t>
            </a:r>
            <a:endParaRPr lang="en-US" sz="2000" b="0" i="0">
              <a:solidFill>
                <a:srgbClr val="000000"/>
              </a:solidFill>
              <a:latin typeface="Times New Roman"/>
              <a:ea typeface="Calibri"/>
              <a:cs typeface="Times New Roman"/>
            </a:endParaRPr>
          </a:p>
          <a:p>
            <a:pPr marL="685165" lvl="1" indent="-227965">
              <a:lnSpc>
                <a:spcPct val="110000"/>
              </a:lnSpc>
              <a:spcBef>
                <a:spcPts val="300"/>
              </a:spcBef>
              <a:spcAft>
                <a:spcPts val="300"/>
              </a:spcAft>
            </a:pPr>
            <a:r>
              <a:rPr lang="en-US" sz="2000" b="0" i="0" dirty="0">
                <a:solidFill>
                  <a:srgbClr val="000000"/>
                </a:solidFill>
                <a:latin typeface="Times New Roman"/>
                <a:cs typeface="Times New Roman"/>
              </a:rPr>
              <a:t>Refer to MILPERSMAN 1160-031</a:t>
            </a:r>
            <a:endParaRPr lang="en-US" sz="2000" dirty="0">
              <a:latin typeface="Times New Roman"/>
              <a:ea typeface="Tahoma"/>
              <a:cs typeface="Times New Roman"/>
            </a:endParaRPr>
          </a:p>
          <a:p>
            <a:pPr marL="0" marR="635" indent="0">
              <a:lnSpc>
                <a:spcPct val="110000"/>
              </a:lnSpc>
              <a:spcBef>
                <a:spcPts val="300"/>
              </a:spcBef>
              <a:spcAft>
                <a:spcPts val="300"/>
              </a:spcAft>
              <a:buNone/>
            </a:pPr>
            <a:endParaRPr lang="en-US" sz="2400">
              <a:ea typeface="Tahoma"/>
              <a:cs typeface="Tahoma"/>
            </a:endParaRPr>
          </a:p>
        </p:txBody>
      </p:sp>
      <p:sp>
        <p:nvSpPr>
          <p:cNvPr id="7" name="Title 1">
            <a:extLst>
              <a:ext uri="{FF2B5EF4-FFF2-40B4-BE49-F238E27FC236}">
                <a16:creationId xmlns:a16="http://schemas.microsoft.com/office/drawing/2014/main" id="{BE23E05A-CFCC-BFA1-7B41-7B72FA9DB788}"/>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solidFill>
                  <a:srgbClr val="000000"/>
                </a:solidFill>
                <a:latin typeface="Times New Roman"/>
                <a:ea typeface="Calibri"/>
                <a:cs typeface="Calibri"/>
              </a:rPr>
              <a:t>Reenlistment Eligibility (cont.)</a:t>
            </a:r>
            <a:endParaRPr lang="en-US" sz="2000" dirty="0">
              <a:latin typeface="Times New Roman"/>
              <a:cs typeface="Calibri" panose="020F0502020204030204" pitchFamily="34" charset="0"/>
            </a:endParaRPr>
          </a:p>
        </p:txBody>
      </p:sp>
    </p:spTree>
    <p:extLst>
      <p:ext uri="{BB962C8B-B14F-4D97-AF65-F5344CB8AC3E}">
        <p14:creationId xmlns:p14="http://schemas.microsoft.com/office/powerpoint/2010/main" val="1902619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CBD87-AA5E-C0CD-567E-4F66828CD8C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F3F46D-F28D-A0BB-1C88-D4068C2870D8}"/>
              </a:ext>
            </a:extLst>
          </p:cNvPr>
          <p:cNvSpPr>
            <a:spLocks noGrp="1"/>
          </p:cNvSpPr>
          <p:nvPr>
            <p:ph idx="1"/>
          </p:nvPr>
        </p:nvSpPr>
        <p:spPr>
          <a:xfrm>
            <a:off x="1077843" y="1517594"/>
            <a:ext cx="10058399" cy="5153770"/>
          </a:xfrm>
        </p:spPr>
        <p:txBody>
          <a:bodyPr vert="horz" lIns="91440" tIns="45720" rIns="91440" bIns="45720" rtlCol="0" anchor="t">
            <a:normAutofit/>
          </a:bodyPr>
          <a:lstStyle/>
          <a:p>
            <a:pPr marL="0" indent="0">
              <a:lnSpc>
                <a:spcPct val="110000"/>
              </a:lnSpc>
              <a:spcBef>
                <a:spcPts val="300"/>
              </a:spcBef>
              <a:spcAft>
                <a:spcPts val="300"/>
              </a:spcAft>
              <a:buNone/>
            </a:pPr>
            <a:endParaRPr lang="en-US" sz="2400">
              <a:ea typeface="Tahoma"/>
              <a:cs typeface="Tahoma"/>
            </a:endParaRPr>
          </a:p>
          <a:p>
            <a:pPr marL="227965" marR="635" indent="-227965">
              <a:lnSpc>
                <a:spcPct val="110000"/>
              </a:lnSpc>
              <a:spcBef>
                <a:spcPts val="300"/>
              </a:spcBef>
              <a:spcAft>
                <a:spcPts val="300"/>
              </a:spcAft>
            </a:pPr>
            <a:r>
              <a:rPr lang="en-US" sz="2000" b="0" i="0" dirty="0">
                <a:solidFill>
                  <a:srgbClr val="000000"/>
                </a:solidFill>
                <a:latin typeface="Times New Roman"/>
                <a:cs typeface="Times New Roman"/>
              </a:rPr>
              <a:t>Terms of reenlistment are 2, 3, 4, 5, or 6 years</a:t>
            </a:r>
            <a:endParaRPr lang="en-US" sz="2000">
              <a:latin typeface="Times New Roman"/>
              <a:ea typeface="Tahoma"/>
              <a:cs typeface="Times New Roman"/>
            </a:endParaRPr>
          </a:p>
          <a:p>
            <a:pPr marL="684530" marR="635" lvl="1" indent="-227965">
              <a:lnSpc>
                <a:spcPct val="110000"/>
              </a:lnSpc>
              <a:spcBef>
                <a:spcPts val="300"/>
              </a:spcBef>
              <a:spcAft>
                <a:spcPts val="300"/>
              </a:spcAft>
            </a:pPr>
            <a:r>
              <a:rPr lang="en-US" sz="2000" b="0" i="0" dirty="0">
                <a:solidFill>
                  <a:srgbClr val="000000"/>
                </a:solidFill>
                <a:latin typeface="Times New Roman"/>
                <a:cs typeface="Times New Roman"/>
              </a:rPr>
              <a:t>New contract must equal or exceeds period of service member is already obligated</a:t>
            </a:r>
            <a:endParaRPr lang="en-US" sz="2000" dirty="0">
              <a:latin typeface="Times New Roman"/>
              <a:ea typeface="Tahoma"/>
              <a:cs typeface="Times New Roman"/>
            </a:endParaRPr>
          </a:p>
          <a:p>
            <a:pPr marL="684530" marR="635" lvl="1" indent="-227965">
              <a:lnSpc>
                <a:spcPct val="110000"/>
              </a:lnSpc>
              <a:spcBef>
                <a:spcPts val="300"/>
              </a:spcBef>
              <a:spcAft>
                <a:spcPts val="300"/>
              </a:spcAft>
            </a:pPr>
            <a:r>
              <a:rPr lang="en-US" sz="2000" b="0" i="0" dirty="0">
                <a:solidFill>
                  <a:srgbClr val="000000"/>
                </a:solidFill>
                <a:latin typeface="Times New Roman"/>
                <a:cs typeface="Times New Roman"/>
              </a:rPr>
              <a:t>SRB reenlistments require minimum term of 3 years and new EAOS must be in the next zone</a:t>
            </a:r>
            <a:endParaRPr lang="en-US" sz="2000" dirty="0">
              <a:latin typeface="Times New Roman"/>
              <a:ea typeface="Tahoma"/>
              <a:cs typeface="Times New Roman"/>
            </a:endParaRPr>
          </a:p>
          <a:p>
            <a:pPr marL="684530" marR="635" lvl="1" indent="-227965">
              <a:lnSpc>
                <a:spcPct val="110000"/>
              </a:lnSpc>
              <a:spcBef>
                <a:spcPts val="300"/>
              </a:spcBef>
              <a:spcAft>
                <a:spcPts val="300"/>
              </a:spcAft>
            </a:pPr>
            <a:r>
              <a:rPr lang="en-US" sz="2000" b="0" i="0" dirty="0">
                <a:solidFill>
                  <a:srgbClr val="000000"/>
                </a:solidFill>
                <a:latin typeface="Times New Roman"/>
                <a:ea typeface="Tahoma"/>
                <a:cs typeface="Tahoma"/>
              </a:rPr>
              <a:t>SRB Precertification requirement 35+ to 120 days  before reenlistment date</a:t>
            </a:r>
            <a:endParaRPr lang="en-US" sz="2000" b="0" i="0">
              <a:solidFill>
                <a:srgbClr val="000000"/>
              </a:solidFill>
              <a:latin typeface="Times New Roman"/>
              <a:ea typeface="Tahoma"/>
              <a:cs typeface="Tahoma"/>
            </a:endParaRPr>
          </a:p>
          <a:p>
            <a:pPr marL="684530" marR="635" lvl="1" indent="-227965">
              <a:lnSpc>
                <a:spcPct val="110000"/>
              </a:lnSpc>
              <a:spcBef>
                <a:spcPts val="300"/>
              </a:spcBef>
              <a:spcAft>
                <a:spcPts val="300"/>
              </a:spcAft>
            </a:pPr>
            <a:r>
              <a:rPr lang="en-US" sz="2000" b="0" i="0" dirty="0">
                <a:solidFill>
                  <a:srgbClr val="000000"/>
                </a:solidFill>
                <a:latin typeface="Times New Roman"/>
                <a:ea typeface="Tahoma"/>
                <a:cs typeface="Tahoma"/>
              </a:rPr>
              <a:t>Conditional Reenlistments (current contract exceeding 48 months extension)</a:t>
            </a:r>
          </a:p>
        </p:txBody>
      </p:sp>
      <p:sp>
        <p:nvSpPr>
          <p:cNvPr id="7" name="Title 1">
            <a:extLst>
              <a:ext uri="{FF2B5EF4-FFF2-40B4-BE49-F238E27FC236}">
                <a16:creationId xmlns:a16="http://schemas.microsoft.com/office/drawing/2014/main" id="{A2FA9401-F74B-D187-EE5E-5FA995B69DA4}"/>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solidFill>
                  <a:srgbClr val="000000"/>
                </a:solidFill>
                <a:latin typeface="Times New Roman"/>
                <a:ea typeface="Calibri"/>
                <a:cs typeface="Calibri"/>
              </a:rPr>
              <a:t>Reenlistment Policy</a:t>
            </a:r>
            <a:endParaRPr lang="en-US" sz="2000" dirty="0">
              <a:latin typeface="Times New Roman"/>
              <a:cs typeface="Calibri" panose="020F0502020204030204" pitchFamily="34" charset="0"/>
            </a:endParaRPr>
          </a:p>
        </p:txBody>
      </p:sp>
    </p:spTree>
    <p:extLst>
      <p:ext uri="{BB962C8B-B14F-4D97-AF65-F5344CB8AC3E}">
        <p14:creationId xmlns:p14="http://schemas.microsoft.com/office/powerpoint/2010/main" val="2881253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66800" y="1408076"/>
            <a:ext cx="10058400" cy="4992725"/>
          </a:xfrm>
        </p:spPr>
        <p:txBody>
          <a:bodyPr vert="horz" lIns="91440" tIns="45720" rIns="91440" bIns="45720" rtlCol="0" anchor="t">
            <a:normAutofit/>
          </a:bodyPr>
          <a:lstStyle/>
          <a:p>
            <a:pPr marL="227965" indent="-227965">
              <a:lnSpc>
                <a:spcPct val="100000"/>
              </a:lnSpc>
              <a:spcBef>
                <a:spcPts val="300"/>
              </a:spcBef>
              <a:spcAft>
                <a:spcPts val="300"/>
              </a:spcAft>
            </a:pPr>
            <a:r>
              <a:rPr lang="en-US" sz="2000" b="0" i="0" dirty="0">
                <a:solidFill>
                  <a:srgbClr val="000000"/>
                </a:solidFill>
                <a:latin typeface="Times New Roman"/>
                <a:cs typeface="Times New Roman"/>
              </a:rPr>
              <a:t>MILPERSMAN 7220-340</a:t>
            </a:r>
            <a:endParaRPr lang="en-US" sz="200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Members generally cannot sell more than 60 days in a military career </a:t>
            </a:r>
            <a:endParaRPr lang="en-US" sz="2000" dirty="0">
              <a:latin typeface="Times New Roman"/>
              <a:ea typeface="Tahoma"/>
              <a:cs typeface="Times New Roman"/>
            </a:endParaRPr>
          </a:p>
          <a:p>
            <a:pPr marL="227965" indent="-227965">
              <a:lnSpc>
                <a:spcPct val="100000"/>
              </a:lnSpc>
              <a:spcBef>
                <a:spcPts val="300"/>
              </a:spcBef>
              <a:spcAft>
                <a:spcPts val="300"/>
              </a:spcAft>
            </a:pPr>
            <a:r>
              <a:rPr lang="en-US" sz="2000" b="0" i="0" dirty="0">
                <a:solidFill>
                  <a:srgbClr val="000000"/>
                </a:solidFill>
                <a:latin typeface="Times New Roman"/>
                <a:cs typeface="Times New Roman"/>
              </a:rPr>
              <a:t>Monetary entitlement payable</a:t>
            </a:r>
            <a:endParaRPr lang="en-US" sz="200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Reenlistment</a:t>
            </a:r>
            <a:endParaRPr lang="en-US" sz="2000" dirty="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Separation from Active Duty</a:t>
            </a:r>
            <a:endParaRPr lang="en-US" sz="2000" dirty="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The effective date of a first extension of enlistment.</a:t>
            </a:r>
            <a:endParaRPr lang="en-US" sz="2000" dirty="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Death – exception for 60-day max sell back</a:t>
            </a:r>
            <a:endParaRPr lang="en-US" sz="2000" dirty="0">
              <a:latin typeface="Times New Roman"/>
              <a:ea typeface="Tahoma"/>
              <a:cs typeface="Times New Roman"/>
            </a:endParaRPr>
          </a:p>
          <a:p>
            <a:pPr marL="227965" indent="-227965">
              <a:lnSpc>
                <a:spcPct val="100000"/>
              </a:lnSpc>
              <a:spcBef>
                <a:spcPts val="300"/>
              </a:spcBef>
              <a:spcAft>
                <a:spcPts val="300"/>
              </a:spcAft>
            </a:pPr>
            <a:r>
              <a:rPr lang="en-US" sz="2000" b="0" i="0" dirty="0">
                <a:solidFill>
                  <a:srgbClr val="000000"/>
                </a:solidFill>
                <a:latin typeface="Times New Roman"/>
                <a:cs typeface="Times New Roman"/>
              </a:rPr>
              <a:t>LSL Calculation</a:t>
            </a:r>
            <a:endParaRPr lang="en-US" sz="200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Base Pay/30= Daily Norm or Daily Base Rate (DBR)</a:t>
            </a:r>
            <a:endParaRPr lang="en-US" sz="2000" dirty="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DBR x number of days = LSL</a:t>
            </a:r>
            <a:endParaRPr lang="en-US" sz="2000" dirty="0">
              <a:latin typeface="Times New Roman"/>
              <a:ea typeface="Tahoma"/>
              <a:cs typeface="Times New Roman"/>
            </a:endParaRPr>
          </a:p>
        </p:txBody>
      </p:sp>
      <p:sp>
        <p:nvSpPr>
          <p:cNvPr id="7" name="Title 1">
            <a:extLst>
              <a:ext uri="{FF2B5EF4-FFF2-40B4-BE49-F238E27FC236}">
                <a16:creationId xmlns:a16="http://schemas.microsoft.com/office/drawing/2014/main" id="{FF4252DD-5216-2BDA-C151-B71512D2BEA6}"/>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Lump-Sum Payment for Accured Leave</a:t>
            </a:r>
            <a:r>
              <a:rPr lang="en-US" sz="3200" b="1" dirty="0">
                <a:latin typeface="Times New Roman"/>
                <a:ea typeface="Calibri"/>
                <a:cs typeface="Calibri"/>
              </a:rPr>
              <a:t> </a:t>
            </a:r>
            <a:endParaRPr lang="en-US" sz="20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1490426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1104" y="690"/>
            <a:ext cx="12194208" cy="1325563"/>
          </a:xfrm>
        </p:spPr>
        <p:txBody>
          <a:bodyPr>
            <a:normAutofit/>
          </a:bodyPr>
          <a:lstStyle/>
          <a:p>
            <a:pPr algn="ctr"/>
            <a:r>
              <a:rPr lang="en-US" sz="3200" b="1" i="0" dirty="0">
                <a:solidFill>
                  <a:srgbClr val="000000"/>
                </a:solidFill>
                <a:latin typeface="Times New Roman"/>
                <a:cs typeface="Times New Roman"/>
              </a:rPr>
              <a:t>High Year Tenure </a:t>
            </a:r>
            <a:br>
              <a:rPr lang="en-US" sz="2800" dirty="0"/>
            </a:br>
            <a:r>
              <a:rPr lang="en-US" sz="2000" dirty="0">
                <a:latin typeface="Times New Roman"/>
                <a:ea typeface="Calibri"/>
                <a:cs typeface="Calibri"/>
              </a:rPr>
              <a:t>(HYT)</a:t>
            </a: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66800" y="1504147"/>
            <a:ext cx="10058400" cy="4101350"/>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References </a:t>
            </a:r>
            <a:endParaRPr lang="en-US" sz="2000">
              <a:latin typeface="Times New Roman"/>
              <a:ea typeface="Tahoma"/>
              <a:cs typeface="Times New Roman"/>
            </a:endParaRPr>
          </a:p>
          <a:p>
            <a:pPr marL="685800" lvl="3">
              <a:lnSpc>
                <a:spcPct val="100000"/>
              </a:lnSpc>
              <a:spcBef>
                <a:spcPts val="300"/>
              </a:spcBef>
              <a:spcAft>
                <a:spcPts val="300"/>
              </a:spcAft>
            </a:pPr>
            <a:r>
              <a:rPr lang="en-US" sz="2000" b="0" i="0" dirty="0">
                <a:solidFill>
                  <a:srgbClr val="000000"/>
                </a:solidFill>
                <a:latin typeface="Times New Roman"/>
                <a:cs typeface="Times New Roman"/>
              </a:rPr>
              <a:t>AC/TAR: MILPERSMAN 1160-120  (ADSD + HYT Limit)</a:t>
            </a:r>
            <a:endParaRPr lang="en-US" sz="2000" dirty="0">
              <a:latin typeface="Times New Roman"/>
              <a:ea typeface="Tahoma"/>
              <a:cs typeface="Times New Roman"/>
            </a:endParaRPr>
          </a:p>
          <a:p>
            <a:pPr marL="685800" lvl="3">
              <a:lnSpc>
                <a:spcPct val="100000"/>
              </a:lnSpc>
              <a:spcBef>
                <a:spcPts val="300"/>
              </a:spcBef>
              <a:spcAft>
                <a:spcPts val="300"/>
              </a:spcAft>
            </a:pPr>
            <a:r>
              <a:rPr lang="en-US" sz="2000" b="0" i="0" dirty="0">
                <a:solidFill>
                  <a:srgbClr val="000000"/>
                </a:solidFill>
                <a:latin typeface="Times New Roman"/>
                <a:ea typeface="Tahoma"/>
                <a:cs typeface="Tahoma"/>
              </a:rPr>
              <a:t>SELRES: MILPERSMAN 1160-135  (PEBD + HYT Limit)</a:t>
            </a:r>
            <a:endParaRPr lang="en-US" sz="2000" b="0" i="0">
              <a:solidFill>
                <a:srgbClr val="000000"/>
              </a:solidFill>
              <a:latin typeface="Times New Roman"/>
              <a:ea typeface="Tahoma"/>
              <a:cs typeface="Tahoma"/>
            </a:endParaRPr>
          </a:p>
          <a:p>
            <a:pPr>
              <a:lnSpc>
                <a:spcPct val="100000"/>
              </a:lnSpc>
              <a:spcBef>
                <a:spcPts val="300"/>
              </a:spcBef>
              <a:spcAft>
                <a:spcPts val="300"/>
              </a:spcAft>
            </a:pPr>
            <a:r>
              <a:rPr lang="en-US" sz="2000" b="0" i="0" dirty="0">
                <a:solidFill>
                  <a:srgbClr val="000000"/>
                </a:solidFill>
                <a:latin typeface="Times New Roman"/>
                <a:ea typeface="Tahoma"/>
                <a:cs typeface="Tahoma"/>
              </a:rPr>
              <a:t>Purpose</a:t>
            </a:r>
            <a:endParaRPr lang="en-US" sz="2000" b="0" i="0">
              <a:solidFill>
                <a:srgbClr val="000000"/>
              </a:solidFill>
              <a:latin typeface="Times New Roman"/>
              <a:ea typeface="Tahoma"/>
              <a:cs typeface="Tahoma"/>
            </a:endParaRPr>
          </a:p>
          <a:p>
            <a:pPr marL="685800" lvl="3">
              <a:lnSpc>
                <a:spcPct val="100000"/>
              </a:lnSpc>
              <a:spcBef>
                <a:spcPts val="300"/>
              </a:spcBef>
              <a:spcAft>
                <a:spcPts val="300"/>
              </a:spcAft>
            </a:pPr>
            <a:r>
              <a:rPr lang="en-US" sz="2000" b="0" i="0" dirty="0">
                <a:solidFill>
                  <a:srgbClr val="000000"/>
                </a:solidFill>
                <a:latin typeface="Times New Roman"/>
                <a:ea typeface="Tahoma"/>
                <a:cs typeface="Tahoma"/>
              </a:rPr>
              <a:t>Vital</a:t>
            </a:r>
            <a:r>
              <a:rPr lang="en-US" sz="2000" b="0" i="0" dirty="0">
                <a:solidFill>
                  <a:srgbClr val="000000"/>
                </a:solidFill>
                <a:latin typeface="Times New Roman"/>
                <a:cs typeface="Times New Roman"/>
              </a:rPr>
              <a:t> and effective force management tool</a:t>
            </a:r>
            <a:endParaRPr lang="en-US" sz="2000" dirty="0">
              <a:latin typeface="Times New Roman"/>
              <a:ea typeface="Tahoma"/>
              <a:cs typeface="Times New Roman"/>
            </a:endParaRPr>
          </a:p>
          <a:p>
            <a:pPr marL="685800" lvl="3">
              <a:lnSpc>
                <a:spcPct val="100000"/>
              </a:lnSpc>
              <a:spcBef>
                <a:spcPts val="300"/>
              </a:spcBef>
              <a:spcAft>
                <a:spcPts val="300"/>
              </a:spcAft>
            </a:pPr>
            <a:r>
              <a:rPr lang="en-US" sz="2000" b="0" i="0" dirty="0">
                <a:solidFill>
                  <a:srgbClr val="000000"/>
                </a:solidFill>
                <a:latin typeface="Times New Roman"/>
                <a:cs typeface="Times New Roman"/>
              </a:rPr>
              <a:t>Manages length-of-service (LOS) gates by pay grade </a:t>
            </a:r>
            <a:endParaRPr lang="en-US" sz="2000" dirty="0">
              <a:latin typeface="Times New Roman"/>
              <a:ea typeface="Tahoma"/>
              <a:cs typeface="Times New Roman"/>
            </a:endParaRPr>
          </a:p>
          <a:p>
            <a:pPr marL="228600" lvl="2">
              <a:lnSpc>
                <a:spcPct val="100000"/>
              </a:lnSpc>
              <a:spcBef>
                <a:spcPts val="300"/>
              </a:spcBef>
              <a:spcAft>
                <a:spcPts val="300"/>
              </a:spcAft>
            </a:pPr>
            <a:r>
              <a:rPr lang="en-US" sz="2000" b="0" i="0" dirty="0">
                <a:solidFill>
                  <a:srgbClr val="000000"/>
                </a:solidFill>
                <a:latin typeface="Times New Roman"/>
                <a:cs typeface="Times New Roman"/>
              </a:rPr>
              <a:t>A waiver process is available to retain the right number of members</a:t>
            </a:r>
            <a:endParaRPr lang="en-US">
              <a:latin typeface="Times New Roman"/>
              <a:ea typeface="Tahoma"/>
              <a:cs typeface="Times New Roman"/>
            </a:endParaRPr>
          </a:p>
          <a:p>
            <a:pPr marL="228600" lvl="2">
              <a:lnSpc>
                <a:spcPct val="100000"/>
              </a:lnSpc>
              <a:spcBef>
                <a:spcPts val="300"/>
              </a:spcBef>
              <a:spcAft>
                <a:spcPts val="300"/>
              </a:spcAft>
            </a:pPr>
            <a:r>
              <a:rPr lang="en-US" sz="2000" b="0" i="0" dirty="0">
                <a:solidFill>
                  <a:srgbClr val="000000"/>
                </a:solidFill>
                <a:latin typeface="Times New Roman"/>
                <a:cs typeface="Times New Roman"/>
              </a:rPr>
              <a:t>Note</a:t>
            </a:r>
            <a:r>
              <a:rPr lang="en-US" dirty="0">
                <a:solidFill>
                  <a:srgbClr val="000000"/>
                </a:solidFill>
                <a:latin typeface="Times New Roman"/>
                <a:cs typeface="Times New Roman"/>
              </a:rPr>
              <a:t>:</a:t>
            </a:r>
            <a:endParaRPr lang="en-US" dirty="0">
              <a:latin typeface="Times New Roman"/>
              <a:ea typeface="Tahoma"/>
              <a:cs typeface="Times New Roman"/>
            </a:endParaRPr>
          </a:p>
          <a:p>
            <a:pPr marL="457200" lvl="3" indent="0">
              <a:lnSpc>
                <a:spcPct val="100000"/>
              </a:lnSpc>
              <a:spcBef>
                <a:spcPts val="300"/>
              </a:spcBef>
              <a:spcAft>
                <a:spcPts val="300"/>
              </a:spcAft>
              <a:buNone/>
            </a:pPr>
            <a:r>
              <a:rPr lang="en-US" sz="2000" b="0" i="0" dirty="0">
                <a:solidFill>
                  <a:srgbClr val="000000"/>
                </a:solidFill>
                <a:latin typeface="Times New Roman"/>
                <a:cs typeface="Times New Roman"/>
              </a:rPr>
              <a:t>Reference</a:t>
            </a:r>
            <a:r>
              <a:rPr lang="en-US" sz="2000" b="0" i="0" dirty="0">
                <a:solidFill>
                  <a:srgbClr val="000000"/>
                </a:solidFill>
                <a:latin typeface="Times New Roman"/>
                <a:ea typeface="Tahoma"/>
                <a:cs typeface="Tahoma"/>
              </a:rPr>
              <a:t> HYT specific NAVADMINS for </a:t>
            </a:r>
            <a:r>
              <a:rPr lang="en-US" sz="2000" dirty="0">
                <a:solidFill>
                  <a:srgbClr val="000000"/>
                </a:solidFill>
                <a:latin typeface="Times New Roman"/>
                <a:ea typeface="Tahoma"/>
                <a:cs typeface="Tahoma"/>
              </a:rPr>
              <a:t>changes.</a:t>
            </a:r>
            <a:endParaRPr lang="en-US" sz="2000" b="0" i="0" dirty="0">
              <a:solidFill>
                <a:srgbClr val="000000"/>
              </a:solidFill>
              <a:latin typeface="Times New Roman"/>
              <a:ea typeface="Tahoma"/>
              <a:cs typeface="Tahoma"/>
            </a:endParaRPr>
          </a:p>
        </p:txBody>
      </p:sp>
    </p:spTree>
    <p:extLst>
      <p:ext uri="{BB962C8B-B14F-4D97-AF65-F5344CB8AC3E}">
        <p14:creationId xmlns:p14="http://schemas.microsoft.com/office/powerpoint/2010/main" val="330279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143723796"/>
              </p:ext>
            </p:extLst>
          </p:nvPr>
        </p:nvGraphicFramePr>
        <p:xfrm>
          <a:off x="2448620" y="1423752"/>
          <a:ext cx="2692019" cy="3412387"/>
        </p:xfrm>
        <a:graphic>
          <a:graphicData uri="http://schemas.openxmlformats.org/drawingml/2006/table">
            <a:tbl>
              <a:tblPr firstRow="1" bandRow="1">
                <a:tableStyleId>{073A0DAA-6AF3-43AB-8588-CEC1D06C72B9}</a:tableStyleId>
              </a:tblPr>
              <a:tblGrid>
                <a:gridCol w="1227836">
                  <a:extLst>
                    <a:ext uri="{9D8B030D-6E8A-4147-A177-3AD203B41FA5}">
                      <a16:colId xmlns:a16="http://schemas.microsoft.com/office/drawing/2014/main" val="3585736378"/>
                    </a:ext>
                  </a:extLst>
                </a:gridCol>
                <a:gridCol w="1464183">
                  <a:extLst>
                    <a:ext uri="{9D8B030D-6E8A-4147-A177-3AD203B41FA5}">
                      <a16:colId xmlns:a16="http://schemas.microsoft.com/office/drawing/2014/main" val="3986338131"/>
                    </a:ext>
                  </a:extLst>
                </a:gridCol>
              </a:tblGrid>
              <a:tr h="374531">
                <a:tc gridSpan="2">
                  <a:txBody>
                    <a:bodyPr/>
                    <a:lstStyle/>
                    <a:p>
                      <a:pPr algn="ctr"/>
                      <a:r>
                        <a:rPr lang="en-US">
                          <a:solidFill>
                            <a:schemeClr val="bg1"/>
                          </a:solidFill>
                          <a:latin typeface="Calibri" panose="020F0502020204030204" pitchFamily="34" charset="0"/>
                          <a:cs typeface="Calibri" panose="020F0502020204030204" pitchFamily="34" charset="0"/>
                        </a:rPr>
                        <a:t>Active and TAR Sailors</a:t>
                      </a:r>
                    </a:p>
                  </a:txBody>
                  <a:tcPr/>
                </a:tc>
                <a:tc hMerge="1">
                  <a:txBody>
                    <a:bodyPr/>
                    <a:lstStyle/>
                    <a:p>
                      <a:endParaRPr lang="en-US"/>
                    </a:p>
                  </a:txBody>
                  <a:tcPr/>
                </a:tc>
                <a:extLst>
                  <a:ext uri="{0D108BD9-81ED-4DB2-BD59-A6C34878D82A}">
                    <a16:rowId xmlns:a16="http://schemas.microsoft.com/office/drawing/2014/main" val="3468651441"/>
                  </a:ext>
                </a:extLst>
              </a:tr>
              <a:tr h="379732">
                <a:tc>
                  <a:txBody>
                    <a:bodyPr/>
                    <a:lstStyle/>
                    <a:p>
                      <a:r>
                        <a:rPr lang="en-US" sz="1600" dirty="0">
                          <a:solidFill>
                            <a:schemeClr val="tx1"/>
                          </a:solidFill>
                          <a:latin typeface="Times New Roman" panose="02020603050405020304" pitchFamily="18" charset="0"/>
                          <a:cs typeface="Times New Roman" panose="02020603050405020304" pitchFamily="18" charset="0"/>
                        </a:rPr>
                        <a:t>E-1</a:t>
                      </a:r>
                      <a:r>
                        <a:rPr lang="en-US" sz="1600" baseline="0" dirty="0">
                          <a:solidFill>
                            <a:schemeClr val="tx1"/>
                          </a:solidFill>
                          <a:latin typeface="Times New Roman" panose="02020603050405020304" pitchFamily="18" charset="0"/>
                          <a:cs typeface="Times New Roman" panose="02020603050405020304" pitchFamily="18" charset="0"/>
                        </a:rPr>
                        <a:t> TO E-2</a:t>
                      </a:r>
                      <a:endParaRPr lang="en-US" sz="16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en-US" sz="1600">
                          <a:solidFill>
                            <a:schemeClr val="tx1"/>
                          </a:solidFill>
                          <a:latin typeface="Times New Roman" panose="02020603050405020304" pitchFamily="18" charset="0"/>
                          <a:cs typeface="Times New Roman" panose="02020603050405020304" pitchFamily="18" charset="0"/>
                        </a:rPr>
                        <a:t>4 Years</a:t>
                      </a:r>
                    </a:p>
                  </a:txBody>
                  <a:tcPr/>
                </a:tc>
                <a:extLst>
                  <a:ext uri="{0D108BD9-81ED-4DB2-BD59-A6C34878D82A}">
                    <a16:rowId xmlns:a16="http://schemas.microsoft.com/office/drawing/2014/main" val="3958399119"/>
                  </a:ext>
                </a:extLst>
              </a:tr>
              <a:tr h="379732">
                <a:tc>
                  <a:txBody>
                    <a:bodyPr/>
                    <a:lstStyle/>
                    <a:p>
                      <a:r>
                        <a:rPr lang="en-US" sz="1600" dirty="0">
                          <a:solidFill>
                            <a:schemeClr val="tx1"/>
                          </a:solidFill>
                          <a:latin typeface="Times New Roman" panose="02020603050405020304" pitchFamily="18" charset="0"/>
                          <a:cs typeface="Times New Roman" panose="02020603050405020304" pitchFamily="18" charset="0"/>
                        </a:rPr>
                        <a:t>E-3</a:t>
                      </a:r>
                    </a:p>
                  </a:txBody>
                  <a:tcPr/>
                </a:tc>
                <a:tc>
                  <a:txBody>
                    <a:bodyPr/>
                    <a:lstStyle/>
                    <a:p>
                      <a:r>
                        <a:rPr lang="en-US" sz="1600">
                          <a:solidFill>
                            <a:schemeClr val="tx1"/>
                          </a:solidFill>
                          <a:latin typeface="Times New Roman" panose="02020603050405020304" pitchFamily="18" charset="0"/>
                          <a:cs typeface="Times New Roman" panose="02020603050405020304" pitchFamily="18" charset="0"/>
                        </a:rPr>
                        <a:t>6 Years</a:t>
                      </a:r>
                    </a:p>
                  </a:txBody>
                  <a:tcPr/>
                </a:tc>
                <a:extLst>
                  <a:ext uri="{0D108BD9-81ED-4DB2-BD59-A6C34878D82A}">
                    <a16:rowId xmlns:a16="http://schemas.microsoft.com/office/drawing/2014/main" val="1989385576"/>
                  </a:ext>
                </a:extLst>
              </a:tr>
              <a:tr h="379732">
                <a:tc>
                  <a:txBody>
                    <a:bodyPr/>
                    <a:lstStyle/>
                    <a:p>
                      <a:r>
                        <a:rPr lang="en-US" sz="1600" dirty="0">
                          <a:solidFill>
                            <a:schemeClr val="tx1"/>
                          </a:solidFill>
                          <a:latin typeface="Times New Roman" panose="02020603050405020304" pitchFamily="18" charset="0"/>
                          <a:cs typeface="Times New Roman" panose="02020603050405020304" pitchFamily="18" charset="0"/>
                        </a:rPr>
                        <a:t>E-4</a:t>
                      </a:r>
                    </a:p>
                  </a:txBody>
                  <a:tcPr/>
                </a:tc>
                <a:tc>
                  <a:txBody>
                    <a:bodyPr/>
                    <a:lstStyle/>
                    <a:p>
                      <a:r>
                        <a:rPr lang="en-US" sz="1600">
                          <a:solidFill>
                            <a:schemeClr val="tx1"/>
                          </a:solidFill>
                          <a:latin typeface="Times New Roman" panose="02020603050405020304" pitchFamily="18" charset="0"/>
                          <a:cs typeface="Times New Roman" panose="02020603050405020304" pitchFamily="18" charset="0"/>
                        </a:rPr>
                        <a:t>10 Years</a:t>
                      </a:r>
                    </a:p>
                  </a:txBody>
                  <a:tcPr/>
                </a:tc>
                <a:extLst>
                  <a:ext uri="{0D108BD9-81ED-4DB2-BD59-A6C34878D82A}">
                    <a16:rowId xmlns:a16="http://schemas.microsoft.com/office/drawing/2014/main" val="1628381071"/>
                  </a:ext>
                </a:extLst>
              </a:tr>
              <a:tr h="379732">
                <a:tc>
                  <a:txBody>
                    <a:bodyPr/>
                    <a:lstStyle/>
                    <a:p>
                      <a:r>
                        <a:rPr lang="en-US" sz="1600">
                          <a:solidFill>
                            <a:schemeClr val="tx1"/>
                          </a:solidFill>
                          <a:latin typeface="Times New Roman" panose="02020603050405020304" pitchFamily="18" charset="0"/>
                          <a:cs typeface="Times New Roman" panose="02020603050405020304" pitchFamily="18" charset="0"/>
                        </a:rPr>
                        <a:t>E-5</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16 Years</a:t>
                      </a:r>
                    </a:p>
                  </a:txBody>
                  <a:tcPr/>
                </a:tc>
                <a:extLst>
                  <a:ext uri="{0D108BD9-81ED-4DB2-BD59-A6C34878D82A}">
                    <a16:rowId xmlns:a16="http://schemas.microsoft.com/office/drawing/2014/main" val="2459011011"/>
                  </a:ext>
                </a:extLst>
              </a:tr>
              <a:tr h="379732">
                <a:tc>
                  <a:txBody>
                    <a:bodyPr/>
                    <a:lstStyle/>
                    <a:p>
                      <a:r>
                        <a:rPr lang="en-US" sz="1600">
                          <a:solidFill>
                            <a:schemeClr val="tx1"/>
                          </a:solidFill>
                          <a:latin typeface="Times New Roman" panose="02020603050405020304" pitchFamily="18" charset="0"/>
                          <a:cs typeface="Times New Roman" panose="02020603050405020304" pitchFamily="18" charset="0"/>
                        </a:rPr>
                        <a:t>E-6</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22 Years</a:t>
                      </a:r>
                    </a:p>
                  </a:txBody>
                  <a:tcPr/>
                </a:tc>
                <a:extLst>
                  <a:ext uri="{0D108BD9-81ED-4DB2-BD59-A6C34878D82A}">
                    <a16:rowId xmlns:a16="http://schemas.microsoft.com/office/drawing/2014/main" val="3134754076"/>
                  </a:ext>
                </a:extLst>
              </a:tr>
              <a:tr h="379732">
                <a:tc>
                  <a:txBody>
                    <a:bodyPr/>
                    <a:lstStyle/>
                    <a:p>
                      <a:r>
                        <a:rPr lang="en-US" sz="1600">
                          <a:solidFill>
                            <a:schemeClr val="tx1"/>
                          </a:solidFill>
                          <a:latin typeface="Times New Roman" panose="02020603050405020304" pitchFamily="18" charset="0"/>
                          <a:cs typeface="Times New Roman" panose="02020603050405020304" pitchFamily="18" charset="0"/>
                        </a:rPr>
                        <a:t>E-7</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24 Years</a:t>
                      </a:r>
                    </a:p>
                  </a:txBody>
                  <a:tcPr/>
                </a:tc>
                <a:extLst>
                  <a:ext uri="{0D108BD9-81ED-4DB2-BD59-A6C34878D82A}">
                    <a16:rowId xmlns:a16="http://schemas.microsoft.com/office/drawing/2014/main" val="1419248256"/>
                  </a:ext>
                </a:extLst>
              </a:tr>
              <a:tr h="379732">
                <a:tc>
                  <a:txBody>
                    <a:bodyPr/>
                    <a:lstStyle/>
                    <a:p>
                      <a:r>
                        <a:rPr lang="en-US" sz="1600">
                          <a:solidFill>
                            <a:schemeClr val="tx1"/>
                          </a:solidFill>
                          <a:latin typeface="Times New Roman" panose="02020603050405020304" pitchFamily="18" charset="0"/>
                          <a:cs typeface="Times New Roman" panose="02020603050405020304" pitchFamily="18" charset="0"/>
                        </a:rPr>
                        <a:t>E-8</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26 Years</a:t>
                      </a:r>
                    </a:p>
                  </a:txBody>
                  <a:tcPr/>
                </a:tc>
                <a:extLst>
                  <a:ext uri="{0D108BD9-81ED-4DB2-BD59-A6C34878D82A}">
                    <a16:rowId xmlns:a16="http://schemas.microsoft.com/office/drawing/2014/main" val="1651763113"/>
                  </a:ext>
                </a:extLst>
              </a:tr>
              <a:tr h="379732">
                <a:tc>
                  <a:txBody>
                    <a:bodyPr/>
                    <a:lstStyle/>
                    <a:p>
                      <a:r>
                        <a:rPr lang="en-US" sz="1600">
                          <a:solidFill>
                            <a:schemeClr val="tx1"/>
                          </a:solidFill>
                          <a:latin typeface="Times New Roman" panose="02020603050405020304" pitchFamily="18" charset="0"/>
                          <a:cs typeface="Times New Roman" panose="02020603050405020304" pitchFamily="18" charset="0"/>
                        </a:rPr>
                        <a:t>E-9</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30 Years</a:t>
                      </a:r>
                    </a:p>
                  </a:txBody>
                  <a:tcPr/>
                </a:tc>
                <a:extLst>
                  <a:ext uri="{0D108BD9-81ED-4DB2-BD59-A6C34878D82A}">
                    <a16:rowId xmlns:a16="http://schemas.microsoft.com/office/drawing/2014/main" val="284108827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606004099"/>
              </p:ext>
            </p:extLst>
          </p:nvPr>
        </p:nvGraphicFramePr>
        <p:xfrm>
          <a:off x="6365365" y="1423752"/>
          <a:ext cx="3535108" cy="3412386"/>
        </p:xfrm>
        <a:graphic>
          <a:graphicData uri="http://schemas.openxmlformats.org/drawingml/2006/table">
            <a:tbl>
              <a:tblPr firstRow="1" bandRow="1">
                <a:tableStyleId>{073A0DAA-6AF3-43AB-8588-CEC1D06C72B9}</a:tableStyleId>
              </a:tblPr>
              <a:tblGrid>
                <a:gridCol w="1656521">
                  <a:extLst>
                    <a:ext uri="{9D8B030D-6E8A-4147-A177-3AD203B41FA5}">
                      <a16:colId xmlns:a16="http://schemas.microsoft.com/office/drawing/2014/main" val="3585736378"/>
                    </a:ext>
                  </a:extLst>
                </a:gridCol>
                <a:gridCol w="1878587">
                  <a:extLst>
                    <a:ext uri="{9D8B030D-6E8A-4147-A177-3AD203B41FA5}">
                      <a16:colId xmlns:a16="http://schemas.microsoft.com/office/drawing/2014/main" val="3986338131"/>
                    </a:ext>
                  </a:extLst>
                </a:gridCol>
              </a:tblGrid>
              <a:tr h="379154">
                <a:tc gridSpan="2">
                  <a:txBody>
                    <a:bodyPr/>
                    <a:lstStyle/>
                    <a:p>
                      <a:pPr algn="ctr"/>
                      <a:r>
                        <a:rPr lang="en-US">
                          <a:solidFill>
                            <a:schemeClr val="bg1"/>
                          </a:solidFill>
                        </a:rPr>
                        <a:t>SELRES, IRR and USNR-S1</a:t>
                      </a:r>
                      <a:endParaRPr lang="en-US">
                        <a:solidFill>
                          <a:schemeClr val="bg1"/>
                        </a:solidFill>
                        <a:latin typeface="Calibri" panose="020F0502020204030204" pitchFamily="34" charset="0"/>
                        <a:cs typeface="Calibri" panose="020F0502020204030204" pitchFamily="34" charset="0"/>
                      </a:endParaRPr>
                    </a:p>
                  </a:txBody>
                  <a:tcPr/>
                </a:tc>
                <a:tc hMerge="1">
                  <a:txBody>
                    <a:bodyPr/>
                    <a:lstStyle/>
                    <a:p>
                      <a:endParaRPr lang="en-US"/>
                    </a:p>
                  </a:txBody>
                  <a:tcPr/>
                </a:tc>
                <a:extLst>
                  <a:ext uri="{0D108BD9-81ED-4DB2-BD59-A6C34878D82A}">
                    <a16:rowId xmlns:a16="http://schemas.microsoft.com/office/drawing/2014/main" val="3468651441"/>
                  </a:ext>
                </a:extLst>
              </a:tr>
              <a:tr h="379154">
                <a:tc>
                  <a:txBody>
                    <a:bodyPr/>
                    <a:lstStyle/>
                    <a:p>
                      <a:r>
                        <a:rPr lang="en-US" sz="1600" dirty="0">
                          <a:solidFill>
                            <a:schemeClr val="tx1"/>
                          </a:solidFill>
                          <a:latin typeface="Times New Roman" panose="02020603050405020304" pitchFamily="18" charset="0"/>
                          <a:cs typeface="Times New Roman" panose="02020603050405020304" pitchFamily="18" charset="0"/>
                        </a:rPr>
                        <a:t>E-1</a:t>
                      </a:r>
                      <a:r>
                        <a:rPr lang="en-US" sz="1600" baseline="0" dirty="0">
                          <a:solidFill>
                            <a:schemeClr val="tx1"/>
                          </a:solidFill>
                          <a:latin typeface="Times New Roman" panose="02020603050405020304" pitchFamily="18" charset="0"/>
                          <a:cs typeface="Times New Roman" panose="02020603050405020304" pitchFamily="18" charset="0"/>
                        </a:rPr>
                        <a:t> TO E-2</a:t>
                      </a:r>
                      <a:endParaRPr lang="en-US" sz="16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6 Years</a:t>
                      </a:r>
                    </a:p>
                  </a:txBody>
                  <a:tcPr/>
                </a:tc>
                <a:extLst>
                  <a:ext uri="{0D108BD9-81ED-4DB2-BD59-A6C34878D82A}">
                    <a16:rowId xmlns:a16="http://schemas.microsoft.com/office/drawing/2014/main" val="3958399119"/>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E-3</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10 Years</a:t>
                      </a:r>
                    </a:p>
                  </a:txBody>
                  <a:tcPr/>
                </a:tc>
                <a:extLst>
                  <a:ext uri="{0D108BD9-81ED-4DB2-BD59-A6C34878D82A}">
                    <a16:rowId xmlns:a16="http://schemas.microsoft.com/office/drawing/2014/main" val="1989385576"/>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E-4</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14 Years</a:t>
                      </a:r>
                    </a:p>
                  </a:txBody>
                  <a:tcPr/>
                </a:tc>
                <a:extLst>
                  <a:ext uri="{0D108BD9-81ED-4DB2-BD59-A6C34878D82A}">
                    <a16:rowId xmlns:a16="http://schemas.microsoft.com/office/drawing/2014/main" val="1628381071"/>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E-5</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20 Years</a:t>
                      </a:r>
                    </a:p>
                  </a:txBody>
                  <a:tcPr/>
                </a:tc>
                <a:extLst>
                  <a:ext uri="{0D108BD9-81ED-4DB2-BD59-A6C34878D82A}">
                    <a16:rowId xmlns:a16="http://schemas.microsoft.com/office/drawing/2014/main" val="2459011011"/>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E-6</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22 Years</a:t>
                      </a:r>
                    </a:p>
                  </a:txBody>
                  <a:tcPr/>
                </a:tc>
                <a:extLst>
                  <a:ext uri="{0D108BD9-81ED-4DB2-BD59-A6C34878D82A}">
                    <a16:rowId xmlns:a16="http://schemas.microsoft.com/office/drawing/2014/main" val="3134754076"/>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E-7</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24 Years</a:t>
                      </a:r>
                    </a:p>
                  </a:txBody>
                  <a:tcPr/>
                </a:tc>
                <a:extLst>
                  <a:ext uri="{0D108BD9-81ED-4DB2-BD59-A6C34878D82A}">
                    <a16:rowId xmlns:a16="http://schemas.microsoft.com/office/drawing/2014/main" val="1419248256"/>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E-8</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26 Years</a:t>
                      </a:r>
                    </a:p>
                  </a:txBody>
                  <a:tcPr/>
                </a:tc>
                <a:extLst>
                  <a:ext uri="{0D108BD9-81ED-4DB2-BD59-A6C34878D82A}">
                    <a16:rowId xmlns:a16="http://schemas.microsoft.com/office/drawing/2014/main" val="1651763113"/>
                  </a:ext>
                </a:extLst>
              </a:tr>
              <a:tr h="379154">
                <a:tc>
                  <a:txBody>
                    <a:bodyPr/>
                    <a:lstStyle/>
                    <a:p>
                      <a:r>
                        <a:rPr lang="en-US" sz="1600">
                          <a:solidFill>
                            <a:schemeClr val="tx1"/>
                          </a:solidFill>
                          <a:latin typeface="Times New Roman" panose="02020603050405020304" pitchFamily="18" charset="0"/>
                          <a:cs typeface="Times New Roman" panose="02020603050405020304" pitchFamily="18" charset="0"/>
                        </a:rPr>
                        <a:t>E-9</a:t>
                      </a:r>
                    </a:p>
                  </a:txBody>
                  <a:tcPr/>
                </a:tc>
                <a:tc>
                  <a:txBody>
                    <a:bodyPr/>
                    <a:lstStyle/>
                    <a:p>
                      <a:r>
                        <a:rPr lang="en-US" sz="1600" dirty="0">
                          <a:solidFill>
                            <a:schemeClr val="tx1"/>
                          </a:solidFill>
                          <a:latin typeface="Times New Roman" panose="02020603050405020304" pitchFamily="18" charset="0"/>
                          <a:cs typeface="Times New Roman" panose="02020603050405020304" pitchFamily="18" charset="0"/>
                        </a:rPr>
                        <a:t>30 Years</a:t>
                      </a:r>
                    </a:p>
                  </a:txBody>
                  <a:tcPr/>
                </a:tc>
                <a:extLst>
                  <a:ext uri="{0D108BD9-81ED-4DB2-BD59-A6C34878D82A}">
                    <a16:rowId xmlns:a16="http://schemas.microsoft.com/office/drawing/2014/main" val="2841088271"/>
                  </a:ext>
                </a:extLst>
              </a:tr>
            </a:tbl>
          </a:graphicData>
        </a:graphic>
      </p:graphicFrame>
      <p:sp>
        <p:nvSpPr>
          <p:cNvPr id="8" name="TextBox 7"/>
          <p:cNvSpPr txBox="1"/>
          <p:nvPr/>
        </p:nvSpPr>
        <p:spPr>
          <a:xfrm>
            <a:off x="1066800" y="4836139"/>
            <a:ext cx="10058400" cy="1477328"/>
          </a:xfrm>
          <a:prstGeom prst="rect">
            <a:avLst/>
          </a:prstGeom>
          <a:noFill/>
        </p:spPr>
        <p:txBody>
          <a:bodyPr wrap="square" lIns="91440" tIns="45720" rIns="91440" bIns="45720" rtlCol="0" anchor="t">
            <a:spAutoFit/>
          </a:bodyPr>
          <a:lstStyle/>
          <a:p>
            <a:pPr marL="342900" indent="-342900">
              <a:spcBef>
                <a:spcPts val="300"/>
              </a:spcBef>
              <a:spcAft>
                <a:spcPts val="300"/>
              </a:spcAft>
              <a:buFont typeface="Arial" panose="020B0604020202020204" pitchFamily="34" charset="0"/>
              <a:buChar char="•"/>
            </a:pPr>
            <a:r>
              <a:rPr lang="en-US" sz="2000" b="0" i="0" dirty="0">
                <a:solidFill>
                  <a:srgbClr val="000000"/>
                </a:solidFill>
                <a:latin typeface="Times New Roman" panose="02020603050405020304" pitchFamily="18" charset="0"/>
                <a:ea typeface="Tahoma"/>
                <a:cs typeface="Times New Roman" panose="02020603050405020304" pitchFamily="18" charset="0"/>
              </a:rPr>
              <a:t>Reference HYT specific NAVADMINS for </a:t>
            </a:r>
            <a:r>
              <a:rPr lang="en-US" sz="2000" dirty="0">
                <a:solidFill>
                  <a:srgbClr val="000000"/>
                </a:solidFill>
                <a:latin typeface="Times New Roman" panose="02020603050405020304" pitchFamily="18" charset="0"/>
                <a:ea typeface="Tahoma"/>
                <a:cs typeface="Times New Roman" panose="02020603050405020304" pitchFamily="18" charset="0"/>
              </a:rPr>
              <a:t>changes</a:t>
            </a:r>
            <a:endParaRPr lang="en-US" sz="2000" dirty="0">
              <a:solidFill>
                <a:schemeClr val="accent3"/>
              </a:solidFill>
              <a:latin typeface="Times New Roman" panose="02020603050405020304" pitchFamily="18" charset="0"/>
              <a:ea typeface="Tahoma"/>
              <a:cs typeface="Times New Roman" panose="02020603050405020304" pitchFamily="18" charset="0"/>
            </a:endParaRPr>
          </a:p>
          <a:p>
            <a:pPr marL="571500" lvl="1" indent="-342900">
              <a:spcBef>
                <a:spcPts val="300"/>
              </a:spcBef>
              <a:buFont typeface="Arial" panose="020B0604020202020204" pitchFamily="34" charset="0"/>
              <a:buChar char="•"/>
            </a:pPr>
            <a:r>
              <a:rPr lang="en-US" sz="2000" b="0" i="0" dirty="0">
                <a:solidFill>
                  <a:srgbClr val="000000"/>
                </a:solidFill>
                <a:latin typeface="Times New Roman" panose="02020603050405020304" pitchFamily="18" charset="0"/>
                <a:ea typeface="+mn-lt"/>
                <a:cs typeface="Times New Roman" panose="02020603050405020304" pitchFamily="18" charset="0"/>
              </a:rPr>
              <a:t>https://www.mynavyhr.navy.mil/Career-Management/</a:t>
            </a:r>
          </a:p>
          <a:p>
            <a:pPr marL="571500" lvl="1" indent="-342900">
              <a:spcBef>
                <a:spcPts val="300"/>
              </a:spcBef>
              <a:buFont typeface="Arial" panose="020B0604020202020204" pitchFamily="34" charset="0"/>
              <a:buChar char="•"/>
            </a:pPr>
            <a:r>
              <a:rPr lang="en-US" sz="2000" b="0" i="0" dirty="0">
                <a:solidFill>
                  <a:srgbClr val="000000"/>
                </a:solidFill>
                <a:latin typeface="Times New Roman" panose="02020603050405020304" pitchFamily="18" charset="0"/>
                <a:ea typeface="+mn-lt"/>
                <a:cs typeface="Times New Roman" panose="02020603050405020304" pitchFamily="18" charset="0"/>
              </a:rPr>
              <a:t>Community-Management/Enlisted-Career-Admin/High-Year-Tenure/</a:t>
            </a:r>
            <a:endParaRPr lang="en-US" sz="1900" dirty="0">
              <a:solidFill>
                <a:schemeClr val="accent3"/>
              </a:solidFill>
              <a:latin typeface="Times New Roman" panose="02020603050405020304" pitchFamily="18" charset="0"/>
              <a:ea typeface="Tahoma"/>
              <a:cs typeface="Times New Roman" panose="02020603050405020304" pitchFamily="18" charset="0"/>
            </a:endParaRPr>
          </a:p>
          <a:p>
            <a:pPr marL="228600" indent="-228600">
              <a:spcBef>
                <a:spcPts val="300"/>
              </a:spcBef>
              <a:spcAft>
                <a:spcPts val="300"/>
              </a:spcAft>
              <a:buFont typeface="Wingdings"/>
              <a:buChar char="§"/>
            </a:pPr>
            <a:endParaRPr lang="en-US" sz="2000" dirty="0">
              <a:solidFill>
                <a:schemeClr val="accent3"/>
              </a:solidFill>
              <a:latin typeface="Tahoma"/>
              <a:ea typeface="Tahoma"/>
              <a:cs typeface="Segoe UI"/>
            </a:endParaRPr>
          </a:p>
        </p:txBody>
      </p:sp>
      <p:sp>
        <p:nvSpPr>
          <p:cNvPr id="11" name="Title 1">
            <a:extLst>
              <a:ext uri="{FF2B5EF4-FFF2-40B4-BE49-F238E27FC236}">
                <a16:creationId xmlns:a16="http://schemas.microsoft.com/office/drawing/2014/main" id="{5D4ECB9E-2998-BBAC-8295-EE9A30DD2F30}"/>
              </a:ext>
            </a:extLst>
          </p:cNvPr>
          <p:cNvSpPr>
            <a:spLocks noGrp="1"/>
          </p:cNvSpPr>
          <p:nvPr>
            <p:ph type="title"/>
          </p:nvPr>
        </p:nvSpPr>
        <p:spPr>
          <a:xfrm>
            <a:off x="-1104" y="690"/>
            <a:ext cx="12194208" cy="1480171"/>
          </a:xfrm>
        </p:spPr>
        <p:txBody>
          <a:bodyPr>
            <a:normAutofit/>
          </a:bodyPr>
          <a:lstStyle/>
          <a:p>
            <a:pPr algn="ctr"/>
            <a:r>
              <a:rPr lang="en-US" sz="3200" b="1" i="0" dirty="0">
                <a:solidFill>
                  <a:srgbClr val="000000"/>
                </a:solidFill>
                <a:latin typeface="Times New Roman"/>
                <a:cs typeface="Times New Roman"/>
              </a:rPr>
              <a:t>High Year Tenure </a:t>
            </a:r>
            <a:br>
              <a:rPr lang="en-US" sz="2800" dirty="0"/>
            </a:br>
            <a:r>
              <a:rPr lang="en-US" sz="2000" dirty="0">
                <a:latin typeface="Times New Roman"/>
                <a:ea typeface="Calibri"/>
                <a:cs typeface="Times New Roman"/>
              </a:rPr>
              <a:t>Gates</a:t>
            </a:r>
            <a:endParaRPr lang="en-US" sz="2000" dirty="0">
              <a:latin typeface="Times New Roman"/>
              <a:ea typeface="Calibri"/>
              <a:cs typeface="Calibri"/>
            </a:endParaRPr>
          </a:p>
        </p:txBody>
      </p:sp>
    </p:spTree>
    <p:extLst>
      <p:ext uri="{BB962C8B-B14F-4D97-AF65-F5344CB8AC3E}">
        <p14:creationId xmlns:p14="http://schemas.microsoft.com/office/powerpoint/2010/main" val="2233964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715190"/>
            <a:ext cx="10058400" cy="3432175"/>
          </a:xfrm>
        </p:spPr>
        <p:txBody>
          <a:bodyPr vert="horz" lIns="91440" tIns="45720" rIns="91440" bIns="45720" rtlCol="0" anchor="t">
            <a:normAutofit/>
          </a:bodyPr>
          <a:lstStyle/>
          <a:p>
            <a:pPr>
              <a:lnSpc>
                <a:spcPct val="100000"/>
              </a:lnSpc>
              <a:spcAft>
                <a:spcPts val="1000"/>
              </a:spcAft>
            </a:pPr>
            <a:r>
              <a:rPr lang="en-US" sz="2000" b="0" i="0" dirty="0">
                <a:solidFill>
                  <a:srgbClr val="000000"/>
                </a:solidFill>
                <a:latin typeface="Times New Roman"/>
                <a:ea typeface="Calibri"/>
                <a:cs typeface="Calibri"/>
              </a:rPr>
              <a:t>This program was piloted in FY-23 </a:t>
            </a:r>
            <a:endParaRPr lang="en-US" sz="2000" b="0" i="0">
              <a:solidFill>
                <a:srgbClr val="212529"/>
              </a:solidFill>
              <a:effectLst/>
              <a:latin typeface="Times New Roman"/>
              <a:ea typeface="Calibri"/>
              <a:cs typeface="Calibri"/>
            </a:endParaRPr>
          </a:p>
          <a:p>
            <a:pPr>
              <a:lnSpc>
                <a:spcPct val="100000"/>
              </a:lnSpc>
              <a:spcAft>
                <a:spcPts val="1000"/>
              </a:spcAft>
            </a:pPr>
            <a:r>
              <a:rPr lang="en-US" sz="2000" dirty="0">
                <a:solidFill>
                  <a:srgbClr val="000000"/>
                </a:solidFill>
                <a:latin typeface="Times New Roman"/>
                <a:ea typeface="Calibri"/>
                <a:cs typeface="Calibri"/>
              </a:rPr>
              <a:t>I</a:t>
            </a:r>
            <a:r>
              <a:rPr lang="en-US" sz="2000" b="0" i="0" dirty="0">
                <a:solidFill>
                  <a:srgbClr val="000000"/>
                </a:solidFill>
                <a:latin typeface="Times New Roman"/>
                <a:ea typeface="Calibri"/>
                <a:cs typeface="Calibri"/>
              </a:rPr>
              <a:t>mproves the end strength of AC, TAR, SELRES </a:t>
            </a:r>
            <a:endParaRPr lang="en-US" sz="2000">
              <a:latin typeface="Times New Roman"/>
              <a:ea typeface="Calibri"/>
              <a:cs typeface="Calibri"/>
            </a:endParaRPr>
          </a:p>
          <a:p>
            <a:pPr>
              <a:lnSpc>
                <a:spcPct val="100000"/>
              </a:lnSpc>
              <a:spcAft>
                <a:spcPts val="1000"/>
              </a:spcAft>
            </a:pPr>
            <a:r>
              <a:rPr lang="en-US" sz="2000" i="0" dirty="0">
                <a:solidFill>
                  <a:srgbClr val="212529"/>
                </a:solidFill>
                <a:effectLst/>
                <a:latin typeface="Times New Roman"/>
                <a:ea typeface="Calibri"/>
                <a:cs typeface="Calibri"/>
              </a:rPr>
              <a:t>HYT Plus does not eliminate the HYT policy</a:t>
            </a:r>
          </a:p>
          <a:p>
            <a:pPr>
              <a:lnSpc>
                <a:spcPct val="100000"/>
              </a:lnSpc>
              <a:spcAft>
                <a:spcPts val="1000"/>
              </a:spcAft>
            </a:pPr>
            <a:r>
              <a:rPr lang="en-US" sz="2000" b="0" i="0" dirty="0">
                <a:solidFill>
                  <a:srgbClr val="000000"/>
                </a:solidFill>
                <a:latin typeface="Times New Roman"/>
                <a:ea typeface="Calibri"/>
                <a:cs typeface="Calibri"/>
              </a:rPr>
              <a:t>Utilize current HYT Plus </a:t>
            </a:r>
            <a:r>
              <a:rPr lang="en-US" sz="2000" b="0" i="0" dirty="0">
                <a:solidFill>
                  <a:srgbClr val="212529"/>
                </a:solidFill>
                <a:effectLst/>
                <a:latin typeface="Times New Roman"/>
                <a:ea typeface="Calibri"/>
                <a:cs typeface="Calibri"/>
              </a:rPr>
              <a:t>NAVADMIN 277/23</a:t>
            </a:r>
            <a:endParaRPr lang="en-US" sz="2000" dirty="0">
              <a:latin typeface="Times New Roman"/>
              <a:ea typeface="Calibri"/>
              <a:cs typeface="Calibri"/>
            </a:endParaRPr>
          </a:p>
          <a:p>
            <a:pPr>
              <a:lnSpc>
                <a:spcPct val="100000"/>
              </a:lnSpc>
              <a:spcBef>
                <a:spcPts val="300"/>
              </a:spcBef>
              <a:spcAft>
                <a:spcPts val="300"/>
              </a:spcAft>
            </a:pPr>
            <a:endParaRPr lang="en-US" sz="2000" b="0" i="0">
              <a:solidFill>
                <a:srgbClr val="000000"/>
              </a:solidFill>
              <a:latin typeface="Calibri" panose="020F0502020204030204" pitchFamily="34" charset="0"/>
              <a:ea typeface="Tahoma"/>
              <a:cs typeface="Calibri" panose="020F0502020204030204" pitchFamily="34" charset="0"/>
            </a:endParaRPr>
          </a:p>
          <a:p>
            <a:pPr>
              <a:lnSpc>
                <a:spcPct val="100000"/>
              </a:lnSpc>
              <a:spcBef>
                <a:spcPts val="300"/>
              </a:spcBef>
              <a:spcAft>
                <a:spcPts val="300"/>
              </a:spcAft>
              <a:buNone/>
            </a:pPr>
            <a:endParaRPr lang="en-US" sz="2000">
              <a:latin typeface="Calibri" panose="020F0502020204030204" pitchFamily="34" charset="0"/>
              <a:ea typeface="Tahoma"/>
              <a:cs typeface="Calibri" panose="020F0502020204030204" pitchFamily="34" charset="0"/>
            </a:endParaRPr>
          </a:p>
        </p:txBody>
      </p:sp>
      <p:sp>
        <p:nvSpPr>
          <p:cNvPr id="7" name="Title 1">
            <a:extLst>
              <a:ext uri="{FF2B5EF4-FFF2-40B4-BE49-F238E27FC236}">
                <a16:creationId xmlns:a16="http://schemas.microsoft.com/office/drawing/2014/main" id="{E3252C05-1DBF-5FA6-1ADD-8D6DA7BB513A}"/>
              </a:ext>
            </a:extLst>
          </p:cNvPr>
          <p:cNvSpPr txBox="1">
            <a:spLocks/>
          </p:cNvSpPr>
          <p:nvPr/>
        </p:nvSpPr>
        <p:spPr>
          <a:xfrm>
            <a:off x="-1104" y="690"/>
            <a:ext cx="12194208" cy="148017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High Year Tenure </a:t>
            </a:r>
            <a:br>
              <a:rPr lang="en-US" sz="2800" dirty="0"/>
            </a:br>
            <a:r>
              <a:rPr lang="en-US" sz="2000" dirty="0">
                <a:latin typeface="Times New Roman"/>
                <a:ea typeface="Calibri"/>
                <a:cs typeface="Times New Roman"/>
              </a:rPr>
              <a:t>HYT Plus Program</a:t>
            </a:r>
          </a:p>
        </p:txBody>
      </p:sp>
    </p:spTree>
    <p:extLst>
      <p:ext uri="{BB962C8B-B14F-4D97-AF65-F5344CB8AC3E}">
        <p14:creationId xmlns:p14="http://schemas.microsoft.com/office/powerpoint/2010/main" val="4130194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66800" y="1479835"/>
            <a:ext cx="10058399" cy="4082766"/>
          </a:xfrm>
        </p:spPr>
        <p:txBody>
          <a:bodyPr vert="horz" lIns="91440" tIns="45720" rIns="91440" bIns="45720" rtlCol="0" anchor="t">
            <a:normAutofit/>
          </a:bodyPr>
          <a:lstStyle/>
          <a:p>
            <a:pPr marL="227965" indent="-227965"/>
            <a:r>
              <a:rPr lang="en-US" sz="2000" b="0" i="0" dirty="0">
                <a:solidFill>
                  <a:srgbClr val="000000"/>
                </a:solidFill>
                <a:latin typeface="Times New Roman"/>
                <a:cs typeface="Times New Roman"/>
              </a:rPr>
              <a:t>MILPERSMAN 1160-040</a:t>
            </a:r>
            <a:endParaRPr lang="en-US" sz="2000">
              <a:latin typeface="Times New Roman"/>
              <a:cs typeface="Times New Roman"/>
            </a:endParaRPr>
          </a:p>
          <a:p>
            <a:pPr marL="227965" indent="-227965"/>
            <a:r>
              <a:rPr lang="en-US" sz="2000" b="0" i="0" dirty="0">
                <a:solidFill>
                  <a:srgbClr val="000000"/>
                </a:solidFill>
                <a:latin typeface="Times New Roman"/>
                <a:cs typeface="Times New Roman"/>
              </a:rPr>
              <a:t>“Conditional Extension” Contract</a:t>
            </a:r>
            <a:endParaRPr lang="en-US" sz="2000">
              <a:latin typeface="Times New Roman"/>
              <a:ea typeface="Tahoma"/>
              <a:cs typeface="Tahoma"/>
            </a:endParaRPr>
          </a:p>
          <a:p>
            <a:pPr marL="685165" marR="10795" lvl="1" indent="-227965"/>
            <a:r>
              <a:rPr lang="en-US" sz="2000" b="0" i="0" dirty="0">
                <a:solidFill>
                  <a:srgbClr val="000000"/>
                </a:solidFill>
                <a:latin typeface="Times New Roman"/>
                <a:cs typeface="Times New Roman"/>
              </a:rPr>
              <a:t>Contract periods of 1-48 months</a:t>
            </a:r>
            <a:endParaRPr lang="en-US" sz="2000">
              <a:latin typeface="Times New Roman"/>
              <a:ea typeface="Tahoma"/>
              <a:cs typeface="Tahoma"/>
            </a:endParaRPr>
          </a:p>
          <a:p>
            <a:pPr marL="685165" marR="10795" lvl="1" indent="-227965"/>
            <a:r>
              <a:rPr lang="en-US" sz="2000" b="0" i="0" dirty="0">
                <a:solidFill>
                  <a:srgbClr val="000000"/>
                </a:solidFill>
                <a:latin typeface="Times New Roman"/>
                <a:cs typeface="Times New Roman"/>
              </a:rPr>
              <a:t>Screen for current extensions – if existing extensions, combined extensions cannot exceed 48 months </a:t>
            </a:r>
            <a:endParaRPr lang="en-US" sz="2000" b="0" i="0">
              <a:solidFill>
                <a:srgbClr val="000000"/>
              </a:solidFill>
              <a:latin typeface="Times New Roman"/>
              <a:ea typeface="Calibri"/>
              <a:cs typeface="Calibri"/>
            </a:endParaRPr>
          </a:p>
          <a:p>
            <a:pPr marL="685165" marR="10795" lvl="1" indent="-227965"/>
            <a:r>
              <a:rPr lang="en-US" sz="2000" b="0" i="0" dirty="0">
                <a:solidFill>
                  <a:srgbClr val="000000"/>
                </a:solidFill>
                <a:latin typeface="Times New Roman"/>
                <a:cs typeface="Times New Roman"/>
              </a:rPr>
              <a:t>2-step process:  </a:t>
            </a:r>
            <a:endParaRPr lang="en-US" sz="2000">
              <a:latin typeface="Times New Roman"/>
              <a:ea typeface="Tahoma"/>
              <a:cs typeface="Tahoma"/>
            </a:endParaRPr>
          </a:p>
          <a:p>
            <a:pPr marL="742950" lvl="2" indent="228600">
              <a:lnSpc>
                <a:spcPct val="100000"/>
              </a:lnSpc>
              <a:spcBef>
                <a:spcPts val="300"/>
              </a:spcBef>
              <a:spcAft>
                <a:spcPts val="300"/>
              </a:spcAft>
              <a:buAutoNum type="arabicPeriod"/>
            </a:pPr>
            <a:r>
              <a:rPr lang="en-US" sz="2000" b="0" i="0" dirty="0">
                <a:solidFill>
                  <a:srgbClr val="000000"/>
                </a:solidFill>
                <a:latin typeface="Times New Roman"/>
                <a:cs typeface="Times New Roman"/>
              </a:rPr>
              <a:t>Execution date = the date signed</a:t>
            </a:r>
            <a:endParaRPr lang="en-US">
              <a:latin typeface="Times New Roman"/>
              <a:ea typeface="Tahoma"/>
              <a:cs typeface="Tahoma"/>
            </a:endParaRPr>
          </a:p>
          <a:p>
            <a:pPr marL="742950" lvl="2" indent="228600">
              <a:lnSpc>
                <a:spcPct val="100000"/>
              </a:lnSpc>
              <a:spcBef>
                <a:spcPts val="300"/>
              </a:spcBef>
              <a:spcAft>
                <a:spcPts val="300"/>
              </a:spcAft>
              <a:buFont typeface="+mj-lt"/>
              <a:buAutoNum type="arabicPeriod"/>
            </a:pPr>
            <a:r>
              <a:rPr lang="en-US" sz="2000" b="0" i="0" dirty="0">
                <a:solidFill>
                  <a:srgbClr val="000000"/>
                </a:solidFill>
                <a:latin typeface="Times New Roman"/>
                <a:cs typeface="Times New Roman"/>
              </a:rPr>
              <a:t>Operative date = date the extension goes into effect (EAOS + 1 day) </a:t>
            </a:r>
            <a:endParaRPr lang="en-US">
              <a:latin typeface="Times New Roman"/>
              <a:ea typeface="Tahoma"/>
              <a:cs typeface="Tahoma"/>
            </a:endParaRPr>
          </a:p>
          <a:p>
            <a:pPr marL="228600" lvl="1" indent="-227965">
              <a:lnSpc>
                <a:spcPct val="100000"/>
              </a:lnSpc>
              <a:spcBef>
                <a:spcPts val="300"/>
              </a:spcBef>
              <a:spcAft>
                <a:spcPts val="300"/>
              </a:spcAft>
            </a:pPr>
            <a:r>
              <a:rPr lang="en-US" sz="2000" b="0" i="0" dirty="0">
                <a:solidFill>
                  <a:srgbClr val="000000"/>
                </a:solidFill>
                <a:latin typeface="Times New Roman"/>
                <a:ea typeface="Tahoma"/>
                <a:cs typeface="Tahoma"/>
              </a:rPr>
              <a:t>Two types of Contracts:  1070/621 &amp;  1070/622</a:t>
            </a:r>
          </a:p>
          <a:p>
            <a:pPr marL="685800" lvl="2" indent="-227965">
              <a:lnSpc>
                <a:spcPct val="100000"/>
              </a:lnSpc>
              <a:spcBef>
                <a:spcPts val="300"/>
              </a:spcBef>
              <a:spcAft>
                <a:spcPts val="300"/>
              </a:spcAft>
            </a:pPr>
            <a:r>
              <a:rPr lang="en-US" sz="2000" b="0" i="0" dirty="0">
                <a:solidFill>
                  <a:srgbClr val="000000"/>
                </a:solidFill>
                <a:latin typeface="Times New Roman"/>
                <a:ea typeface="Tahoma"/>
                <a:cs typeface="Tahoma"/>
              </a:rPr>
              <a:t>BR/CL 32 TAR Sailors execute and make operative both contracts 1070/621 &amp; 1070/622</a:t>
            </a:r>
            <a:r>
              <a:rPr lang="en-US" sz="2000" b="0" i="0" dirty="0">
                <a:solidFill>
                  <a:srgbClr val="000000"/>
                </a:solidFill>
                <a:latin typeface="Calibri"/>
                <a:ea typeface="Tahoma"/>
                <a:cs typeface="Tahoma"/>
              </a:rPr>
              <a:t> </a:t>
            </a:r>
            <a:endParaRPr lang="en-US" dirty="0"/>
          </a:p>
          <a:p>
            <a:pPr marL="0" indent="0">
              <a:buNone/>
            </a:pPr>
            <a:endParaRPr lang="en-US"/>
          </a:p>
        </p:txBody>
      </p:sp>
      <p:sp>
        <p:nvSpPr>
          <p:cNvPr id="7" name="Title 1">
            <a:extLst>
              <a:ext uri="{FF2B5EF4-FFF2-40B4-BE49-F238E27FC236}">
                <a16:creationId xmlns:a16="http://schemas.microsoft.com/office/drawing/2014/main" id="{ED88DAE2-0BEB-2760-1CE8-98FC31123CDA}"/>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Extension of Enlistments</a:t>
            </a:r>
            <a:endParaRPr lang="en-US" sz="18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800634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77843" y="1436755"/>
            <a:ext cx="10058400" cy="4313584"/>
          </a:xfrm>
        </p:spPr>
        <p:txBody>
          <a:bodyPr vert="horz" lIns="91440" tIns="45720" rIns="91440" bIns="45720" rtlCol="0" anchor="t">
            <a:normAutofit lnSpcReduction="10000"/>
          </a:bodyPr>
          <a:lstStyle/>
          <a:p>
            <a:pPr marR="2540">
              <a:lnSpc>
                <a:spcPct val="100000"/>
              </a:lnSpc>
              <a:spcBef>
                <a:spcPts val="300"/>
              </a:spcBef>
              <a:spcAft>
                <a:spcPts val="300"/>
              </a:spcAft>
            </a:pPr>
            <a:r>
              <a:rPr lang="en-US" sz="2000" b="0" i="0" dirty="0">
                <a:solidFill>
                  <a:srgbClr val="000000"/>
                </a:solidFill>
                <a:latin typeface="Times New Roman"/>
                <a:cs typeface="Times New Roman"/>
              </a:rPr>
              <a:t>COs and OICs can authorize extension contracts without PERS approval, if they are for one of the following “conditional” reasons</a:t>
            </a:r>
            <a:endParaRPr lang="en-US" sz="2000"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Match EAOS with PRD</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ea typeface="Tahoma"/>
                <a:cs typeface="Tahoma"/>
              </a:rPr>
              <a:t>Match HYT date / RET / FLTRES</a:t>
            </a:r>
            <a:endParaRPr lang="en-US" sz="2000" b="0" i="0">
              <a:solidFill>
                <a:srgbClr val="000000"/>
              </a:solidFill>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ea typeface="Tahoma"/>
                <a:cs typeface="Tahoma"/>
              </a:rPr>
              <a:t>Maternity Care-Pregnancy (member or spouse)</a:t>
            </a:r>
            <a:endParaRPr lang="en-US" sz="2000" b="0" i="0">
              <a:solidFill>
                <a:srgbClr val="000000"/>
              </a:solidFill>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ea typeface="Tahoma"/>
                <a:cs typeface="Tahoma"/>
              </a:rPr>
              <a:t>Obligated Service for PCS Orders </a:t>
            </a:r>
            <a:endParaRPr lang="en-US" dirty="0">
              <a:latin typeface="Times New Roman"/>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Obtain OBLISERV as required by Navy directives, NAVADMIN, or MILPERSMAN</a:t>
            </a:r>
            <a:endParaRPr lang="en-US" dirty="0">
              <a:latin typeface="Times New Roman"/>
              <a:ea typeface="Tahoma"/>
              <a:cs typeface="Times New Roman"/>
            </a:endParaRPr>
          </a:p>
          <a:p>
            <a:pPr marL="1143000" lvl="3">
              <a:lnSpc>
                <a:spcPct val="100000"/>
              </a:lnSpc>
              <a:spcBef>
                <a:spcPts val="300"/>
              </a:spcBef>
              <a:spcAft>
                <a:spcPts val="300"/>
              </a:spcAft>
            </a:pPr>
            <a:r>
              <a:rPr lang="en-US" sz="2000" dirty="0">
                <a:solidFill>
                  <a:srgbClr val="000000"/>
                </a:solidFill>
                <a:latin typeface="Times New Roman"/>
                <a:ea typeface="Calibri"/>
                <a:cs typeface="Calibri"/>
              </a:rPr>
              <a:t>Example:  Extend to receive continuous SUBPAY on shore duty. (2 years past shore duty PRD)</a:t>
            </a:r>
          </a:p>
          <a:p>
            <a:pPr marR="3175">
              <a:lnSpc>
                <a:spcPct val="100000"/>
              </a:lnSpc>
              <a:spcBef>
                <a:spcPts val="300"/>
              </a:spcBef>
              <a:spcAft>
                <a:spcPts val="300"/>
              </a:spcAft>
            </a:pPr>
            <a:r>
              <a:rPr lang="en-US" sz="2000" b="0" i="0" dirty="0">
                <a:solidFill>
                  <a:srgbClr val="000000"/>
                </a:solidFill>
                <a:latin typeface="Times New Roman"/>
                <a:ea typeface="Tahoma"/>
                <a:cs typeface="Tahoma"/>
              </a:rPr>
              <a:t>Exception</a:t>
            </a:r>
            <a:endParaRPr lang="en-US" sz="2000" b="0" i="0">
              <a:solidFill>
                <a:srgbClr val="000000"/>
              </a:solidFill>
              <a:latin typeface="Times New Roman"/>
              <a:ea typeface="Tahoma"/>
              <a:cs typeface="Tahoma"/>
            </a:endParaRPr>
          </a:p>
          <a:p>
            <a:pPr marR="3175" lvl="1">
              <a:lnSpc>
                <a:spcPct val="100000"/>
              </a:lnSpc>
              <a:spcBef>
                <a:spcPts val="300"/>
              </a:spcBef>
              <a:spcAft>
                <a:spcPts val="300"/>
              </a:spcAft>
            </a:pPr>
            <a:r>
              <a:rPr lang="en-US" sz="2000" b="0" i="0" dirty="0">
                <a:solidFill>
                  <a:srgbClr val="000000"/>
                </a:solidFill>
                <a:latin typeface="Times New Roman"/>
                <a:ea typeface="Tahoma"/>
                <a:cs typeface="Tahoma"/>
              </a:rPr>
              <a:t>Nuclear Trained Sailors seeking extensions beyond 23 months require approval from OPNAV N133</a:t>
            </a:r>
            <a:endParaRPr lang="en-US" sz="2000" dirty="0">
              <a:latin typeface="Times New Roman"/>
            </a:endParaRPr>
          </a:p>
        </p:txBody>
      </p:sp>
      <p:sp>
        <p:nvSpPr>
          <p:cNvPr id="7" name="Title 1">
            <a:extLst>
              <a:ext uri="{FF2B5EF4-FFF2-40B4-BE49-F238E27FC236}">
                <a16:creationId xmlns:a16="http://schemas.microsoft.com/office/drawing/2014/main" id="{B5BB71DD-E1C6-199C-0310-0D744A40E044}"/>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Extension of Enlistments</a:t>
            </a:r>
            <a:endParaRPr lang="en-US" sz="18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2115213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77842" y="1436646"/>
            <a:ext cx="10058400" cy="4404360"/>
          </a:xfrm>
        </p:spPr>
        <p:txBody>
          <a:bodyPr vert="horz" lIns="91440" tIns="45720" rIns="91440" bIns="45720" rtlCol="0" anchor="t">
            <a:normAutofit/>
          </a:bodyPr>
          <a:lstStyle/>
          <a:p>
            <a:pPr indent="-227965">
              <a:lnSpc>
                <a:spcPct val="100000"/>
              </a:lnSpc>
              <a:spcBef>
                <a:spcPts val="300"/>
              </a:spcBef>
              <a:spcAft>
                <a:spcPts val="300"/>
              </a:spcAft>
            </a:pPr>
            <a:r>
              <a:rPr lang="en-US" sz="2000" b="0" i="0" dirty="0">
                <a:solidFill>
                  <a:srgbClr val="000000"/>
                </a:solidFill>
                <a:latin typeface="Times New Roman"/>
                <a:cs typeface="Times New Roman"/>
              </a:rPr>
              <a:t>Extensions may be cancelled if </a:t>
            </a:r>
            <a:endParaRPr lang="en-US" sz="2000">
              <a:latin typeface="Times New Roman"/>
              <a:ea typeface="Tahoma"/>
              <a:cs typeface="Times New Roman"/>
            </a:endParaRPr>
          </a:p>
          <a:p>
            <a:pPr marL="685800" lvl="2" indent="-227965">
              <a:lnSpc>
                <a:spcPct val="100000"/>
              </a:lnSpc>
              <a:spcBef>
                <a:spcPts val="300"/>
              </a:spcBef>
              <a:spcAft>
                <a:spcPts val="300"/>
              </a:spcAft>
            </a:pPr>
            <a:r>
              <a:rPr lang="en-US" sz="2000" b="0" i="0" dirty="0">
                <a:solidFill>
                  <a:srgbClr val="000000"/>
                </a:solidFill>
                <a:latin typeface="Times New Roman"/>
                <a:cs typeface="Times New Roman"/>
              </a:rPr>
              <a:t>Reenlists beyond the current SEAOS date</a:t>
            </a:r>
            <a:endParaRPr lang="en-US">
              <a:latin typeface="Times New Roman"/>
              <a:ea typeface="Tahoma"/>
              <a:cs typeface="Times New Roman"/>
            </a:endParaRPr>
          </a:p>
          <a:p>
            <a:pPr marL="685800" lvl="2" indent="-227965">
              <a:lnSpc>
                <a:spcPct val="100000"/>
              </a:lnSpc>
              <a:spcBef>
                <a:spcPts val="300"/>
              </a:spcBef>
              <a:spcAft>
                <a:spcPts val="300"/>
              </a:spcAft>
            </a:pPr>
            <a:r>
              <a:rPr lang="en-US" sz="2000" b="0" i="0" dirty="0">
                <a:solidFill>
                  <a:srgbClr val="000000"/>
                </a:solidFill>
                <a:latin typeface="Times New Roman"/>
                <a:cs typeface="Times New Roman"/>
              </a:rPr>
              <a:t>Sailor extends for benefit, but it is not received NO fault of</a:t>
            </a:r>
            <a:r>
              <a:rPr lang="en-US" dirty="0">
                <a:solidFill>
                  <a:srgbClr val="000000"/>
                </a:solidFill>
                <a:latin typeface="Times New Roman"/>
                <a:cs typeface="Times New Roman"/>
              </a:rPr>
              <a:t> member</a:t>
            </a:r>
            <a:endParaRPr lang="en-US">
              <a:latin typeface="Times New Roman"/>
              <a:ea typeface="Tahoma"/>
              <a:cs typeface="Times New Roman"/>
            </a:endParaRPr>
          </a:p>
          <a:p>
            <a:pPr marL="685800" lvl="2" indent="-227965">
              <a:lnSpc>
                <a:spcPct val="100000"/>
              </a:lnSpc>
              <a:spcBef>
                <a:spcPts val="300"/>
              </a:spcBef>
              <a:spcAft>
                <a:spcPts val="300"/>
              </a:spcAft>
            </a:pPr>
            <a:r>
              <a:rPr lang="en-US" sz="2000" b="0" i="0" dirty="0">
                <a:solidFill>
                  <a:srgbClr val="000000"/>
                </a:solidFill>
                <a:latin typeface="Times New Roman"/>
                <a:cs typeface="Times New Roman"/>
              </a:rPr>
              <a:t>Disenrolled from specialized course NO fault of their own</a:t>
            </a:r>
            <a:endParaRPr lang="en-US">
              <a:latin typeface="Times New Roman"/>
              <a:ea typeface="Tahoma"/>
              <a:cs typeface="Times New Roman"/>
            </a:endParaRPr>
          </a:p>
          <a:p>
            <a:pPr marL="685800" lvl="2" indent="-227965">
              <a:lnSpc>
                <a:spcPct val="100000"/>
              </a:lnSpc>
              <a:spcBef>
                <a:spcPts val="300"/>
              </a:spcBef>
              <a:spcAft>
                <a:spcPts val="300"/>
              </a:spcAft>
            </a:pPr>
            <a:r>
              <a:rPr lang="en-US" sz="2000" b="0" i="0" dirty="0">
                <a:solidFill>
                  <a:srgbClr val="000000"/>
                </a:solidFill>
                <a:latin typeface="Times New Roman"/>
                <a:cs typeface="Times New Roman"/>
              </a:rPr>
              <a:t>Is no longer recommended for retention</a:t>
            </a:r>
            <a:endParaRPr lang="en-US">
              <a:latin typeface="Times New Roman"/>
              <a:ea typeface="Tahoma"/>
              <a:cs typeface="Times New Roman"/>
            </a:endParaRPr>
          </a:p>
          <a:p>
            <a:pPr marL="685800" lvl="3" indent="-227965">
              <a:lnSpc>
                <a:spcPct val="100000"/>
              </a:lnSpc>
              <a:spcBef>
                <a:spcPts val="300"/>
              </a:spcBef>
              <a:spcAft>
                <a:spcPts val="300"/>
              </a:spcAft>
            </a:pPr>
            <a:r>
              <a:rPr lang="en-US" sz="2000" b="0" i="0" dirty="0">
                <a:solidFill>
                  <a:srgbClr val="000000"/>
                </a:solidFill>
                <a:latin typeface="Times New Roman"/>
                <a:cs typeface="Times New Roman"/>
              </a:rPr>
              <a:t>Loss of required security clearance</a:t>
            </a:r>
            <a:endParaRPr lang="en-US" sz="2000">
              <a:latin typeface="Times New Roman"/>
              <a:ea typeface="Tahoma"/>
              <a:cs typeface="Times New Roman"/>
            </a:endParaRPr>
          </a:p>
          <a:p>
            <a:pPr indent="-227965">
              <a:lnSpc>
                <a:spcPct val="100000"/>
              </a:lnSpc>
              <a:spcBef>
                <a:spcPts val="300"/>
              </a:spcBef>
              <a:spcAft>
                <a:spcPts val="300"/>
              </a:spcAft>
            </a:pPr>
            <a:r>
              <a:rPr lang="en-US" sz="2000" b="0" i="0" dirty="0">
                <a:solidFill>
                  <a:srgbClr val="000000"/>
                </a:solidFill>
                <a:latin typeface="Times New Roman"/>
                <a:ea typeface="Tahoma"/>
                <a:cs typeface="Tahoma"/>
              </a:rPr>
              <a:t>Note </a:t>
            </a:r>
            <a:endParaRPr lang="en-US" sz="2000" b="0" i="0">
              <a:solidFill>
                <a:srgbClr val="000000"/>
              </a:solidFill>
              <a:latin typeface="Times New Roman"/>
              <a:ea typeface="Tahoma"/>
              <a:cs typeface="Tahoma"/>
            </a:endParaRPr>
          </a:p>
          <a:p>
            <a:pPr marL="685800" lvl="2" indent="-227965">
              <a:lnSpc>
                <a:spcPct val="100000"/>
              </a:lnSpc>
              <a:spcBef>
                <a:spcPts val="300"/>
              </a:spcBef>
              <a:spcAft>
                <a:spcPts val="300"/>
              </a:spcAft>
            </a:pPr>
            <a:r>
              <a:rPr lang="en-US" sz="2000" b="0" i="0" dirty="0">
                <a:solidFill>
                  <a:srgbClr val="000000"/>
                </a:solidFill>
                <a:latin typeface="Times New Roman"/>
                <a:ea typeface="Tahoma"/>
                <a:cs typeface="Tahoma"/>
              </a:rPr>
              <a:t>Extensions that have become OPERATIVE</a:t>
            </a:r>
            <a:r>
              <a:rPr lang="en-US" dirty="0">
                <a:solidFill>
                  <a:srgbClr val="000000"/>
                </a:solidFill>
                <a:latin typeface="Times New Roman"/>
                <a:ea typeface="Tahoma"/>
                <a:cs typeface="Tahoma"/>
              </a:rPr>
              <a:t> cannot</a:t>
            </a:r>
            <a:r>
              <a:rPr lang="en-US" sz="2000" b="0" i="0" dirty="0">
                <a:solidFill>
                  <a:srgbClr val="000000"/>
                </a:solidFill>
                <a:latin typeface="Times New Roman"/>
                <a:ea typeface="Tahoma"/>
                <a:cs typeface="Tahoma"/>
              </a:rPr>
              <a:t> be cancelled </a:t>
            </a:r>
            <a:endParaRPr lang="en-US" sz="2000" b="0" i="0">
              <a:solidFill>
                <a:srgbClr val="000000"/>
              </a:solidFill>
              <a:latin typeface="Times New Roman"/>
              <a:ea typeface="Tahoma"/>
              <a:cs typeface="Tahoma"/>
            </a:endParaRPr>
          </a:p>
          <a:p>
            <a:pPr marL="685800" lvl="2" indent="-227965">
              <a:lnSpc>
                <a:spcPct val="100000"/>
              </a:lnSpc>
              <a:spcBef>
                <a:spcPts val="300"/>
              </a:spcBef>
              <a:spcAft>
                <a:spcPts val="300"/>
              </a:spcAft>
            </a:pPr>
            <a:r>
              <a:rPr lang="en-US" dirty="0">
                <a:effectLst/>
                <a:latin typeface="Times New Roman"/>
                <a:ea typeface="Calibri"/>
                <a:cs typeface="Calibri"/>
              </a:rPr>
              <a:t>Any extension in which a member received a significant benefit CANNOT be cancelled even if it meets other cancellation requirements</a:t>
            </a:r>
            <a:endParaRPr lang="en-US" dirty="0">
              <a:latin typeface="Times New Roman"/>
              <a:ea typeface="Calibri"/>
              <a:cs typeface="Calibri"/>
            </a:endParaRPr>
          </a:p>
          <a:p>
            <a:pPr indent="-227965">
              <a:lnSpc>
                <a:spcPct val="100000"/>
              </a:lnSpc>
              <a:spcBef>
                <a:spcPts val="300"/>
              </a:spcBef>
              <a:spcAft>
                <a:spcPts val="300"/>
              </a:spcAft>
            </a:pPr>
            <a:endParaRPr lang="en-US" sz="2400">
              <a:ea typeface="Tahoma"/>
              <a:cs typeface="Tahoma"/>
            </a:endParaRPr>
          </a:p>
        </p:txBody>
      </p:sp>
      <p:sp>
        <p:nvSpPr>
          <p:cNvPr id="7" name="Title 1">
            <a:extLst>
              <a:ext uri="{FF2B5EF4-FFF2-40B4-BE49-F238E27FC236}">
                <a16:creationId xmlns:a16="http://schemas.microsoft.com/office/drawing/2014/main" id="{3ECC8CCA-9EDB-D368-4A09-6D8CAA2E51F1}"/>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Extension of Enlistments</a:t>
            </a:r>
            <a:endParaRPr lang="en-US" sz="18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2868270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5F584-B47B-0C3F-3CDD-134DB716FC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2D5C2-77DF-9ADE-ADB9-57DEDCEF5213}"/>
              </a:ext>
            </a:extLst>
          </p:cNvPr>
          <p:cNvSpPr>
            <a:spLocks noGrp="1"/>
          </p:cNvSpPr>
          <p:nvPr>
            <p:ph idx="1"/>
          </p:nvPr>
        </p:nvSpPr>
        <p:spPr/>
        <p:txBody>
          <a:bodyPr vert="horz" lIns="91440" tIns="45720" rIns="91440" bIns="45720" rtlCol="0" anchor="t">
            <a:normAutofit/>
          </a:bodyPr>
          <a:lstStyle/>
          <a:p>
            <a:pPr>
              <a:lnSpc>
                <a:spcPct val="120000"/>
              </a:lnSpc>
              <a:spcBef>
                <a:spcPts val="300"/>
              </a:spcBef>
              <a:spcAft>
                <a:spcPts val="300"/>
              </a:spcAft>
            </a:pPr>
            <a:endParaRPr lang="en-US">
              <a:ea typeface="Tahoma"/>
              <a:cs typeface="Tahoma"/>
            </a:endParaRPr>
          </a:p>
          <a:p>
            <a:pPr>
              <a:lnSpc>
                <a:spcPct val="120000"/>
              </a:lnSpc>
              <a:spcBef>
                <a:spcPts val="300"/>
              </a:spcBef>
              <a:spcAft>
                <a:spcPts val="300"/>
              </a:spcAft>
              <a:buNone/>
            </a:pPr>
            <a:endParaRPr lang="en-US">
              <a:ea typeface="Tahoma"/>
              <a:cs typeface="Tahoma"/>
            </a:endParaRPr>
          </a:p>
        </p:txBody>
      </p:sp>
      <p:sp>
        <p:nvSpPr>
          <p:cNvPr id="5" name="Content Placeholder 2">
            <a:extLst>
              <a:ext uri="{FF2B5EF4-FFF2-40B4-BE49-F238E27FC236}">
                <a16:creationId xmlns:a16="http://schemas.microsoft.com/office/drawing/2014/main" id="{BFCF7357-DE71-893E-0F5E-77D791131DBB}"/>
              </a:ext>
            </a:extLst>
          </p:cNvPr>
          <p:cNvSpPr txBox="1">
            <a:spLocks/>
          </p:cNvSpPr>
          <p:nvPr/>
        </p:nvSpPr>
        <p:spPr>
          <a:xfrm>
            <a:off x="1112078" y="1315279"/>
            <a:ext cx="9982200" cy="4427921"/>
          </a:xfrm>
          <a:prstGeom prst="rect">
            <a:avLst/>
          </a:prstGeom>
        </p:spPr>
        <p:txBody>
          <a:bodyPr vert="horz" lIns="91440" tIns="45720" rIns="91440" bIns="45720" numCol="2" rtlCol="0" anchor="t">
            <a:noAutofit/>
          </a:bodyPr>
          <a:lstStyle>
            <a:lvl1pPr marL="228594" indent="-228594" algn="l" defTabSz="914377" rtl="0" eaLnBrk="1" latinLnBrk="0" hangingPunct="1">
              <a:lnSpc>
                <a:spcPct val="90000"/>
              </a:lnSpc>
              <a:spcBef>
                <a:spcPts val="1000"/>
              </a:spcBef>
              <a:buFont typeface="Wingdings" panose="05000000000000000000" pitchFamily="2" charset="2"/>
              <a:buChar char="§"/>
              <a:defRPr sz="2800" kern="1200">
                <a:solidFill>
                  <a:schemeClr val="bg2"/>
                </a:solidFill>
                <a:latin typeface="+mj-lt"/>
                <a:ea typeface="+mn-ea"/>
                <a:cs typeface="+mn-cs"/>
              </a:defRPr>
            </a:lvl1pPr>
            <a:lvl2pPr marL="685783" indent="-228594" algn="l" defTabSz="914377" rtl="0" eaLnBrk="1" latinLnBrk="0" hangingPunct="1">
              <a:lnSpc>
                <a:spcPct val="90000"/>
              </a:lnSpc>
              <a:spcBef>
                <a:spcPts val="500"/>
              </a:spcBef>
              <a:buFont typeface="Wingdings" panose="05000000000000000000" pitchFamily="2" charset="2"/>
              <a:buChar char="§"/>
              <a:defRPr sz="2400" kern="1200">
                <a:solidFill>
                  <a:schemeClr val="bg2"/>
                </a:solidFill>
                <a:latin typeface="+mj-lt"/>
                <a:ea typeface="+mn-ea"/>
                <a:cs typeface="+mn-cs"/>
              </a:defRPr>
            </a:lvl2pPr>
            <a:lvl3pPr marL="1142971" indent="-228594" algn="l" defTabSz="914377" rtl="0" eaLnBrk="1" latinLnBrk="0" hangingPunct="1">
              <a:lnSpc>
                <a:spcPct val="90000"/>
              </a:lnSpc>
              <a:spcBef>
                <a:spcPts val="500"/>
              </a:spcBef>
              <a:buFont typeface="Wingdings" panose="05000000000000000000" pitchFamily="2" charset="2"/>
              <a:buChar char="§"/>
              <a:defRPr sz="2000" kern="1200">
                <a:solidFill>
                  <a:schemeClr val="bg2"/>
                </a:solidFill>
                <a:latin typeface="+mj-lt"/>
                <a:ea typeface="+mn-ea"/>
                <a:cs typeface="+mn-cs"/>
              </a:defRPr>
            </a:lvl3pPr>
            <a:lvl4pPr marL="1600160" indent="-228594" algn="l" defTabSz="914377" rtl="0" eaLnBrk="1" latinLnBrk="0" hangingPunct="1">
              <a:lnSpc>
                <a:spcPct val="90000"/>
              </a:lnSpc>
              <a:spcBef>
                <a:spcPts val="500"/>
              </a:spcBef>
              <a:buFont typeface="Wingdings" panose="05000000000000000000" pitchFamily="2" charset="2"/>
              <a:buChar char="§"/>
              <a:defRPr sz="1800" kern="1200">
                <a:solidFill>
                  <a:schemeClr val="bg2"/>
                </a:solidFill>
                <a:latin typeface="+mj-lt"/>
                <a:ea typeface="+mn-ea"/>
                <a:cs typeface="+mn-cs"/>
              </a:defRPr>
            </a:lvl4pPr>
            <a:lvl5pPr marL="2057349" indent="-228594" algn="l" defTabSz="914377" rtl="0" eaLnBrk="1" latinLnBrk="0" hangingPunct="1">
              <a:lnSpc>
                <a:spcPct val="90000"/>
              </a:lnSpc>
              <a:spcBef>
                <a:spcPts val="500"/>
              </a:spcBef>
              <a:buFont typeface="Wingdings" panose="05000000000000000000" pitchFamily="2" charset="2"/>
              <a:buChar char="§"/>
              <a:defRPr sz="1800" kern="1200">
                <a:solidFill>
                  <a:schemeClr val="bg2"/>
                </a:solidFill>
                <a:latin typeface="+mj-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300"/>
              </a:spcBef>
              <a:spcAft>
                <a:spcPts val="300"/>
              </a:spcAft>
              <a:buNone/>
            </a:pPr>
            <a:r>
              <a:rPr lang="en-US" sz="2000" dirty="0">
                <a:solidFill>
                  <a:srgbClr val="000000"/>
                </a:solidFill>
                <a:latin typeface="Times New Roman"/>
                <a:ea typeface="Tahoma"/>
                <a:cs typeface="Tahoma"/>
              </a:rPr>
              <a:t>Extensions requiring PERS-832 approval: </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Conditional Reenlistments (MPM 1160-030)</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OBLISERV to Train (OTT) (OPNAVINST 1160.8B)</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Extension Cancellation (as applicable; </a:t>
            </a:r>
            <a:endParaRPr lang="en-US" sz="2000" dirty="0">
              <a:solidFill>
                <a:srgbClr val="000000"/>
              </a:solidFill>
              <a:latin typeface="Times New Roman"/>
              <a:ea typeface="Tahoma"/>
              <a:cs typeface="Tahoma"/>
            </a:endParaRPr>
          </a:p>
          <a:p>
            <a:pPr marL="0" indent="0">
              <a:lnSpc>
                <a:spcPct val="120000"/>
              </a:lnSpc>
              <a:spcBef>
                <a:spcPts val="300"/>
              </a:spcBef>
              <a:spcAft>
                <a:spcPts val="300"/>
              </a:spcAft>
              <a:buNone/>
            </a:pPr>
            <a:r>
              <a:rPr lang="en-US" sz="2000" b="0" i="0" dirty="0">
                <a:solidFill>
                  <a:srgbClr val="000000"/>
                </a:solidFill>
                <a:latin typeface="Times New Roman"/>
                <a:ea typeface="Tahoma"/>
                <a:cs typeface="Tahoma"/>
              </a:rPr>
              <a:t>(MPM 1160-040)</a:t>
            </a:r>
            <a:endParaRPr lang="en-US"/>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Retain in Service (RIS) due to medical/LIMDU (MPM 1160-050)</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Pg. 13 in lieu of hard OBLISERV</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Exception to Policy (ETP)</a:t>
            </a:r>
          </a:p>
          <a:p>
            <a:pPr marL="0" indent="0">
              <a:lnSpc>
                <a:spcPct val="120000"/>
              </a:lnSpc>
              <a:spcBef>
                <a:spcPts val="300"/>
              </a:spcBef>
              <a:spcAft>
                <a:spcPts val="300"/>
              </a:spcAft>
              <a:buNone/>
            </a:pPr>
            <a:endParaRPr lang="en-US" sz="2000" dirty="0">
              <a:solidFill>
                <a:srgbClr val="000000"/>
              </a:solidFill>
              <a:latin typeface="Times New Roman"/>
              <a:ea typeface="Tahoma"/>
              <a:cs typeface="Tahoma"/>
            </a:endParaRPr>
          </a:p>
          <a:p>
            <a:pPr marL="0" indent="0">
              <a:lnSpc>
                <a:spcPct val="120000"/>
              </a:lnSpc>
              <a:spcBef>
                <a:spcPts val="300"/>
              </a:spcBef>
              <a:spcAft>
                <a:spcPts val="300"/>
              </a:spcAft>
              <a:buNone/>
            </a:pPr>
            <a:endParaRPr lang="en-US" sz="2000" b="0" i="0" dirty="0">
              <a:solidFill>
                <a:srgbClr val="000000"/>
              </a:solidFill>
              <a:latin typeface="Times New Roman"/>
              <a:ea typeface="Tahoma"/>
              <a:cs typeface="Tahoma"/>
            </a:endParaRPr>
          </a:p>
          <a:p>
            <a:pPr marL="0" indent="0">
              <a:lnSpc>
                <a:spcPct val="120000"/>
              </a:lnSpc>
              <a:spcBef>
                <a:spcPts val="300"/>
              </a:spcBef>
              <a:spcAft>
                <a:spcPts val="300"/>
              </a:spcAft>
              <a:buNone/>
            </a:pPr>
            <a:endParaRPr lang="en-US" sz="2000" b="0" i="0" dirty="0">
              <a:solidFill>
                <a:srgbClr val="000000"/>
              </a:solidFill>
              <a:latin typeface="Times New Roman"/>
              <a:ea typeface="Tahoma"/>
              <a:cs typeface="Tahoma"/>
            </a:endParaRPr>
          </a:p>
          <a:p>
            <a:pPr marL="0" indent="0">
              <a:lnSpc>
                <a:spcPct val="120000"/>
              </a:lnSpc>
              <a:spcBef>
                <a:spcPts val="300"/>
              </a:spcBef>
              <a:spcAft>
                <a:spcPts val="300"/>
              </a:spcAft>
              <a:buNone/>
            </a:pPr>
            <a:r>
              <a:rPr lang="en-US" sz="2000" b="0" i="0" dirty="0">
                <a:solidFill>
                  <a:srgbClr val="000000"/>
                </a:solidFill>
                <a:latin typeface="Times New Roman"/>
                <a:ea typeface="Tahoma"/>
                <a:cs typeface="Tahoma"/>
              </a:rPr>
              <a:t>Following information required:</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Rate/Name</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EAOS/SEAOS</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CWAY Status</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SRB/CSRB eligibility</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Reason for submission</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Aggregate extension months executed prior to request</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CO comments</a:t>
            </a:r>
          </a:p>
          <a:p>
            <a:pPr marL="227965" indent="-227965">
              <a:lnSpc>
                <a:spcPct val="120000"/>
              </a:lnSpc>
              <a:spcBef>
                <a:spcPts val="300"/>
              </a:spcBef>
              <a:spcAft>
                <a:spcPts val="300"/>
              </a:spcAft>
              <a:buFont typeface="Arial" panose="020B0604020202020204" pitchFamily="34" charset="0"/>
              <a:buChar char="•"/>
            </a:pPr>
            <a:r>
              <a:rPr lang="en-US" sz="2000" b="0" i="0" dirty="0">
                <a:solidFill>
                  <a:srgbClr val="000000"/>
                </a:solidFill>
                <a:latin typeface="Times New Roman"/>
                <a:ea typeface="Tahoma"/>
                <a:cs typeface="Tahoma"/>
              </a:rPr>
              <a:t>Command POC Information</a:t>
            </a:r>
          </a:p>
          <a:p>
            <a:pPr marL="0" indent="0">
              <a:lnSpc>
                <a:spcPct val="120000"/>
              </a:lnSpc>
              <a:spcBef>
                <a:spcPts val="300"/>
              </a:spcBef>
              <a:spcAft>
                <a:spcPts val="300"/>
              </a:spcAft>
              <a:buNone/>
            </a:pPr>
            <a:endParaRPr lang="en-US" sz="1800" b="0" i="0">
              <a:solidFill>
                <a:srgbClr val="000000"/>
              </a:solidFill>
              <a:latin typeface="Calibri"/>
              <a:ea typeface="Tahoma"/>
              <a:cs typeface="Tahoma"/>
            </a:endParaRPr>
          </a:p>
          <a:p>
            <a:pPr marL="228600" indent="-228600">
              <a:lnSpc>
                <a:spcPct val="120000"/>
              </a:lnSpc>
              <a:spcBef>
                <a:spcPts val="300"/>
              </a:spcBef>
              <a:spcAft>
                <a:spcPts val="300"/>
              </a:spcAft>
              <a:buNone/>
            </a:pPr>
            <a:endParaRPr lang="en-US" sz="1800">
              <a:ea typeface="Tahoma"/>
              <a:cs typeface="Tahoma"/>
            </a:endParaRPr>
          </a:p>
        </p:txBody>
      </p:sp>
      <p:sp>
        <p:nvSpPr>
          <p:cNvPr id="6" name="Content Placeholder 2">
            <a:extLst>
              <a:ext uri="{FF2B5EF4-FFF2-40B4-BE49-F238E27FC236}">
                <a16:creationId xmlns:a16="http://schemas.microsoft.com/office/drawing/2014/main" id="{C8B16A6D-F4A9-DE77-C84B-CFDBF449C04B}"/>
              </a:ext>
            </a:extLst>
          </p:cNvPr>
          <p:cNvSpPr txBox="1">
            <a:spLocks/>
          </p:cNvSpPr>
          <p:nvPr/>
        </p:nvSpPr>
        <p:spPr>
          <a:xfrm>
            <a:off x="6102227" y="1922768"/>
            <a:ext cx="3571817" cy="4101350"/>
          </a:xfrm>
          <a:prstGeom prst="rect">
            <a:avLst/>
          </a:prstGeom>
        </p:spPr>
        <p:txBody>
          <a:bodyPr vert="horz" lIns="91440" tIns="45720" rIns="91440" bIns="45720" rtlCol="0" anchor="t">
            <a:normAutofit/>
          </a:bodyPr>
          <a:lstStyle>
            <a:lvl1pPr marL="228594" indent="-228594" algn="l" defTabSz="914377" rtl="0" eaLnBrk="1" latinLnBrk="0" hangingPunct="1">
              <a:lnSpc>
                <a:spcPct val="90000"/>
              </a:lnSpc>
              <a:spcBef>
                <a:spcPts val="1000"/>
              </a:spcBef>
              <a:buFont typeface="Wingdings" panose="05000000000000000000" pitchFamily="2" charset="2"/>
              <a:buChar char="§"/>
              <a:defRPr sz="2800" kern="1200">
                <a:solidFill>
                  <a:schemeClr val="bg2"/>
                </a:solidFill>
                <a:latin typeface="+mj-lt"/>
                <a:ea typeface="+mn-ea"/>
                <a:cs typeface="+mn-cs"/>
              </a:defRPr>
            </a:lvl1pPr>
            <a:lvl2pPr marL="685783" indent="-228594" algn="l" defTabSz="914377" rtl="0" eaLnBrk="1" latinLnBrk="0" hangingPunct="1">
              <a:lnSpc>
                <a:spcPct val="90000"/>
              </a:lnSpc>
              <a:spcBef>
                <a:spcPts val="500"/>
              </a:spcBef>
              <a:buFont typeface="Wingdings" panose="05000000000000000000" pitchFamily="2" charset="2"/>
              <a:buChar char="§"/>
              <a:defRPr sz="2400" kern="1200">
                <a:solidFill>
                  <a:schemeClr val="bg2"/>
                </a:solidFill>
                <a:latin typeface="+mj-lt"/>
                <a:ea typeface="+mn-ea"/>
                <a:cs typeface="+mn-cs"/>
              </a:defRPr>
            </a:lvl2pPr>
            <a:lvl3pPr marL="1142971" indent="-228594" algn="l" defTabSz="914377" rtl="0" eaLnBrk="1" latinLnBrk="0" hangingPunct="1">
              <a:lnSpc>
                <a:spcPct val="90000"/>
              </a:lnSpc>
              <a:spcBef>
                <a:spcPts val="500"/>
              </a:spcBef>
              <a:buFont typeface="Wingdings" panose="05000000000000000000" pitchFamily="2" charset="2"/>
              <a:buChar char="§"/>
              <a:defRPr sz="2000" kern="1200">
                <a:solidFill>
                  <a:schemeClr val="bg2"/>
                </a:solidFill>
                <a:latin typeface="+mj-lt"/>
                <a:ea typeface="+mn-ea"/>
                <a:cs typeface="+mn-cs"/>
              </a:defRPr>
            </a:lvl3pPr>
            <a:lvl4pPr marL="1600160" indent="-228594" algn="l" defTabSz="914377" rtl="0" eaLnBrk="1" latinLnBrk="0" hangingPunct="1">
              <a:lnSpc>
                <a:spcPct val="90000"/>
              </a:lnSpc>
              <a:spcBef>
                <a:spcPts val="500"/>
              </a:spcBef>
              <a:buFont typeface="Wingdings" panose="05000000000000000000" pitchFamily="2" charset="2"/>
              <a:buChar char="§"/>
              <a:defRPr sz="1800" kern="1200">
                <a:solidFill>
                  <a:schemeClr val="bg2"/>
                </a:solidFill>
                <a:latin typeface="+mj-lt"/>
                <a:ea typeface="+mn-ea"/>
                <a:cs typeface="+mn-cs"/>
              </a:defRPr>
            </a:lvl4pPr>
            <a:lvl5pPr marL="2057349" indent="-228594" algn="l" defTabSz="914377" rtl="0" eaLnBrk="1" latinLnBrk="0" hangingPunct="1">
              <a:lnSpc>
                <a:spcPct val="90000"/>
              </a:lnSpc>
              <a:spcBef>
                <a:spcPts val="500"/>
              </a:spcBef>
              <a:buFont typeface="Wingdings" panose="05000000000000000000" pitchFamily="2" charset="2"/>
              <a:buChar char="§"/>
              <a:defRPr sz="1800" kern="1200">
                <a:solidFill>
                  <a:schemeClr val="bg2"/>
                </a:solidFill>
                <a:latin typeface="+mj-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indent="-228600">
              <a:lnSpc>
                <a:spcPct val="120000"/>
              </a:lnSpc>
              <a:spcBef>
                <a:spcPts val="300"/>
              </a:spcBef>
              <a:spcAft>
                <a:spcPts val="300"/>
              </a:spcAft>
              <a:buNone/>
            </a:pPr>
            <a:endParaRPr lang="en-US">
              <a:ea typeface="Tahoma"/>
              <a:cs typeface="Tahoma"/>
            </a:endParaRPr>
          </a:p>
        </p:txBody>
      </p:sp>
      <p:sp>
        <p:nvSpPr>
          <p:cNvPr id="7" name="TextBox 6">
            <a:extLst>
              <a:ext uri="{FF2B5EF4-FFF2-40B4-BE49-F238E27FC236}">
                <a16:creationId xmlns:a16="http://schemas.microsoft.com/office/drawing/2014/main" id="{9545802F-AEEE-6A03-A799-498E7314819D}"/>
              </a:ext>
            </a:extLst>
          </p:cNvPr>
          <p:cNvSpPr txBox="1"/>
          <p:nvPr/>
        </p:nvSpPr>
        <p:spPr>
          <a:xfrm>
            <a:off x="835992" y="5603688"/>
            <a:ext cx="4513470" cy="830997"/>
          </a:xfrm>
          <a:prstGeom prst="rect">
            <a:avLst/>
          </a:prstGeom>
          <a:noFill/>
          <a:ln>
            <a:solidFill>
              <a:schemeClr val="tx1"/>
            </a:solidFill>
          </a:ln>
        </p:spPr>
        <p:txBody>
          <a:bodyPr wrap="square" lIns="91440" tIns="45720" rIns="91440" bIns="45720" anchor="t">
            <a:spAutoFit/>
          </a:bodyPr>
          <a:lstStyle/>
          <a:p>
            <a:pPr marL="285750" indent="-285750">
              <a:buFont typeface="Arial" panose="020B0604020202020204" pitchFamily="34" charset="0"/>
              <a:buChar char="•"/>
            </a:pPr>
            <a:r>
              <a:rPr lang="en-US" sz="1600" dirty="0">
                <a:latin typeface="Times New Roman"/>
                <a:cs typeface="Times New Roman"/>
              </a:rPr>
              <a:t>https://www.mynavyhr.navy.mil/Career-Management/Community-Management/Enlisted-Career-Admin/</a:t>
            </a:r>
          </a:p>
        </p:txBody>
      </p:sp>
      <p:sp>
        <p:nvSpPr>
          <p:cNvPr id="10" name="Title 1">
            <a:extLst>
              <a:ext uri="{FF2B5EF4-FFF2-40B4-BE49-F238E27FC236}">
                <a16:creationId xmlns:a16="http://schemas.microsoft.com/office/drawing/2014/main" id="{FFD22E77-D2CD-C9B4-9CE7-99ED77194C2D}"/>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Extension of Enlistments</a:t>
            </a:r>
            <a:endParaRPr lang="en-US" sz="18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957418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2699" y="-3072"/>
            <a:ext cx="12190659" cy="1491215"/>
          </a:xfrm>
        </p:spPr>
        <p:txBody>
          <a:bodyPr>
            <a:normAutofit/>
          </a:bodyPr>
          <a:lstStyle/>
          <a:p>
            <a:pPr algn="ctr"/>
            <a:r>
              <a:rPr lang="en-US" sz="3200" b="1" i="0" dirty="0">
                <a:solidFill>
                  <a:srgbClr val="000000"/>
                </a:solidFill>
                <a:latin typeface="Times New Roman"/>
                <a:cs typeface="Times New Roman"/>
              </a:rPr>
              <a:t>Enabling Objectives</a:t>
            </a:r>
            <a:endParaRPr lang="en-US" sz="3200" b="1" dirty="0">
              <a:latin typeface="Times New Roman"/>
              <a:cs typeface="Times New Roman"/>
            </a:endParaRP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77843" y="1488143"/>
            <a:ext cx="10058400" cy="4953601"/>
          </a:xfrm>
        </p:spPr>
        <p:txBody>
          <a:bodyPr vert="horz" lIns="91440" tIns="45720" rIns="91440" bIns="45720" rtlCol="0" anchor="t">
            <a:normAutofit/>
          </a:bodyPr>
          <a:lstStyle/>
          <a:p>
            <a:pPr marL="227965" indent="-227965"/>
            <a:r>
              <a:rPr lang="en-US" sz="2000" b="0" i="0" dirty="0">
                <a:solidFill>
                  <a:srgbClr val="000000"/>
                </a:solidFill>
                <a:latin typeface="Times New Roman"/>
                <a:cs typeface="Times New Roman"/>
              </a:rPr>
              <a:t>DEFINE reenlistment and extensions</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cs typeface="Times New Roman"/>
              </a:rPr>
              <a:t>IDENTIFY the difference between EAOS and SEAOS</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ea typeface="Tahoma"/>
                <a:cs typeface="Tahoma"/>
              </a:rPr>
              <a:t>IDENTIFY the difference between EREN and SEREN</a:t>
            </a:r>
          </a:p>
          <a:p>
            <a:pPr marL="227965" indent="-227965"/>
            <a:r>
              <a:rPr lang="en-US" sz="2000" b="0" i="0" dirty="0">
                <a:solidFill>
                  <a:srgbClr val="000000"/>
                </a:solidFill>
                <a:latin typeface="Times New Roman"/>
                <a:cs typeface="Times New Roman"/>
              </a:rPr>
              <a:t>IDENTIFY the eligibility factors for reenlistments</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cs typeface="Times New Roman"/>
              </a:rPr>
              <a:t>DETERMINE when leave sell-back is authorized</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cs typeface="Times New Roman"/>
              </a:rPr>
              <a:t>IDENTIFY the eligibility factors for extensions of enlistments</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cs typeface="Times New Roman"/>
              </a:rPr>
              <a:t>IDENTIFY the reasons for extension cancellations</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cs typeface="Times New Roman"/>
              </a:rPr>
              <a:t>IDENTIFY when the OBLISERV to Train (OTT) option is available/applicable</a:t>
            </a:r>
            <a:endParaRPr lang="en-US" sz="2000" dirty="0">
              <a:solidFill>
                <a:schemeClr val="accent3"/>
              </a:solidFill>
              <a:latin typeface="Times New Roman"/>
              <a:ea typeface="Tahoma"/>
              <a:cs typeface="Times New Roman"/>
            </a:endParaRPr>
          </a:p>
          <a:p>
            <a:pPr marL="227965" indent="-227965"/>
            <a:r>
              <a:rPr lang="en-US" sz="2000" b="0" i="0" dirty="0">
                <a:solidFill>
                  <a:srgbClr val="000000"/>
                </a:solidFill>
                <a:latin typeface="Times New Roman"/>
                <a:cs typeface="Times New Roman"/>
              </a:rPr>
              <a:t>IDENTIFY when Page 13 in lieu of OBLISERV is available</a:t>
            </a:r>
            <a:endParaRPr lang="en-US" sz="2000" dirty="0">
              <a:solidFill>
                <a:schemeClr val="accent3"/>
              </a:solidFill>
              <a:latin typeface="Times New Roman"/>
              <a:ea typeface="Tahoma"/>
              <a:cs typeface="Times New Roman"/>
            </a:endParaRPr>
          </a:p>
          <a:p>
            <a:pPr marL="227965" indent="-227965"/>
            <a:endParaRPr lang="en-US">
              <a:solidFill>
                <a:schemeClr val="accent3"/>
              </a:solidFill>
              <a:ea typeface="Tahoma"/>
              <a:cs typeface="Tahoma"/>
            </a:endParaRPr>
          </a:p>
        </p:txBody>
      </p:sp>
    </p:spTree>
    <p:extLst>
      <p:ext uri="{BB962C8B-B14F-4D97-AF65-F5344CB8AC3E}">
        <p14:creationId xmlns:p14="http://schemas.microsoft.com/office/powerpoint/2010/main" val="250630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989496" y="1441174"/>
            <a:ext cx="10058400" cy="4899546"/>
          </a:xfrm>
        </p:spPr>
        <p:txBody>
          <a:bodyPr vert="horz" lIns="91440" tIns="45720" rIns="91440" bIns="45720" rtlCol="0" anchor="t">
            <a:normAutofit/>
          </a:bodyPr>
          <a:lstStyle/>
          <a:p>
            <a:pPr marL="227965" indent="-227965"/>
            <a:r>
              <a:rPr lang="en-US" sz="2000" b="0" i="0" dirty="0">
                <a:solidFill>
                  <a:srgbClr val="000000"/>
                </a:solidFill>
                <a:latin typeface="Times New Roman"/>
                <a:cs typeface="Times New Roman"/>
              </a:rPr>
              <a:t>Ensure you communicate SRB timelines with your Sailors</a:t>
            </a:r>
            <a:endParaRPr lang="en-US" sz="2000" dirty="0">
              <a:latin typeface="Times New Roman"/>
              <a:ea typeface="Tahoma"/>
              <a:cs typeface="Times New Roman"/>
            </a:endParaRP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CCC submits SRB precertification in CIMS</a:t>
            </a:r>
            <a:r>
              <a:rPr lang="en-US" sz="2000" dirty="0">
                <a:solidFill>
                  <a:srgbClr val="000000"/>
                </a:solidFill>
                <a:latin typeface="Times New Roman"/>
                <a:cs typeface="Times New Roman"/>
              </a:rPr>
              <a:t> 35-120</a:t>
            </a:r>
            <a:r>
              <a:rPr lang="en-US" sz="2000" b="0" i="0" dirty="0">
                <a:solidFill>
                  <a:srgbClr val="000000"/>
                </a:solidFill>
                <a:latin typeface="Times New Roman"/>
                <a:cs typeface="Times New Roman"/>
              </a:rPr>
              <a:t> days prior to reenlistment day</a:t>
            </a:r>
          </a:p>
          <a:p>
            <a:pPr marL="685165" lvl="1" indent="-227965">
              <a:lnSpc>
                <a:spcPct val="100000"/>
              </a:lnSpc>
              <a:spcBef>
                <a:spcPts val="300"/>
              </a:spcBef>
              <a:spcAft>
                <a:spcPts val="300"/>
              </a:spcAft>
            </a:pPr>
            <a:r>
              <a:rPr lang="en-US" sz="2000" b="0" i="0" dirty="0">
                <a:solidFill>
                  <a:srgbClr val="000000"/>
                </a:solidFill>
                <a:latin typeface="Times New Roman"/>
                <a:cs typeface="Times New Roman"/>
              </a:rPr>
              <a:t>Submit reenlistments </a:t>
            </a:r>
            <a:r>
              <a:rPr lang="en-US" sz="2000" dirty="0">
                <a:solidFill>
                  <a:srgbClr val="000000"/>
                </a:solidFill>
                <a:latin typeface="Times New Roman"/>
                <a:cs typeface="Times New Roman"/>
              </a:rPr>
              <a:t>for routing in a timely manner to meet this hard deadline</a:t>
            </a:r>
            <a:endParaRPr lang="en-US" sz="2000" b="0" i="0" dirty="0">
              <a:solidFill>
                <a:srgbClr val="000000"/>
              </a:solidFill>
              <a:latin typeface="Times New Roman"/>
              <a:cs typeface="Times New Roman"/>
            </a:endParaRPr>
          </a:p>
          <a:p>
            <a:pPr marL="227965" indent="-227965"/>
            <a:r>
              <a:rPr lang="en-US" sz="2000" b="0" i="0" dirty="0">
                <a:solidFill>
                  <a:srgbClr val="000000"/>
                </a:solidFill>
                <a:latin typeface="Times New Roman"/>
                <a:cs typeface="Times New Roman"/>
              </a:rPr>
              <a:t>Discuss Post 911 GI Bill transferability requirements</a:t>
            </a:r>
            <a:endParaRPr lang="en-US" sz="2000" dirty="0">
              <a:latin typeface="Times New Roman"/>
              <a:ea typeface="Tahoma"/>
              <a:cs typeface="Times New Roman"/>
            </a:endParaRPr>
          </a:p>
          <a:p>
            <a:pPr marL="685165" lvl="1" indent="-227965"/>
            <a:r>
              <a:rPr lang="en-US" sz="2000" b="0" i="0" dirty="0">
                <a:solidFill>
                  <a:srgbClr val="000000"/>
                </a:solidFill>
                <a:latin typeface="Times New Roman"/>
                <a:cs typeface="Times New Roman"/>
              </a:rPr>
              <a:t>Minimum of 6 years of service required with a </a:t>
            </a:r>
            <a:r>
              <a:rPr lang="en-US" sz="2000" dirty="0">
                <a:solidFill>
                  <a:srgbClr val="000000"/>
                </a:solidFill>
                <a:latin typeface="Times New Roman"/>
                <a:cs typeface="Times New Roman"/>
              </a:rPr>
              <a:t>4-year</a:t>
            </a:r>
            <a:r>
              <a:rPr lang="en-US" sz="2000" b="0" i="0" dirty="0">
                <a:solidFill>
                  <a:srgbClr val="000000"/>
                </a:solidFill>
                <a:latin typeface="Times New Roman"/>
                <a:cs typeface="Times New Roman"/>
              </a:rPr>
              <a:t> obligation</a:t>
            </a:r>
            <a:endParaRPr lang="en-US" sz="2000">
              <a:latin typeface="Times New Roman"/>
              <a:ea typeface="Tahoma"/>
              <a:cs typeface="Times New Roman"/>
            </a:endParaRPr>
          </a:p>
          <a:p>
            <a:pPr marL="685165" lvl="1" indent="-227965"/>
            <a:r>
              <a:rPr lang="en-US" sz="2000" b="0" i="0" dirty="0">
                <a:solidFill>
                  <a:srgbClr val="000000"/>
                </a:solidFill>
                <a:latin typeface="Times New Roman"/>
                <a:cs typeface="Times New Roman"/>
              </a:rPr>
              <a:t>Sailors have 30 days from date of reenlistment to transfer benefits with a </a:t>
            </a:r>
            <a:r>
              <a:rPr lang="en-US" sz="2000" dirty="0">
                <a:solidFill>
                  <a:srgbClr val="000000"/>
                </a:solidFill>
                <a:latin typeface="Times New Roman"/>
                <a:cs typeface="Times New Roman"/>
              </a:rPr>
              <a:t>4-year</a:t>
            </a:r>
            <a:r>
              <a:rPr lang="en-US" sz="2000" b="0" i="0" dirty="0">
                <a:solidFill>
                  <a:srgbClr val="000000"/>
                </a:solidFill>
                <a:latin typeface="Times New Roman"/>
                <a:cs typeface="Times New Roman"/>
              </a:rPr>
              <a:t> reenlistment</a:t>
            </a:r>
            <a:endParaRPr lang="en-US" sz="2000">
              <a:latin typeface="Times New Roman"/>
              <a:ea typeface="Tahoma"/>
              <a:cs typeface="Times New Roman"/>
            </a:endParaRPr>
          </a:p>
          <a:p>
            <a:pPr marL="685165" lvl="1" indent="-227965"/>
            <a:r>
              <a:rPr lang="en-US" sz="2000" b="0" i="0" dirty="0">
                <a:solidFill>
                  <a:srgbClr val="000000"/>
                </a:solidFill>
                <a:latin typeface="Times New Roman"/>
                <a:cs typeface="Times New Roman"/>
              </a:rPr>
              <a:t>Provide handout or link for next steps  </a:t>
            </a:r>
          </a:p>
          <a:p>
            <a:pPr marL="685165" lvl="1" indent="-227965"/>
            <a:r>
              <a:rPr lang="en-US" sz="2000" b="0" i="0" dirty="0">
                <a:solidFill>
                  <a:srgbClr val="000000"/>
                </a:solidFill>
                <a:latin typeface="Times New Roman"/>
                <a:cs typeface="Times New Roman"/>
              </a:rPr>
              <a:t>Sailors miss this opportunity ALL the time</a:t>
            </a:r>
            <a:endParaRPr lang="en-US" sz="1900" dirty="0">
              <a:latin typeface="Times New Roman"/>
              <a:ea typeface="Tahoma"/>
              <a:cs typeface="Times New Roman"/>
            </a:endParaRPr>
          </a:p>
          <a:p>
            <a:pPr marL="227965" indent="-227965"/>
            <a:endParaRPr lang="en-US" sz="2000">
              <a:ea typeface="Tahoma"/>
              <a:cs typeface="Tahoma"/>
            </a:endParaRPr>
          </a:p>
          <a:p>
            <a:pPr marL="227965" marR="10160" indent="-227965"/>
            <a:endParaRPr lang="en-US" sz="2000">
              <a:ea typeface="Tahoma"/>
              <a:cs typeface="Tahoma"/>
            </a:endParaRPr>
          </a:p>
        </p:txBody>
      </p:sp>
      <p:sp>
        <p:nvSpPr>
          <p:cNvPr id="7" name="Title 1">
            <a:extLst>
              <a:ext uri="{FF2B5EF4-FFF2-40B4-BE49-F238E27FC236}">
                <a16:creationId xmlns:a16="http://schemas.microsoft.com/office/drawing/2014/main" id="{19BAE457-372B-2F76-16F3-B9B4A7641FEF}"/>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CCC Best Practices</a:t>
            </a:r>
            <a:endParaRPr lang="en-US" sz="18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4258085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68DFD-328F-7BD6-7FB0-553306FAB4F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607194-A885-8658-C515-2AC23AB867A6}"/>
              </a:ext>
            </a:extLst>
          </p:cNvPr>
          <p:cNvSpPr>
            <a:spLocks noGrp="1"/>
          </p:cNvSpPr>
          <p:nvPr>
            <p:ph idx="1"/>
          </p:nvPr>
        </p:nvSpPr>
        <p:spPr>
          <a:xfrm>
            <a:off x="1066800" y="1420191"/>
            <a:ext cx="10058400" cy="4971303"/>
          </a:xfrm>
        </p:spPr>
        <p:txBody>
          <a:bodyPr vert="horz" lIns="91440" tIns="45720" rIns="91440" bIns="45720" rtlCol="0" anchor="t">
            <a:noAutofit/>
          </a:bodyPr>
          <a:lstStyle/>
          <a:p>
            <a:pPr>
              <a:lnSpc>
                <a:spcPct val="110000"/>
              </a:lnSpc>
              <a:spcBef>
                <a:spcPts val="300"/>
              </a:spcBef>
              <a:spcAft>
                <a:spcPts val="300"/>
              </a:spcAft>
            </a:pPr>
            <a:r>
              <a:rPr lang="en-US" sz="2000" b="0" i="0" dirty="0">
                <a:solidFill>
                  <a:srgbClr val="000000"/>
                </a:solidFill>
                <a:latin typeface="Times New Roman"/>
                <a:ea typeface="Tahoma"/>
                <a:cs typeface="Tahoma"/>
              </a:rPr>
              <a:t>Update</a:t>
            </a:r>
            <a:r>
              <a:rPr lang="en-US" sz="2000" dirty="0">
                <a:solidFill>
                  <a:srgbClr val="000000"/>
                </a:solidFill>
                <a:latin typeface="Times New Roman"/>
                <a:ea typeface="Tahoma"/>
                <a:cs typeface="Tahoma"/>
              </a:rPr>
              <a:t> </a:t>
            </a:r>
            <a:r>
              <a:rPr lang="en-US" sz="2000" i="0" dirty="0">
                <a:latin typeface="Times New Roman"/>
                <a:ea typeface="Roboto"/>
                <a:cs typeface="Roboto"/>
              </a:rPr>
              <a:t>SGLI</a:t>
            </a:r>
            <a:r>
              <a:rPr lang="en-US" sz="2000" dirty="0">
                <a:latin typeface="Times New Roman"/>
                <a:ea typeface="Roboto"/>
                <a:cs typeface="Roboto"/>
              </a:rPr>
              <a:t> Online Enrollment System</a:t>
            </a:r>
            <a:r>
              <a:rPr lang="en-US" sz="2000" b="0" i="0" dirty="0">
                <a:latin typeface="Times New Roman"/>
                <a:ea typeface="Roboto"/>
                <a:cs typeface="Roboto"/>
              </a:rPr>
              <a:t> (</a:t>
            </a:r>
            <a:r>
              <a:rPr lang="en-US" sz="2000" dirty="0">
                <a:latin typeface="Times New Roman"/>
                <a:ea typeface="Roboto"/>
                <a:cs typeface="Roboto"/>
              </a:rPr>
              <a:t>SOES</a:t>
            </a:r>
            <a:r>
              <a:rPr lang="en-US" sz="2000" b="0" i="0" dirty="0">
                <a:latin typeface="Times New Roman"/>
                <a:ea typeface="Roboto"/>
                <a:cs typeface="Roboto"/>
              </a:rPr>
              <a:t>)</a:t>
            </a:r>
            <a:r>
              <a:rPr lang="en-US" sz="2000" dirty="0">
                <a:solidFill>
                  <a:srgbClr val="000000"/>
                </a:solidFill>
                <a:latin typeface="Times New Roman"/>
                <a:ea typeface="Tahoma"/>
                <a:cs typeface="Tahoma"/>
              </a:rPr>
              <a:t> </a:t>
            </a:r>
            <a:r>
              <a:rPr lang="en-US" sz="2000" b="0" i="0" dirty="0">
                <a:solidFill>
                  <a:srgbClr val="000000"/>
                </a:solidFill>
                <a:latin typeface="Times New Roman"/>
                <a:ea typeface="Tahoma"/>
                <a:cs typeface="Tahoma"/>
              </a:rPr>
              <a:t>and Page 2 (RED/DA) - changes to family relationship ships.</a:t>
            </a:r>
          </a:p>
          <a:p>
            <a:pPr>
              <a:lnSpc>
                <a:spcPct val="110000"/>
              </a:lnSpc>
              <a:spcBef>
                <a:spcPts val="300"/>
              </a:spcBef>
              <a:spcAft>
                <a:spcPts val="300"/>
              </a:spcAft>
            </a:pPr>
            <a:r>
              <a:rPr lang="en-US" sz="2000" b="0" i="0" dirty="0">
                <a:solidFill>
                  <a:srgbClr val="000000"/>
                </a:solidFill>
                <a:latin typeface="Times New Roman"/>
                <a:ea typeface="Tahoma"/>
                <a:cs typeface="Tahoma"/>
              </a:rPr>
              <a:t>Educated Sailor on the importance after the ceremony  </a:t>
            </a:r>
          </a:p>
          <a:p>
            <a:pPr marL="685800" lvl="2">
              <a:lnSpc>
                <a:spcPct val="110000"/>
              </a:lnSpc>
              <a:spcBef>
                <a:spcPts val="300"/>
              </a:spcBef>
              <a:spcAft>
                <a:spcPts val="300"/>
              </a:spcAft>
            </a:pPr>
            <a:r>
              <a:rPr lang="en-US" sz="2000" b="0" i="0" dirty="0">
                <a:solidFill>
                  <a:srgbClr val="000000"/>
                </a:solidFill>
                <a:latin typeface="Times New Roman"/>
                <a:ea typeface="Tahoma"/>
                <a:cs typeface="Tahoma"/>
              </a:rPr>
              <a:t>New CAC ID needed</a:t>
            </a:r>
          </a:p>
          <a:p>
            <a:pPr marL="685800" lvl="2">
              <a:lnSpc>
                <a:spcPct val="110000"/>
              </a:lnSpc>
              <a:spcBef>
                <a:spcPts val="300"/>
              </a:spcBef>
              <a:spcAft>
                <a:spcPts val="300"/>
              </a:spcAft>
            </a:pPr>
            <a:r>
              <a:rPr lang="en-US" dirty="0">
                <a:solidFill>
                  <a:srgbClr val="000000"/>
                </a:solidFill>
                <a:latin typeface="Times New Roman"/>
                <a:ea typeface="Tahoma"/>
                <a:cs typeface="Tahoma"/>
              </a:rPr>
              <a:t>Did</a:t>
            </a:r>
            <a:r>
              <a:rPr lang="en-US" sz="2000" b="0" i="0" dirty="0">
                <a:solidFill>
                  <a:srgbClr val="000000"/>
                </a:solidFill>
                <a:latin typeface="Times New Roman"/>
                <a:ea typeface="Tahoma"/>
                <a:cs typeface="Tahoma"/>
              </a:rPr>
              <a:t> AC Sailor EAOS and SEAOS </a:t>
            </a:r>
            <a:r>
              <a:rPr lang="en-US" dirty="0">
                <a:solidFill>
                  <a:srgbClr val="000000"/>
                </a:solidFill>
                <a:latin typeface="Times New Roman"/>
                <a:ea typeface="Tahoma"/>
                <a:cs typeface="Tahoma"/>
              </a:rPr>
              <a:t>change</a:t>
            </a:r>
            <a:endParaRPr lang="en-US" sz="2000" b="0" i="0" dirty="0">
              <a:solidFill>
                <a:srgbClr val="000000"/>
              </a:solidFill>
              <a:latin typeface="Times New Roman"/>
              <a:ea typeface="Tahoma"/>
              <a:cs typeface="Tahoma"/>
            </a:endParaRPr>
          </a:p>
          <a:p>
            <a:pPr marL="685800" lvl="2">
              <a:lnSpc>
                <a:spcPct val="110000"/>
              </a:lnSpc>
              <a:spcBef>
                <a:spcPts val="300"/>
              </a:spcBef>
              <a:spcAft>
                <a:spcPts val="300"/>
              </a:spcAft>
            </a:pPr>
            <a:r>
              <a:rPr lang="en-US" sz="2000" b="0" i="0" dirty="0">
                <a:solidFill>
                  <a:srgbClr val="000000"/>
                </a:solidFill>
                <a:latin typeface="Times New Roman"/>
                <a:ea typeface="Tahoma"/>
                <a:cs typeface="Tahoma"/>
              </a:rPr>
              <a:t>TAR Sailor EREN/EAOS and SEREN/SEAOS all four dates must match for reenlistments</a:t>
            </a:r>
            <a:endParaRPr lang="en-US" dirty="0">
              <a:latin typeface="Times New Roman"/>
              <a:cs typeface="Times New Roman"/>
            </a:endParaRPr>
          </a:p>
          <a:p>
            <a:pPr marL="228600" marR="10160" lvl="1">
              <a:lnSpc>
                <a:spcPct val="110000"/>
              </a:lnSpc>
              <a:spcBef>
                <a:spcPts val="300"/>
              </a:spcBef>
              <a:spcAft>
                <a:spcPts val="300"/>
              </a:spcAft>
            </a:pPr>
            <a:r>
              <a:rPr lang="en-US" sz="2000" b="0" i="0" dirty="0">
                <a:solidFill>
                  <a:srgbClr val="000000"/>
                </a:solidFill>
                <a:latin typeface="Times New Roman"/>
                <a:cs typeface="Times New Roman"/>
              </a:rPr>
              <a:t>Follow up 15-30 days  </a:t>
            </a:r>
            <a:endParaRPr lang="en-US" sz="2000" dirty="0">
              <a:latin typeface="Times New Roman"/>
              <a:ea typeface="Tahoma"/>
              <a:cs typeface="Times New Roman"/>
            </a:endParaRPr>
          </a:p>
          <a:p>
            <a:pPr marL="685800" marR="10160" lvl="2">
              <a:lnSpc>
                <a:spcPct val="110000"/>
              </a:lnSpc>
              <a:spcBef>
                <a:spcPts val="300"/>
              </a:spcBef>
              <a:spcAft>
                <a:spcPts val="300"/>
              </a:spcAft>
            </a:pPr>
            <a:r>
              <a:rPr lang="en-US" sz="2000" b="0" i="0" dirty="0">
                <a:solidFill>
                  <a:srgbClr val="000000"/>
                </a:solidFill>
                <a:latin typeface="Times New Roman"/>
                <a:cs typeface="Times New Roman"/>
              </a:rPr>
              <a:t>NSIPS ESR closeout reflect changes to OMPF</a:t>
            </a:r>
            <a:endParaRPr lang="en-US">
              <a:latin typeface="Times New Roman"/>
              <a:ea typeface="Tahoma"/>
              <a:cs typeface="Times New Roman"/>
            </a:endParaRPr>
          </a:p>
          <a:p>
            <a:pPr marL="685800" marR="10160" lvl="2">
              <a:lnSpc>
                <a:spcPct val="110000"/>
              </a:lnSpc>
              <a:spcBef>
                <a:spcPts val="300"/>
              </a:spcBef>
              <a:spcAft>
                <a:spcPts val="300"/>
              </a:spcAft>
            </a:pPr>
            <a:r>
              <a:rPr lang="en-US" sz="2000" b="0" i="0" dirty="0">
                <a:solidFill>
                  <a:srgbClr val="000000"/>
                </a:solidFill>
                <a:latin typeface="Times New Roman"/>
                <a:cs typeface="Times New Roman"/>
              </a:rPr>
              <a:t>Check LES for SRB payment (check bottom "notes" section)</a:t>
            </a:r>
            <a:endParaRPr lang="en-US">
              <a:latin typeface="Times New Roman"/>
              <a:ea typeface="Tahoma"/>
              <a:cs typeface="Times New Roman"/>
            </a:endParaRPr>
          </a:p>
          <a:p>
            <a:pPr marL="685800" marR="10160" lvl="2">
              <a:lnSpc>
                <a:spcPct val="110000"/>
              </a:lnSpc>
              <a:spcBef>
                <a:spcPts val="300"/>
              </a:spcBef>
              <a:spcAft>
                <a:spcPts val="300"/>
              </a:spcAft>
            </a:pPr>
            <a:r>
              <a:rPr lang="en-US" sz="2000" b="0" i="0" dirty="0">
                <a:solidFill>
                  <a:srgbClr val="000000"/>
                </a:solidFill>
                <a:latin typeface="Times New Roman"/>
                <a:ea typeface="Tahoma"/>
                <a:cs typeface="Tahoma"/>
              </a:rPr>
              <a:t>Verified approval of TEB Post 9-11 GI Bill (i.e. </a:t>
            </a:r>
            <a:r>
              <a:rPr lang="en-US" sz="2000" b="0" i="0" dirty="0" err="1">
                <a:solidFill>
                  <a:srgbClr val="000000"/>
                </a:solidFill>
                <a:latin typeface="Times New Roman"/>
                <a:ea typeface="Tahoma"/>
                <a:cs typeface="Tahoma"/>
              </a:rPr>
              <a:t>Milconnect</a:t>
            </a:r>
            <a:r>
              <a:rPr lang="en-US" sz="2000" b="0" i="0" dirty="0">
                <a:solidFill>
                  <a:srgbClr val="000000"/>
                </a:solidFill>
                <a:latin typeface="Times New Roman"/>
                <a:ea typeface="Tahoma"/>
                <a:cs typeface="Tahoma"/>
              </a:rPr>
              <a:t> /Benefit /Post 9-11)</a:t>
            </a:r>
          </a:p>
          <a:p>
            <a:pPr marR="10160">
              <a:lnSpc>
                <a:spcPct val="110000"/>
              </a:lnSpc>
              <a:spcBef>
                <a:spcPts val="300"/>
              </a:spcBef>
              <a:spcAft>
                <a:spcPts val="300"/>
              </a:spcAft>
            </a:pPr>
            <a:endParaRPr lang="en-US" sz="2000">
              <a:ea typeface="Tahoma"/>
              <a:cs typeface="Tahoma"/>
            </a:endParaRPr>
          </a:p>
        </p:txBody>
      </p:sp>
      <p:sp>
        <p:nvSpPr>
          <p:cNvPr id="7" name="Title 1">
            <a:extLst>
              <a:ext uri="{FF2B5EF4-FFF2-40B4-BE49-F238E27FC236}">
                <a16:creationId xmlns:a16="http://schemas.microsoft.com/office/drawing/2014/main" id="{5AEDC97C-50E5-37DD-2813-69AF37BCE5E6}"/>
              </a:ext>
            </a:extLst>
          </p:cNvPr>
          <p:cNvSpPr txBox="1">
            <a:spLocks/>
          </p:cNvSpPr>
          <p:nvPr/>
        </p:nvSpPr>
        <p:spPr>
          <a:xfrm>
            <a:off x="-9780" y="2524"/>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latin typeface="Times New Roman"/>
                <a:ea typeface="Calibri"/>
                <a:cs typeface="Calibri"/>
              </a:rPr>
              <a:t>CCC Best Practices</a:t>
            </a:r>
            <a:endParaRPr lang="en-US" sz="1800" dirty="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31808327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670" y="-27"/>
            <a:ext cx="12190660" cy="1231778"/>
          </a:xfrm>
        </p:spPr>
        <p:txBody>
          <a:bodyPr>
            <a:normAutofit/>
          </a:bodyPr>
          <a:lstStyle/>
          <a:p>
            <a:pPr algn="ctr"/>
            <a:r>
              <a:rPr lang="en-US" sz="2800" b="0" i="0" dirty="0">
                <a:solidFill>
                  <a:srgbClr val="000000"/>
                </a:solidFill>
                <a:latin typeface="Calibri"/>
              </a:rPr>
              <a:t> </a:t>
            </a:r>
            <a:r>
              <a:rPr lang="en-US" sz="3200" b="1" i="0" dirty="0">
                <a:solidFill>
                  <a:srgbClr val="000000"/>
                </a:solidFill>
                <a:latin typeface="Times New Roman"/>
                <a:cs typeface="Times New Roman"/>
              </a:rPr>
              <a:t>Knowledge Check</a:t>
            </a:r>
            <a:r>
              <a:rPr lang="en-US" sz="2800" b="0" i="0" dirty="0">
                <a:solidFill>
                  <a:srgbClr val="000000"/>
                </a:solidFill>
                <a:latin typeface="Calibri"/>
              </a:rPr>
              <a:t>  </a:t>
            </a:r>
            <a:endParaRPr lang="en-US" sz="2800"/>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66800" y="933577"/>
            <a:ext cx="10058400" cy="4784270"/>
          </a:xfrm>
        </p:spPr>
        <p:txBody>
          <a:bodyPr vert="horz" lIns="91440" tIns="45720" rIns="91440" bIns="45720" rtlCol="0" anchor="t">
            <a:noAutofit/>
          </a:bodyPr>
          <a:lstStyle/>
          <a:p>
            <a:pPr indent="-227965">
              <a:lnSpc>
                <a:spcPct val="110000"/>
              </a:lnSpc>
            </a:pPr>
            <a:r>
              <a:rPr lang="en-US" sz="2000" b="0" i="0" dirty="0">
                <a:solidFill>
                  <a:srgbClr val="000000"/>
                </a:solidFill>
                <a:latin typeface="Times New Roman"/>
                <a:cs typeface="Times New Roman"/>
              </a:rPr>
              <a:t>Use the Sailor details below to answer the questions</a:t>
            </a:r>
            <a:endParaRPr lang="en-US" sz="2000">
              <a:latin typeface="Times New Roman"/>
              <a:ea typeface="Tahoma"/>
              <a:cs typeface="Times New Roman"/>
            </a:endParaRPr>
          </a:p>
          <a:p>
            <a:pPr marL="685800" lvl="2" indent="-285750">
              <a:lnSpc>
                <a:spcPct val="110000"/>
              </a:lnSpc>
            </a:pPr>
            <a:r>
              <a:rPr lang="en-US" b="0" i="0" dirty="0">
                <a:solidFill>
                  <a:srgbClr val="000000"/>
                </a:solidFill>
                <a:latin typeface="Times New Roman"/>
                <a:cs typeface="Calibri"/>
              </a:rPr>
              <a:t>BM1 Jasmine Navy  BR/CL 11</a:t>
            </a:r>
            <a:endParaRPr lang="en-US" dirty="0">
              <a:latin typeface="Times New Roman"/>
              <a:ea typeface="Tahoma"/>
              <a:cs typeface="Calibri"/>
            </a:endParaRPr>
          </a:p>
          <a:p>
            <a:pPr marL="685800" lvl="2" indent="-285750">
              <a:lnSpc>
                <a:spcPct val="110000"/>
              </a:lnSpc>
            </a:pPr>
            <a:r>
              <a:rPr lang="en-US" b="0" i="0" dirty="0">
                <a:solidFill>
                  <a:srgbClr val="000000"/>
                </a:solidFill>
                <a:latin typeface="Times New Roman"/>
                <a:cs typeface="Calibri"/>
              </a:rPr>
              <a:t>ADSD:   10/31/2008</a:t>
            </a:r>
            <a:endParaRPr lang="en-US" dirty="0">
              <a:latin typeface="Times New Roman"/>
              <a:ea typeface="Tahoma"/>
              <a:cs typeface="Calibri"/>
            </a:endParaRPr>
          </a:p>
          <a:p>
            <a:pPr marL="685800" lvl="2" indent="-285750">
              <a:lnSpc>
                <a:spcPct val="110000"/>
              </a:lnSpc>
            </a:pPr>
            <a:r>
              <a:rPr lang="en-US" b="0" i="0" dirty="0">
                <a:solidFill>
                  <a:srgbClr val="000000"/>
                </a:solidFill>
                <a:latin typeface="Times New Roman"/>
                <a:cs typeface="Calibri"/>
              </a:rPr>
              <a:t>EAOS:   03/01/2026</a:t>
            </a:r>
            <a:endParaRPr lang="en-US" dirty="0">
              <a:latin typeface="Times New Roman"/>
              <a:ea typeface="Tahoma"/>
              <a:cs typeface="Calibri"/>
            </a:endParaRPr>
          </a:p>
          <a:p>
            <a:pPr marL="685800" lvl="2" indent="-285750">
              <a:lnSpc>
                <a:spcPct val="110000"/>
              </a:lnSpc>
            </a:pPr>
            <a:r>
              <a:rPr lang="en-US" b="0" i="0" dirty="0">
                <a:solidFill>
                  <a:srgbClr val="000000"/>
                </a:solidFill>
                <a:latin typeface="Times New Roman"/>
                <a:cs typeface="Calibri"/>
              </a:rPr>
              <a:t>SEAOS: 03/01/2027</a:t>
            </a:r>
            <a:endParaRPr lang="en-US" dirty="0">
              <a:latin typeface="Times New Roman"/>
              <a:ea typeface="Tahoma"/>
              <a:cs typeface="Calibri"/>
            </a:endParaRPr>
          </a:p>
          <a:p>
            <a:pPr marL="685800" lvl="2" indent="-285750">
              <a:lnSpc>
                <a:spcPct val="110000"/>
              </a:lnSpc>
            </a:pPr>
            <a:r>
              <a:rPr lang="en-US" b="0" i="0" dirty="0">
                <a:solidFill>
                  <a:srgbClr val="000000"/>
                </a:solidFill>
                <a:latin typeface="Times New Roman"/>
                <a:cs typeface="Calibri"/>
              </a:rPr>
              <a:t>Requested reenlistment date: 07/04/2025</a:t>
            </a:r>
            <a:endParaRPr lang="en-US" dirty="0">
              <a:latin typeface="Times New Roman"/>
              <a:ea typeface="Tahoma"/>
              <a:cs typeface="Calibri"/>
            </a:endParaRPr>
          </a:p>
          <a:p>
            <a:pPr marL="685800" lvl="2" indent="-285750">
              <a:lnSpc>
                <a:spcPct val="110000"/>
              </a:lnSpc>
            </a:pPr>
            <a:r>
              <a:rPr lang="en-US" b="0" i="0" dirty="0">
                <a:solidFill>
                  <a:srgbClr val="000000"/>
                </a:solidFill>
                <a:latin typeface="Times New Roman"/>
                <a:cs typeface="Calibri"/>
              </a:rPr>
              <a:t>Not eligible for SRB</a:t>
            </a:r>
            <a:endParaRPr lang="en-US" dirty="0">
              <a:latin typeface="Times New Roman"/>
              <a:ea typeface="Tahoma"/>
              <a:cs typeface="Calibri"/>
            </a:endParaRPr>
          </a:p>
          <a:p>
            <a:pPr marL="400050" lvl="2" indent="0">
              <a:lnSpc>
                <a:spcPct val="110000"/>
              </a:lnSpc>
              <a:buNone/>
            </a:pPr>
            <a:endParaRPr lang="en-US" sz="1050" dirty="0">
              <a:solidFill>
                <a:srgbClr val="000000"/>
              </a:solidFill>
              <a:latin typeface="Times New Roman"/>
              <a:ea typeface="Calibri"/>
              <a:cs typeface="Calibri"/>
            </a:endParaRPr>
          </a:p>
          <a:p>
            <a:pPr lvl="2" indent="-274320">
              <a:lnSpc>
                <a:spcPct val="100000"/>
              </a:lnSpc>
              <a:spcBef>
                <a:spcPts val="300"/>
              </a:spcBef>
              <a:spcAft>
                <a:spcPts val="300"/>
              </a:spcAft>
              <a:buAutoNum type="arabicPeriod"/>
            </a:pPr>
            <a:r>
              <a:rPr lang="en-US" b="0" i="0" dirty="0">
                <a:solidFill>
                  <a:srgbClr val="000000"/>
                </a:solidFill>
                <a:latin typeface="Times New Roman"/>
                <a:ea typeface="Calibri"/>
                <a:cs typeface="Calibri"/>
              </a:rPr>
              <a:t>Can BM1 Jasmine Navy reenlist on the requested date?  Explain your answer and the reference?</a:t>
            </a:r>
            <a:endParaRPr lang="en-US" dirty="0">
              <a:latin typeface="Times New Roman"/>
              <a:ea typeface="Calibri"/>
              <a:cs typeface="Calibri"/>
            </a:endParaRPr>
          </a:p>
          <a:p>
            <a:pPr lvl="2" indent="-274320">
              <a:lnSpc>
                <a:spcPct val="100000"/>
              </a:lnSpc>
              <a:spcBef>
                <a:spcPts val="300"/>
              </a:spcBef>
              <a:spcAft>
                <a:spcPts val="300"/>
              </a:spcAft>
              <a:buAutoNum type="arabicPeriod"/>
            </a:pPr>
            <a:r>
              <a:rPr lang="en-US" b="0" i="0" dirty="0">
                <a:solidFill>
                  <a:srgbClr val="000000"/>
                </a:solidFill>
                <a:latin typeface="Times New Roman"/>
                <a:ea typeface="Calibri"/>
                <a:cs typeface="Calibri"/>
              </a:rPr>
              <a:t>What is the maximum amount of time BM1 could reenlist for and why?</a:t>
            </a:r>
            <a:endParaRPr lang="en-US">
              <a:latin typeface="Times New Roman"/>
              <a:ea typeface="Tahoma"/>
              <a:cs typeface="Calibri"/>
            </a:endParaRPr>
          </a:p>
          <a:p>
            <a:pPr lvl="2" indent="-274320">
              <a:lnSpc>
                <a:spcPct val="100000"/>
              </a:lnSpc>
              <a:spcBef>
                <a:spcPts val="300"/>
              </a:spcBef>
              <a:spcAft>
                <a:spcPts val="300"/>
              </a:spcAft>
              <a:buAutoNum type="arabicPeriod"/>
            </a:pPr>
            <a:r>
              <a:rPr lang="en-US" b="0" i="0" dirty="0">
                <a:solidFill>
                  <a:srgbClr val="000000"/>
                </a:solidFill>
                <a:latin typeface="Times New Roman"/>
                <a:ea typeface="Tahoma"/>
                <a:cs typeface="Calibri"/>
              </a:rPr>
              <a:t>Is she affected by the current HYT policy and require a HYT waiver? </a:t>
            </a:r>
          </a:p>
          <a:p>
            <a:pPr lvl="2" indent="-274320">
              <a:lnSpc>
                <a:spcPct val="100000"/>
              </a:lnSpc>
              <a:spcBef>
                <a:spcPts val="300"/>
              </a:spcBef>
              <a:spcAft>
                <a:spcPts val="300"/>
              </a:spcAft>
              <a:buAutoNum type="arabicPeriod"/>
            </a:pPr>
            <a:r>
              <a:rPr lang="en-US" b="0" i="0" dirty="0">
                <a:solidFill>
                  <a:srgbClr val="000000"/>
                </a:solidFill>
                <a:latin typeface="Times New Roman"/>
                <a:ea typeface="Tahoma"/>
                <a:cs typeface="Calibri"/>
              </a:rPr>
              <a:t>If she changed her mind and wanted to consider an extension to match HYT, how much time could she extend? </a:t>
            </a:r>
          </a:p>
          <a:p>
            <a:pPr marL="0" indent="0">
              <a:lnSpc>
                <a:spcPct val="110000"/>
              </a:lnSpc>
              <a:buNone/>
            </a:pPr>
            <a:endParaRPr lang="en-US" sz="1800">
              <a:ea typeface="Tahoma"/>
              <a:cs typeface="Tahoma"/>
            </a:endParaRPr>
          </a:p>
          <a:p>
            <a:pPr marL="685165" lvl="1" indent="0">
              <a:lnSpc>
                <a:spcPct val="110000"/>
              </a:lnSpc>
              <a:buFontTx/>
              <a:buChar char="-"/>
            </a:pPr>
            <a:endParaRPr lang="en-US" sz="1800">
              <a:ea typeface="Tahoma"/>
              <a:cs typeface="Tahoma"/>
            </a:endParaRPr>
          </a:p>
        </p:txBody>
      </p:sp>
    </p:spTree>
    <p:extLst>
      <p:ext uri="{BB962C8B-B14F-4D97-AF65-F5344CB8AC3E}">
        <p14:creationId xmlns:p14="http://schemas.microsoft.com/office/powerpoint/2010/main" val="3283404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 y="690"/>
            <a:ext cx="12194208" cy="1347649"/>
          </a:xfrm>
        </p:spPr>
        <p:txBody>
          <a:bodyPr>
            <a:normAutofit/>
          </a:bodyPr>
          <a:lstStyle/>
          <a:p>
            <a:pPr algn="ctr"/>
            <a:r>
              <a:rPr lang="en-US" sz="3200" b="1" i="0" dirty="0">
                <a:solidFill>
                  <a:srgbClr val="000000"/>
                </a:solidFill>
                <a:latin typeface="Times New Roman"/>
                <a:cs typeface="Times New Roman"/>
              </a:rPr>
              <a:t>Summary and Review</a:t>
            </a:r>
          </a:p>
        </p:txBody>
      </p:sp>
      <p:sp>
        <p:nvSpPr>
          <p:cNvPr id="3" name="Content Placeholder 2"/>
          <p:cNvSpPr>
            <a:spLocks noGrp="1"/>
          </p:cNvSpPr>
          <p:nvPr>
            <p:ph idx="1"/>
          </p:nvPr>
        </p:nvSpPr>
        <p:spPr>
          <a:xfrm>
            <a:off x="1066800" y="1541956"/>
            <a:ext cx="10058400" cy="3639644"/>
          </a:xfrm>
        </p:spPr>
        <p:txBody>
          <a:bodyPr vert="horz" lIns="91440" tIns="45720" rIns="91440" bIns="45720" rtlCol="0" anchor="t">
            <a:normAutofit/>
          </a:bodyPr>
          <a:lstStyle/>
          <a:p>
            <a:pPr marL="227965" indent="-227965"/>
            <a:r>
              <a:rPr lang="en-US" sz="2000" b="0" i="0" dirty="0">
                <a:solidFill>
                  <a:srgbClr val="000000"/>
                </a:solidFill>
                <a:latin typeface="Times New Roman"/>
                <a:cs typeface="Times New Roman"/>
              </a:rPr>
              <a:t>In this lesson we discussed:</a:t>
            </a:r>
          </a:p>
          <a:p>
            <a:pPr lvl="1"/>
            <a:r>
              <a:rPr lang="en-US" sz="2000" b="0" i="0" dirty="0">
                <a:solidFill>
                  <a:srgbClr val="000000"/>
                </a:solidFill>
                <a:latin typeface="Times New Roman"/>
                <a:cs typeface="Times New Roman"/>
              </a:rPr>
              <a:t>Defined reenlistment and extensions</a:t>
            </a:r>
          </a:p>
          <a:p>
            <a:pPr lvl="1"/>
            <a:r>
              <a:rPr lang="en-US" sz="2000" b="0" i="0" dirty="0">
                <a:solidFill>
                  <a:srgbClr val="000000"/>
                </a:solidFill>
                <a:latin typeface="Times New Roman"/>
                <a:cs typeface="Times New Roman"/>
              </a:rPr>
              <a:t>The eligibility factors for reenlistments and extensions of enlistments</a:t>
            </a:r>
          </a:p>
          <a:p>
            <a:pPr lvl="1"/>
            <a:r>
              <a:rPr lang="en-US" sz="2000" b="0" i="0" dirty="0">
                <a:solidFill>
                  <a:srgbClr val="000000"/>
                </a:solidFill>
                <a:latin typeface="Times New Roman"/>
                <a:cs typeface="Times New Roman"/>
              </a:rPr>
              <a:t>HYT</a:t>
            </a:r>
          </a:p>
          <a:p>
            <a:pPr lvl="1"/>
            <a:r>
              <a:rPr lang="en-US" sz="2000" b="0" i="0" dirty="0">
                <a:solidFill>
                  <a:srgbClr val="000000"/>
                </a:solidFill>
                <a:latin typeface="Times New Roman"/>
                <a:cs typeface="Times New Roman"/>
              </a:rPr>
              <a:t>Reenlistment incentives</a:t>
            </a:r>
          </a:p>
          <a:p>
            <a:pPr lvl="1"/>
            <a:r>
              <a:rPr lang="en-US" sz="2000" b="0" i="0" dirty="0">
                <a:solidFill>
                  <a:srgbClr val="000000"/>
                </a:solidFill>
                <a:latin typeface="Times New Roman"/>
                <a:cs typeface="Times New Roman"/>
              </a:rPr>
              <a:t>Reenlistment ceremonies</a:t>
            </a:r>
          </a:p>
          <a:p>
            <a:pPr lvl="1"/>
            <a:r>
              <a:rPr lang="en-US" sz="2000" b="0" i="0" dirty="0">
                <a:solidFill>
                  <a:srgbClr val="000000"/>
                </a:solidFill>
                <a:latin typeface="Times New Roman"/>
                <a:cs typeface="Times New Roman"/>
              </a:rPr>
              <a:t>OBLISERV to Train (OTT) </a:t>
            </a:r>
          </a:p>
          <a:p>
            <a:pPr lvl="1"/>
            <a:r>
              <a:rPr lang="en-US" sz="2000" b="0" i="0" dirty="0">
                <a:solidFill>
                  <a:srgbClr val="000000"/>
                </a:solidFill>
                <a:latin typeface="Times New Roman"/>
                <a:cs typeface="Times New Roman"/>
              </a:rPr>
              <a:t>Extension cancellations</a:t>
            </a:r>
          </a:p>
          <a:p>
            <a:pPr lvl="1"/>
            <a:r>
              <a:rPr lang="en-US" sz="2000" b="0" i="0" dirty="0">
                <a:solidFill>
                  <a:srgbClr val="000000"/>
                </a:solidFill>
                <a:latin typeface="Times New Roman"/>
                <a:cs typeface="Times New Roman"/>
              </a:rPr>
              <a:t>Leave sell-back </a:t>
            </a:r>
          </a:p>
        </p:txBody>
      </p:sp>
    </p:spTree>
    <p:extLst>
      <p:ext uri="{BB962C8B-B14F-4D97-AF65-F5344CB8AC3E}">
        <p14:creationId xmlns:p14="http://schemas.microsoft.com/office/powerpoint/2010/main" val="1390672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4833177" y="2580861"/>
            <a:ext cx="2536684" cy="1084909"/>
          </a:xfrm>
        </p:spPr>
        <p:txBody>
          <a:bodyPr vert="horz" lIns="91440" tIns="45720" rIns="91440" bIns="45720" rtlCol="0" anchor="t">
            <a:noAutofit/>
          </a:bodyPr>
          <a:lstStyle/>
          <a:p>
            <a:pPr algn="ctr"/>
            <a:endParaRPr lang="en-US" sz="1800">
              <a:latin typeface="Times New Roman" panose="02020603050405020304" pitchFamily="18" charset="0"/>
            </a:endParaRPr>
          </a:p>
          <a:p>
            <a:pPr marL="0" indent="0" algn="ctr">
              <a:buNone/>
            </a:pPr>
            <a:r>
              <a:rPr lang="en-US" sz="3500" b="1" i="0" dirty="0">
                <a:solidFill>
                  <a:srgbClr val="000000"/>
                </a:solidFill>
                <a:latin typeface="Times New Roman"/>
                <a:cs typeface="Times New Roman"/>
              </a:rPr>
              <a:t>Questions?</a:t>
            </a:r>
          </a:p>
        </p:txBody>
      </p:sp>
    </p:spTree>
    <p:extLst>
      <p:ext uri="{BB962C8B-B14F-4D97-AF65-F5344CB8AC3E}">
        <p14:creationId xmlns:p14="http://schemas.microsoft.com/office/powerpoint/2010/main" val="252882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670" y="-822"/>
            <a:ext cx="12190660" cy="1535389"/>
          </a:xfrm>
        </p:spPr>
        <p:txBody>
          <a:bodyPr>
            <a:normAutofit/>
          </a:bodyPr>
          <a:lstStyle/>
          <a:p>
            <a:pPr algn="ctr"/>
            <a:r>
              <a:rPr lang="en-US" sz="3200" b="1" i="0" dirty="0">
                <a:solidFill>
                  <a:srgbClr val="000000"/>
                </a:solidFill>
                <a:latin typeface="Times New Roman"/>
                <a:cs typeface="Times New Roman"/>
              </a:rPr>
              <a:t>References</a:t>
            </a: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066800" y="1534567"/>
            <a:ext cx="10058400" cy="4802515"/>
          </a:xfrm>
        </p:spPr>
        <p:txBody>
          <a:bodyPr vert="horz" lIns="91440" tIns="45720" rIns="91440" bIns="45720" rtlCol="0" anchor="t">
            <a:normAutofit/>
          </a:bodyPr>
          <a:lstStyle/>
          <a:p>
            <a:pPr>
              <a:lnSpc>
                <a:spcPct val="110000"/>
              </a:lnSpc>
              <a:spcBef>
                <a:spcPts val="300"/>
              </a:spcBef>
              <a:spcAft>
                <a:spcPts val="300"/>
              </a:spcAft>
            </a:pPr>
            <a:r>
              <a:rPr lang="en-US" sz="2000" b="0" i="0" dirty="0">
                <a:solidFill>
                  <a:srgbClr val="000000"/>
                </a:solidFill>
                <a:latin typeface="Times New Roman"/>
                <a:cs typeface="Calibri"/>
              </a:rPr>
              <a:t>MILPERSMAN 1160-020</a:t>
            </a:r>
            <a:r>
              <a:rPr lang="en-US" sz="2000" dirty="0">
                <a:solidFill>
                  <a:srgbClr val="000000"/>
                </a:solidFill>
                <a:latin typeface="Times New Roman"/>
                <a:cs typeface="Calibri"/>
              </a:rPr>
              <a:t>:</a:t>
            </a:r>
            <a:r>
              <a:rPr lang="en-US" sz="2000" b="0" i="0" dirty="0">
                <a:solidFill>
                  <a:srgbClr val="000000"/>
                </a:solidFill>
                <a:latin typeface="Times New Roman"/>
                <a:cs typeface="Calibri"/>
              </a:rPr>
              <a:t> Reenlistment Ceremony</a:t>
            </a:r>
            <a:endParaRPr lang="en-US" sz="2000" dirty="0">
              <a:solidFill>
                <a:schemeClr val="accent3"/>
              </a:solidFill>
              <a:latin typeface="Times New Roman"/>
              <a:ea typeface="Tahoma"/>
              <a:cs typeface="Calibri"/>
            </a:endParaRPr>
          </a:p>
          <a:p>
            <a:pPr>
              <a:lnSpc>
                <a:spcPct val="110000"/>
              </a:lnSpc>
              <a:spcBef>
                <a:spcPts val="300"/>
              </a:spcBef>
              <a:spcAft>
                <a:spcPts val="300"/>
              </a:spcAft>
            </a:pPr>
            <a:r>
              <a:rPr lang="en-US" sz="2000" b="0" i="0" dirty="0">
                <a:solidFill>
                  <a:srgbClr val="000000"/>
                </a:solidFill>
                <a:latin typeface="Times New Roman"/>
                <a:cs typeface="Calibri"/>
              </a:rPr>
              <a:t>MILPERSMAN 1160-030</a:t>
            </a:r>
            <a:r>
              <a:rPr lang="en-US" sz="2000" dirty="0">
                <a:solidFill>
                  <a:srgbClr val="000000"/>
                </a:solidFill>
                <a:latin typeface="Times New Roman"/>
                <a:cs typeface="Calibri"/>
              </a:rPr>
              <a:t>:</a:t>
            </a:r>
            <a:r>
              <a:rPr lang="en-US" sz="2000" b="0" i="0" dirty="0">
                <a:solidFill>
                  <a:srgbClr val="000000"/>
                </a:solidFill>
                <a:latin typeface="Times New Roman"/>
                <a:cs typeface="Calibri"/>
              </a:rPr>
              <a:t> Reenlistments under Continuous Service Conditions</a:t>
            </a:r>
            <a:endParaRPr lang="en-US" sz="2000" dirty="0">
              <a:solidFill>
                <a:schemeClr val="accent3"/>
              </a:solidFill>
              <a:latin typeface="Times New Roman"/>
              <a:ea typeface="Tahoma"/>
              <a:cs typeface="Calibri"/>
            </a:endParaRPr>
          </a:p>
          <a:p>
            <a:pPr>
              <a:lnSpc>
                <a:spcPct val="110000"/>
              </a:lnSpc>
              <a:spcBef>
                <a:spcPts val="300"/>
              </a:spcBef>
              <a:spcAft>
                <a:spcPts val="300"/>
              </a:spcAft>
            </a:pPr>
            <a:r>
              <a:rPr lang="en-US" sz="2000" b="0" i="0" dirty="0">
                <a:solidFill>
                  <a:srgbClr val="000000"/>
                </a:solidFill>
                <a:latin typeface="Times New Roman"/>
                <a:cs typeface="Calibri"/>
              </a:rPr>
              <a:t>MILPERSMAN 1160-031</a:t>
            </a:r>
            <a:r>
              <a:rPr lang="en-US" sz="2000" dirty="0">
                <a:solidFill>
                  <a:srgbClr val="000000"/>
                </a:solidFill>
                <a:latin typeface="Times New Roman"/>
                <a:cs typeface="Calibri"/>
              </a:rPr>
              <a:t>:</a:t>
            </a:r>
            <a:r>
              <a:rPr lang="en-US" sz="2000" b="0" i="0" dirty="0">
                <a:solidFill>
                  <a:srgbClr val="000000"/>
                </a:solidFill>
                <a:latin typeface="Times New Roman"/>
                <a:cs typeface="Calibri"/>
              </a:rPr>
              <a:t> Required Counseling upon Reenlistment</a:t>
            </a:r>
            <a:endParaRPr lang="en-US" sz="2000" dirty="0">
              <a:solidFill>
                <a:schemeClr val="accent3"/>
              </a:solidFill>
              <a:latin typeface="Times New Roman"/>
              <a:ea typeface="Tahoma"/>
              <a:cs typeface="Calibri"/>
            </a:endParaRPr>
          </a:p>
          <a:p>
            <a:pPr>
              <a:lnSpc>
                <a:spcPct val="110000"/>
              </a:lnSpc>
              <a:spcBef>
                <a:spcPts val="300"/>
              </a:spcBef>
              <a:spcAft>
                <a:spcPts val="300"/>
              </a:spcAft>
            </a:pPr>
            <a:r>
              <a:rPr lang="en-US" sz="2000" b="0" i="0" dirty="0">
                <a:solidFill>
                  <a:srgbClr val="000000"/>
                </a:solidFill>
                <a:latin typeface="Times New Roman"/>
                <a:cs typeface="Calibri"/>
              </a:rPr>
              <a:t>MILPERSMAN </a:t>
            </a:r>
            <a:r>
              <a:rPr lang="en-US" sz="2000" dirty="0">
                <a:solidFill>
                  <a:srgbClr val="000000"/>
                </a:solidFill>
                <a:latin typeface="Times New Roman"/>
                <a:cs typeface="Calibri"/>
              </a:rPr>
              <a:t>1160-040: Extension</a:t>
            </a:r>
            <a:r>
              <a:rPr lang="en-US" sz="2000" b="0" i="0" dirty="0">
                <a:solidFill>
                  <a:srgbClr val="000000"/>
                </a:solidFill>
                <a:latin typeface="Times New Roman"/>
                <a:cs typeface="Calibri"/>
              </a:rPr>
              <a:t> of Enlistments (cancellation as applicable)</a:t>
            </a:r>
            <a:endParaRPr lang="en-US" sz="2000" dirty="0">
              <a:solidFill>
                <a:schemeClr val="accent3"/>
              </a:solidFill>
              <a:latin typeface="Times New Roman"/>
              <a:ea typeface="Tahoma"/>
              <a:cs typeface="Calibri"/>
            </a:endParaRPr>
          </a:p>
          <a:p>
            <a:pPr>
              <a:lnSpc>
                <a:spcPct val="110000"/>
              </a:lnSpc>
              <a:spcBef>
                <a:spcPts val="300"/>
              </a:spcBef>
              <a:spcAft>
                <a:spcPts val="300"/>
              </a:spcAft>
            </a:pPr>
            <a:r>
              <a:rPr lang="en-US" sz="2000" b="0" i="0" dirty="0">
                <a:solidFill>
                  <a:srgbClr val="000000"/>
                </a:solidFill>
                <a:latin typeface="Times New Roman"/>
                <a:ea typeface="Tahoma"/>
                <a:cs typeface="Calibri"/>
              </a:rPr>
              <a:t>MILPERSMAN 1160-050</a:t>
            </a:r>
            <a:r>
              <a:rPr lang="en-US" sz="2000" dirty="0">
                <a:solidFill>
                  <a:srgbClr val="000000"/>
                </a:solidFill>
                <a:latin typeface="Times New Roman"/>
                <a:ea typeface="Tahoma"/>
                <a:cs typeface="Calibri"/>
              </a:rPr>
              <a:t>:</a:t>
            </a:r>
            <a:r>
              <a:rPr lang="en-US" sz="2000" b="0" i="0" dirty="0">
                <a:solidFill>
                  <a:srgbClr val="000000"/>
                </a:solidFill>
                <a:latin typeface="Times New Roman"/>
                <a:ea typeface="Tahoma"/>
                <a:cs typeface="Calibri"/>
              </a:rPr>
              <a:t> Retain in Service (RIS) due to medical/LIMDU</a:t>
            </a:r>
          </a:p>
          <a:p>
            <a:pPr>
              <a:lnSpc>
                <a:spcPct val="110000"/>
              </a:lnSpc>
              <a:spcBef>
                <a:spcPts val="300"/>
              </a:spcBef>
              <a:spcAft>
                <a:spcPts val="300"/>
              </a:spcAft>
            </a:pPr>
            <a:r>
              <a:rPr lang="en-US" sz="2000" b="0" i="0" dirty="0">
                <a:solidFill>
                  <a:srgbClr val="000000"/>
                </a:solidFill>
                <a:latin typeface="Times New Roman"/>
                <a:cs typeface="Calibri"/>
              </a:rPr>
              <a:t>MILPERSMAN 1160-060</a:t>
            </a:r>
            <a:r>
              <a:rPr lang="en-US" sz="2000" dirty="0">
                <a:solidFill>
                  <a:srgbClr val="000000"/>
                </a:solidFill>
                <a:latin typeface="Times New Roman"/>
                <a:cs typeface="Calibri"/>
              </a:rPr>
              <a:t>:</a:t>
            </a:r>
            <a:r>
              <a:rPr lang="en-US" sz="2000" b="0" i="0" dirty="0">
                <a:solidFill>
                  <a:srgbClr val="000000"/>
                </a:solidFill>
                <a:latin typeface="Times New Roman"/>
                <a:cs typeface="Calibri"/>
              </a:rPr>
              <a:t> Agreements of Enlisted Naval Reservists to remain on Active Duty</a:t>
            </a:r>
            <a:endParaRPr lang="en-US" sz="2000" dirty="0">
              <a:solidFill>
                <a:schemeClr val="accent3"/>
              </a:solidFill>
              <a:latin typeface="Times New Roman"/>
              <a:ea typeface="Tahoma"/>
              <a:cs typeface="Calibri"/>
            </a:endParaRPr>
          </a:p>
          <a:p>
            <a:pPr>
              <a:lnSpc>
                <a:spcPct val="110000"/>
              </a:lnSpc>
              <a:spcBef>
                <a:spcPts val="300"/>
              </a:spcBef>
              <a:spcAft>
                <a:spcPts val="300"/>
              </a:spcAft>
            </a:pPr>
            <a:r>
              <a:rPr lang="en-US" sz="2000" b="0" i="0" dirty="0">
                <a:solidFill>
                  <a:srgbClr val="000000"/>
                </a:solidFill>
                <a:latin typeface="Times New Roman"/>
                <a:cs typeface="Calibri"/>
              </a:rPr>
              <a:t>MILPERSMAN 1160-120</a:t>
            </a:r>
            <a:r>
              <a:rPr lang="en-US" sz="2000" dirty="0">
                <a:solidFill>
                  <a:srgbClr val="000000"/>
                </a:solidFill>
                <a:latin typeface="Times New Roman"/>
                <a:cs typeface="Calibri"/>
              </a:rPr>
              <a:t>:</a:t>
            </a:r>
            <a:r>
              <a:rPr lang="en-US" sz="2000" b="0" i="0" dirty="0">
                <a:solidFill>
                  <a:srgbClr val="000000"/>
                </a:solidFill>
                <a:latin typeface="Times New Roman"/>
                <a:cs typeface="Calibri"/>
              </a:rPr>
              <a:t> High Year Tenure (AC/TAR)</a:t>
            </a:r>
          </a:p>
          <a:p>
            <a:pPr>
              <a:lnSpc>
                <a:spcPct val="110000"/>
              </a:lnSpc>
              <a:spcBef>
                <a:spcPts val="300"/>
              </a:spcBef>
              <a:spcAft>
                <a:spcPts val="300"/>
              </a:spcAft>
            </a:pPr>
            <a:r>
              <a:rPr lang="en-US" sz="2000" b="0" i="0" dirty="0">
                <a:solidFill>
                  <a:srgbClr val="212529"/>
                </a:solidFill>
                <a:effectLst/>
                <a:latin typeface="Times New Roman"/>
                <a:cs typeface="Calibri"/>
              </a:rPr>
              <a:t>NAVADMIN 277/23</a:t>
            </a:r>
            <a:r>
              <a:rPr lang="en-US" sz="2000" dirty="0">
                <a:solidFill>
                  <a:srgbClr val="212529"/>
                </a:solidFill>
                <a:latin typeface="Times New Roman"/>
                <a:cs typeface="Calibri"/>
              </a:rPr>
              <a:t>:</a:t>
            </a:r>
            <a:r>
              <a:rPr lang="en-US" sz="2000" dirty="0">
                <a:solidFill>
                  <a:srgbClr val="000000"/>
                </a:solidFill>
                <a:effectLst/>
                <a:latin typeface="Times New Roman"/>
                <a:cs typeface="Calibri"/>
              </a:rPr>
              <a:t> </a:t>
            </a:r>
            <a:r>
              <a:rPr lang="en-US" sz="2000" kern="100" dirty="0">
                <a:solidFill>
                  <a:srgbClr val="000000"/>
                </a:solidFill>
                <a:latin typeface="Times New Roman"/>
                <a:cs typeface="Calibri"/>
              </a:rPr>
              <a:t>H</a:t>
            </a:r>
            <a:r>
              <a:rPr lang="en-US" sz="2000" kern="100" dirty="0">
                <a:effectLst/>
                <a:latin typeface="Times New Roman"/>
                <a:ea typeface="Aptos" panose="020B0004020202020204" pitchFamily="34" charset="0"/>
                <a:cs typeface="Calibri"/>
              </a:rPr>
              <a:t>igh </a:t>
            </a:r>
            <a:r>
              <a:rPr lang="en-US" sz="2000" kern="100" dirty="0">
                <a:latin typeface="Times New Roman"/>
                <a:ea typeface="Aptos" panose="020B0004020202020204" pitchFamily="34" charset="0"/>
                <a:cs typeface="Calibri"/>
              </a:rPr>
              <a:t>Y</a:t>
            </a:r>
            <a:r>
              <a:rPr lang="en-US" sz="2000" kern="100" dirty="0">
                <a:effectLst/>
                <a:latin typeface="Times New Roman"/>
                <a:ea typeface="Aptos" panose="020B0004020202020204" pitchFamily="34" charset="0"/>
                <a:cs typeface="Calibri"/>
              </a:rPr>
              <a:t>ear </a:t>
            </a:r>
            <a:r>
              <a:rPr lang="en-US" sz="2000" kern="100" dirty="0">
                <a:latin typeface="Times New Roman"/>
                <a:ea typeface="Aptos" panose="020B0004020202020204" pitchFamily="34" charset="0"/>
                <a:cs typeface="Calibri"/>
              </a:rPr>
              <a:t>T</a:t>
            </a:r>
            <a:r>
              <a:rPr lang="en-US" sz="2000" kern="100" dirty="0">
                <a:effectLst/>
                <a:latin typeface="Times New Roman"/>
                <a:ea typeface="Aptos" panose="020B0004020202020204" pitchFamily="34" charset="0"/>
                <a:cs typeface="Calibri"/>
              </a:rPr>
              <a:t>enure </a:t>
            </a:r>
            <a:r>
              <a:rPr lang="en-US" sz="2000" kern="100" dirty="0">
                <a:latin typeface="Times New Roman"/>
                <a:ea typeface="Aptos" panose="020B0004020202020204" pitchFamily="34" charset="0"/>
                <a:cs typeface="Calibri"/>
              </a:rPr>
              <a:t>P</a:t>
            </a:r>
            <a:r>
              <a:rPr lang="en-US" sz="2000" kern="100" dirty="0">
                <a:effectLst/>
                <a:latin typeface="Times New Roman"/>
                <a:ea typeface="Aptos" panose="020B0004020202020204" pitchFamily="34" charset="0"/>
                <a:cs typeface="Calibri"/>
              </a:rPr>
              <a:t>lus </a:t>
            </a:r>
            <a:r>
              <a:rPr lang="en-US" sz="2000" kern="100" dirty="0">
                <a:latin typeface="Times New Roman"/>
                <a:ea typeface="Aptos" panose="020B0004020202020204" pitchFamily="34" charset="0"/>
                <a:cs typeface="Calibri"/>
              </a:rPr>
              <a:t>P</a:t>
            </a:r>
            <a:r>
              <a:rPr lang="en-US" sz="2000" kern="100" dirty="0">
                <a:effectLst/>
                <a:latin typeface="Times New Roman"/>
                <a:ea typeface="Aptos" panose="020B0004020202020204" pitchFamily="34" charset="0"/>
                <a:cs typeface="Calibri"/>
              </a:rPr>
              <a:t>ilot </a:t>
            </a:r>
            <a:r>
              <a:rPr lang="en-US" sz="2000" kern="100" dirty="0">
                <a:latin typeface="Times New Roman"/>
                <a:ea typeface="Aptos" panose="020B0004020202020204" pitchFamily="34" charset="0"/>
                <a:cs typeface="Calibri"/>
              </a:rPr>
              <a:t>I</a:t>
            </a:r>
            <a:r>
              <a:rPr lang="en-US" sz="2000" kern="100" dirty="0">
                <a:effectLst/>
                <a:latin typeface="Times New Roman"/>
                <a:ea typeface="Aptos" panose="020B0004020202020204" pitchFamily="34" charset="0"/>
                <a:cs typeface="Calibri"/>
              </a:rPr>
              <a:t>ndefinite </a:t>
            </a:r>
            <a:r>
              <a:rPr lang="en-US" sz="2000" kern="100" dirty="0">
                <a:latin typeface="Times New Roman"/>
                <a:ea typeface="Aptos" panose="020B0004020202020204" pitchFamily="34" charset="0"/>
                <a:cs typeface="Calibri"/>
              </a:rPr>
              <a:t>E</a:t>
            </a:r>
            <a:r>
              <a:rPr lang="en-US" sz="2000" kern="100" dirty="0">
                <a:effectLst/>
                <a:latin typeface="Times New Roman"/>
                <a:ea typeface="Aptos" panose="020B0004020202020204" pitchFamily="34" charset="0"/>
                <a:cs typeface="Calibri"/>
              </a:rPr>
              <a:t>xtension</a:t>
            </a:r>
            <a:endParaRPr lang="en-US" sz="2000" dirty="0">
              <a:latin typeface="Times New Roman"/>
              <a:ea typeface="Tahoma"/>
              <a:cs typeface="Calibri"/>
            </a:endParaRPr>
          </a:p>
          <a:p>
            <a:pPr>
              <a:lnSpc>
                <a:spcPct val="110000"/>
              </a:lnSpc>
              <a:spcBef>
                <a:spcPts val="300"/>
              </a:spcBef>
              <a:spcAft>
                <a:spcPts val="300"/>
              </a:spcAft>
            </a:pPr>
            <a:r>
              <a:rPr lang="en-US" sz="2000" b="0" i="0" dirty="0">
                <a:solidFill>
                  <a:srgbClr val="000000"/>
                </a:solidFill>
                <a:latin typeface="Times New Roman"/>
                <a:cs typeface="Calibri"/>
              </a:rPr>
              <a:t>MILPERSMAN 1160-135</a:t>
            </a:r>
            <a:r>
              <a:rPr lang="en-US" sz="2000" dirty="0">
                <a:solidFill>
                  <a:srgbClr val="000000"/>
                </a:solidFill>
                <a:latin typeface="Times New Roman"/>
                <a:cs typeface="Calibri"/>
              </a:rPr>
              <a:t>:</a:t>
            </a:r>
            <a:r>
              <a:rPr lang="en-US" sz="2000" b="0" i="0" dirty="0">
                <a:solidFill>
                  <a:srgbClr val="000000"/>
                </a:solidFill>
                <a:latin typeface="Times New Roman"/>
                <a:cs typeface="Calibri"/>
              </a:rPr>
              <a:t> High Year Tenure (SELRES)</a:t>
            </a:r>
            <a:endParaRPr lang="en-US" sz="2000" dirty="0">
              <a:solidFill>
                <a:schemeClr val="accent3"/>
              </a:solidFill>
              <a:latin typeface="Times New Roman"/>
              <a:ea typeface="Tahoma"/>
              <a:cs typeface="Calibri"/>
            </a:endParaRPr>
          </a:p>
          <a:p>
            <a:pPr>
              <a:lnSpc>
                <a:spcPct val="110000"/>
              </a:lnSpc>
              <a:spcBef>
                <a:spcPts val="300"/>
              </a:spcBef>
              <a:spcAft>
                <a:spcPts val="300"/>
              </a:spcAft>
            </a:pPr>
            <a:endParaRPr lang="en-US" sz="2000">
              <a:solidFill>
                <a:schemeClr val="accent3"/>
              </a:solidFill>
              <a:latin typeface="Calibri" panose="020F0502020204030204" pitchFamily="34" charset="0"/>
              <a:ea typeface="Tahoma"/>
              <a:cs typeface="Calibri" panose="020F0502020204030204" pitchFamily="34" charset="0"/>
            </a:endParaRPr>
          </a:p>
          <a:p>
            <a:pPr>
              <a:lnSpc>
                <a:spcPct val="110000"/>
              </a:lnSpc>
              <a:spcBef>
                <a:spcPts val="300"/>
              </a:spcBef>
              <a:spcAft>
                <a:spcPts val="300"/>
              </a:spcAft>
              <a:buNone/>
            </a:pPr>
            <a:endParaRPr lang="en-US" sz="2000">
              <a:solidFill>
                <a:schemeClr val="accent3"/>
              </a:solidFill>
              <a:latin typeface="Calibri" panose="020F0502020204030204" pitchFamily="34" charset="0"/>
              <a:ea typeface="Tahoma"/>
              <a:cs typeface="Calibri" panose="020F0502020204030204" pitchFamily="34" charset="0"/>
            </a:endParaRPr>
          </a:p>
        </p:txBody>
      </p:sp>
    </p:spTree>
    <p:extLst>
      <p:ext uri="{BB962C8B-B14F-4D97-AF65-F5344CB8AC3E}">
        <p14:creationId xmlns:p14="http://schemas.microsoft.com/office/powerpoint/2010/main" val="46747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19513-29A4-B4B2-2A02-2FCD391F25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D80B12-002E-43EA-1352-557C2486ECD2}"/>
              </a:ext>
            </a:extLst>
          </p:cNvPr>
          <p:cNvSpPr>
            <a:spLocks noGrp="1"/>
          </p:cNvSpPr>
          <p:nvPr>
            <p:ph idx="1"/>
          </p:nvPr>
        </p:nvSpPr>
        <p:spPr>
          <a:xfrm>
            <a:off x="1066800" y="1514901"/>
            <a:ext cx="10058400" cy="4486214"/>
          </a:xfrm>
        </p:spPr>
        <p:txBody>
          <a:bodyPr vert="horz" lIns="91440" tIns="45720" rIns="91440" bIns="45720" rtlCol="0" anchor="t">
            <a:normAutofit/>
          </a:bodyPr>
          <a:lstStyle/>
          <a:p>
            <a:pPr>
              <a:lnSpc>
                <a:spcPct val="110000"/>
              </a:lnSpc>
              <a:spcBef>
                <a:spcPts val="300"/>
              </a:spcBef>
              <a:spcAft>
                <a:spcPts val="300"/>
              </a:spcAft>
            </a:pPr>
            <a:r>
              <a:rPr lang="en-US" sz="2000" b="0" i="0" dirty="0">
                <a:solidFill>
                  <a:srgbClr val="000000"/>
                </a:solidFill>
                <a:latin typeface="Times New Roman"/>
                <a:ea typeface="Tahoma"/>
                <a:cs typeface="Tahoma"/>
              </a:rPr>
              <a:t>MILPERSMAN 1160-140</a:t>
            </a:r>
            <a:r>
              <a:rPr lang="en-US" sz="2000" dirty="0">
                <a:solidFill>
                  <a:srgbClr val="000000"/>
                </a:solidFill>
                <a:latin typeface="Times New Roman"/>
                <a:ea typeface="Tahoma"/>
                <a:cs typeface="Tahoma"/>
              </a:rPr>
              <a:t>:</a:t>
            </a:r>
            <a:r>
              <a:rPr lang="en-US" sz="2000" b="0" i="0" dirty="0">
                <a:solidFill>
                  <a:srgbClr val="000000"/>
                </a:solidFill>
                <a:latin typeface="Times New Roman"/>
                <a:ea typeface="Tahoma"/>
                <a:cs typeface="Tahoma"/>
              </a:rPr>
              <a:t> Career Waypoints</a:t>
            </a:r>
          </a:p>
          <a:p>
            <a:pPr>
              <a:lnSpc>
                <a:spcPct val="110000"/>
              </a:lnSpc>
              <a:spcBef>
                <a:spcPts val="300"/>
              </a:spcBef>
              <a:spcAft>
                <a:spcPts val="300"/>
              </a:spcAft>
            </a:pPr>
            <a:r>
              <a:rPr lang="en-US" sz="2000" b="0" i="0">
                <a:solidFill>
                  <a:srgbClr val="000000"/>
                </a:solidFill>
                <a:latin typeface="Times New Roman"/>
                <a:ea typeface="Tahoma"/>
                <a:cs typeface="Tahoma"/>
              </a:rPr>
              <a:t>MILPERSMAN 7220-340</a:t>
            </a:r>
            <a:r>
              <a:rPr lang="en-US" sz="2000">
                <a:solidFill>
                  <a:srgbClr val="000000"/>
                </a:solidFill>
                <a:latin typeface="Times New Roman"/>
                <a:ea typeface="Tahoma"/>
                <a:cs typeface="Tahoma"/>
              </a:rPr>
              <a:t>:</a:t>
            </a:r>
            <a:r>
              <a:rPr lang="en-US" sz="2000" b="0" i="0">
                <a:solidFill>
                  <a:srgbClr val="000000"/>
                </a:solidFill>
                <a:latin typeface="Times New Roman"/>
                <a:ea typeface="Tahoma"/>
                <a:cs typeface="Tahoma"/>
              </a:rPr>
              <a:t> Lump-Sum Payment for Accrued Leave</a:t>
            </a:r>
            <a:endParaRPr lang="en-US" sz="2000">
              <a:latin typeface="Times New Roman"/>
              <a:cs typeface="Times New Roman"/>
            </a:endParaRPr>
          </a:p>
          <a:p>
            <a:pPr>
              <a:lnSpc>
                <a:spcPct val="110000"/>
              </a:lnSpc>
              <a:spcBef>
                <a:spcPts val="300"/>
              </a:spcBef>
              <a:spcAft>
                <a:spcPts val="300"/>
              </a:spcAft>
            </a:pPr>
            <a:r>
              <a:rPr lang="en-US" sz="2000" b="0" i="0" dirty="0">
                <a:solidFill>
                  <a:srgbClr val="000000"/>
                </a:solidFill>
                <a:latin typeface="Times New Roman"/>
                <a:cs typeface="Times New Roman"/>
              </a:rPr>
              <a:t>OPNAVINST 1160.8B</a:t>
            </a: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 OBLISERV to Train (OTT)</a:t>
            </a:r>
            <a:endParaRPr lang="en-US" sz="2400" dirty="0">
              <a:latin typeface="Times New Roman"/>
              <a:ea typeface="Tahoma"/>
              <a:cs typeface="Times New Roman"/>
            </a:endParaRPr>
          </a:p>
          <a:p>
            <a:pPr>
              <a:lnSpc>
                <a:spcPct val="110000"/>
              </a:lnSpc>
              <a:spcBef>
                <a:spcPts val="300"/>
              </a:spcBef>
              <a:spcAft>
                <a:spcPts val="300"/>
              </a:spcAft>
              <a:buNone/>
            </a:pPr>
            <a:endParaRPr lang="en-US">
              <a:ea typeface="Tahoma"/>
              <a:cs typeface="Tahoma"/>
            </a:endParaRPr>
          </a:p>
        </p:txBody>
      </p:sp>
      <p:sp>
        <p:nvSpPr>
          <p:cNvPr id="7" name="Title 1">
            <a:extLst>
              <a:ext uri="{FF2B5EF4-FFF2-40B4-BE49-F238E27FC236}">
                <a16:creationId xmlns:a16="http://schemas.microsoft.com/office/drawing/2014/main" id="{B9DF7B64-937C-E7EF-7E53-27CA7BEDD657}"/>
              </a:ext>
            </a:extLst>
          </p:cNvPr>
          <p:cNvSpPr>
            <a:spLocks noGrp="1"/>
          </p:cNvSpPr>
          <p:nvPr>
            <p:ph type="title"/>
          </p:nvPr>
        </p:nvSpPr>
        <p:spPr>
          <a:xfrm>
            <a:off x="670" y="-822"/>
            <a:ext cx="12190660" cy="1535389"/>
          </a:xfrm>
        </p:spPr>
        <p:txBody>
          <a:bodyPr>
            <a:normAutofit/>
          </a:bodyPr>
          <a:lstStyle/>
          <a:p>
            <a:pPr algn="ctr"/>
            <a:r>
              <a:rPr lang="en-US" sz="3200" b="1" i="0" dirty="0">
                <a:solidFill>
                  <a:srgbClr val="000000"/>
                </a:solidFill>
                <a:latin typeface="Times New Roman"/>
                <a:cs typeface="Times New Roman"/>
              </a:rPr>
              <a:t>References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(cont.)</a:t>
            </a:r>
            <a:endParaRPr lang="en-US" sz="2400" b="1" i="0" dirty="0">
              <a:solidFill>
                <a:srgbClr val="000000"/>
              </a:solidFill>
              <a:latin typeface="Times New Roman"/>
              <a:cs typeface="Times New Roman"/>
            </a:endParaRPr>
          </a:p>
        </p:txBody>
      </p:sp>
    </p:spTree>
    <p:extLst>
      <p:ext uri="{BB962C8B-B14F-4D97-AF65-F5344CB8AC3E}">
        <p14:creationId xmlns:p14="http://schemas.microsoft.com/office/powerpoint/2010/main" val="3267246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1263" y="2524"/>
            <a:ext cx="12186127" cy="1413495"/>
          </a:xfrm>
        </p:spPr>
        <p:txBody>
          <a:bodyPr>
            <a:noAutofit/>
          </a:bodyPr>
          <a:lstStyle/>
          <a:p>
            <a:pPr algn="ctr"/>
            <a:r>
              <a:rPr lang="en-US" sz="2800" b="0" i="0" dirty="0">
                <a:solidFill>
                  <a:srgbClr val="000000"/>
                </a:solidFill>
                <a:latin typeface="Calibri"/>
                <a:ea typeface="Calibri"/>
                <a:cs typeface="Calibri"/>
              </a:rPr>
              <a:t> </a:t>
            </a:r>
            <a:r>
              <a:rPr lang="en-US" sz="3200" b="1" i="0" dirty="0">
                <a:solidFill>
                  <a:srgbClr val="000000"/>
                </a:solidFill>
                <a:latin typeface="Times New Roman"/>
                <a:ea typeface="Calibri"/>
                <a:cs typeface="Calibri"/>
              </a:rPr>
              <a:t>Career Decision</a:t>
            </a:r>
            <a:r>
              <a:rPr lang="en-US" sz="3200" b="1" dirty="0">
                <a:solidFill>
                  <a:srgbClr val="000000"/>
                </a:solidFill>
                <a:latin typeface="Times New Roman"/>
                <a:ea typeface="Calibri"/>
                <a:cs typeface="Calibri"/>
              </a:rPr>
              <a:t> </a:t>
            </a:r>
            <a:br>
              <a:rPr lang="en-US" sz="2800" dirty="0">
                <a:solidFill>
                  <a:srgbClr val="000000"/>
                </a:solidFill>
                <a:latin typeface="Calibri"/>
                <a:ea typeface="Calibri"/>
                <a:cs typeface="Calibri"/>
              </a:rPr>
            </a:br>
            <a:r>
              <a:rPr lang="en-US" sz="2000" b="0" i="0" dirty="0">
                <a:solidFill>
                  <a:srgbClr val="000000"/>
                </a:solidFill>
                <a:latin typeface="Times New Roman"/>
                <a:ea typeface="Calibri"/>
                <a:cs typeface="Calibri"/>
              </a:rPr>
              <a:t>Career Milestone</a:t>
            </a:r>
            <a:endParaRPr lang="en-US" sz="2000" dirty="0">
              <a:latin typeface="Times New Roman"/>
              <a:cs typeface="Calibri" panose="020F0502020204030204" pitchFamily="34" charset="0"/>
            </a:endParaRPr>
          </a:p>
        </p:txBody>
      </p:sp>
      <p:sp>
        <p:nvSpPr>
          <p:cNvPr id="5" name="Content Placeholder 2">
            <a:extLst>
              <a:ext uri="{FF2B5EF4-FFF2-40B4-BE49-F238E27FC236}">
                <a16:creationId xmlns:a16="http://schemas.microsoft.com/office/drawing/2014/main" id="{4418461C-D288-B123-2A7D-29B9B4B5DB6B}"/>
              </a:ext>
            </a:extLst>
          </p:cNvPr>
          <p:cNvSpPr txBox="1">
            <a:spLocks/>
          </p:cNvSpPr>
          <p:nvPr/>
        </p:nvSpPr>
        <p:spPr>
          <a:xfrm>
            <a:off x="1287670" y="1185057"/>
            <a:ext cx="9616661" cy="5014841"/>
          </a:xfrm>
          <a:prstGeom prst="rect">
            <a:avLst/>
          </a:prstGeom>
        </p:spPr>
        <p:txBody>
          <a:bodyPr vert="horz" lIns="91440" tIns="45720" rIns="91440" bIns="45720" rtlCol="0" anchor="t">
            <a:normAutofit fontScale="92500" lnSpcReduction="10000"/>
          </a:bodyPr>
          <a:lstStyle>
            <a:lvl1pPr marL="228594" indent="-228594" algn="l" defTabSz="914377" rtl="0" eaLnBrk="1" latinLnBrk="0" hangingPunct="1">
              <a:lnSpc>
                <a:spcPct val="90000"/>
              </a:lnSpc>
              <a:spcBef>
                <a:spcPts val="1000"/>
              </a:spcBef>
              <a:buFont typeface="Wingdings" panose="05000000000000000000" pitchFamily="2" charset="2"/>
              <a:buChar char="§"/>
              <a:defRPr sz="2800" kern="1200">
                <a:solidFill>
                  <a:schemeClr val="bg2"/>
                </a:solidFill>
                <a:latin typeface="+mj-lt"/>
                <a:ea typeface="+mn-ea"/>
                <a:cs typeface="+mn-cs"/>
              </a:defRPr>
            </a:lvl1pPr>
            <a:lvl2pPr marL="685783" indent="-228594" algn="l" defTabSz="914377" rtl="0" eaLnBrk="1" latinLnBrk="0" hangingPunct="1">
              <a:lnSpc>
                <a:spcPct val="90000"/>
              </a:lnSpc>
              <a:spcBef>
                <a:spcPts val="500"/>
              </a:spcBef>
              <a:buFont typeface="Wingdings" panose="05000000000000000000" pitchFamily="2" charset="2"/>
              <a:buChar char="§"/>
              <a:defRPr sz="2400" kern="1200">
                <a:solidFill>
                  <a:schemeClr val="bg2"/>
                </a:solidFill>
                <a:latin typeface="+mj-lt"/>
                <a:ea typeface="+mn-ea"/>
                <a:cs typeface="+mn-cs"/>
              </a:defRPr>
            </a:lvl2pPr>
            <a:lvl3pPr marL="1142971" indent="-228594" algn="l" defTabSz="914377" rtl="0" eaLnBrk="1" latinLnBrk="0" hangingPunct="1">
              <a:lnSpc>
                <a:spcPct val="90000"/>
              </a:lnSpc>
              <a:spcBef>
                <a:spcPts val="500"/>
              </a:spcBef>
              <a:buFont typeface="Wingdings" panose="05000000000000000000" pitchFamily="2" charset="2"/>
              <a:buChar char="§"/>
              <a:defRPr sz="2000" kern="1200">
                <a:solidFill>
                  <a:schemeClr val="bg2"/>
                </a:solidFill>
                <a:latin typeface="+mj-lt"/>
                <a:ea typeface="+mn-ea"/>
                <a:cs typeface="+mn-cs"/>
              </a:defRPr>
            </a:lvl3pPr>
            <a:lvl4pPr marL="1600160" indent="-228594" algn="l" defTabSz="914377" rtl="0" eaLnBrk="1" latinLnBrk="0" hangingPunct="1">
              <a:lnSpc>
                <a:spcPct val="90000"/>
              </a:lnSpc>
              <a:spcBef>
                <a:spcPts val="500"/>
              </a:spcBef>
              <a:buFont typeface="Wingdings" panose="05000000000000000000" pitchFamily="2" charset="2"/>
              <a:buChar char="§"/>
              <a:defRPr sz="1800" kern="1200">
                <a:solidFill>
                  <a:schemeClr val="bg2"/>
                </a:solidFill>
                <a:latin typeface="+mj-lt"/>
                <a:ea typeface="+mn-ea"/>
                <a:cs typeface="+mn-cs"/>
              </a:defRPr>
            </a:lvl4pPr>
            <a:lvl5pPr marL="2057349" indent="-228594" algn="l" defTabSz="914377" rtl="0" eaLnBrk="1" latinLnBrk="0" hangingPunct="1">
              <a:lnSpc>
                <a:spcPct val="90000"/>
              </a:lnSpc>
              <a:spcBef>
                <a:spcPts val="500"/>
              </a:spcBef>
              <a:buFont typeface="Wingdings" panose="05000000000000000000" pitchFamily="2" charset="2"/>
              <a:buChar char="§"/>
              <a:defRPr sz="1800" kern="1200">
                <a:solidFill>
                  <a:schemeClr val="bg2"/>
                </a:solidFill>
                <a:latin typeface="+mj-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000" b="0" i="0" dirty="0">
                <a:solidFill>
                  <a:srgbClr val="000000"/>
                </a:solidFill>
                <a:latin typeface="Times New Roman"/>
                <a:ea typeface="+mj-lt"/>
                <a:cs typeface="+mj-lt"/>
              </a:rPr>
              <a:t>Department Career Counselor will</a:t>
            </a:r>
            <a:r>
              <a:rPr lang="en-US" sz="2000" dirty="0">
                <a:solidFill>
                  <a:srgbClr val="000000"/>
                </a:solidFill>
                <a:latin typeface="Times New Roman"/>
                <a:ea typeface="+mj-lt"/>
                <a:cs typeface="+mj-lt"/>
              </a:rPr>
              <a:t>:</a:t>
            </a:r>
            <a:r>
              <a:rPr lang="en-US" sz="2000" b="0" i="0" dirty="0">
                <a:solidFill>
                  <a:srgbClr val="000000"/>
                </a:solidFill>
                <a:latin typeface="Times New Roman"/>
                <a:ea typeface="+mj-lt"/>
                <a:cs typeface="+mj-lt"/>
              </a:rPr>
              <a:t> </a:t>
            </a: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Determine difference between EAOS/SEAOS</a:t>
            </a:r>
            <a:endParaRPr lang="en-US" sz="2000" b="0" i="0">
              <a:solidFill>
                <a:srgbClr val="000000"/>
              </a:solidFill>
              <a:latin typeface="Times New Roman"/>
              <a:ea typeface="+mj-lt"/>
              <a:cs typeface="+mj-lt"/>
            </a:endParaRP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Monitor SEAOS 15 to 18 months </a:t>
            </a:r>
            <a:endParaRPr lang="en-US" sz="2000" b="0" i="0">
              <a:solidFill>
                <a:srgbClr val="000000"/>
              </a:solidFill>
              <a:latin typeface="Times New Roman"/>
              <a:ea typeface="+mj-lt"/>
              <a:cs typeface="+mj-lt"/>
            </a:endParaRP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Example SEAOS 2027   07   04 </a:t>
            </a:r>
            <a:endParaRPr lang="en-US" sz="2000" b="0" i="0">
              <a:solidFill>
                <a:srgbClr val="000000"/>
              </a:solidFill>
              <a:latin typeface="Times New Roman"/>
              <a:ea typeface="+mj-lt"/>
              <a:cs typeface="+mj-lt"/>
            </a:endParaRPr>
          </a:p>
          <a:p>
            <a:pPr marL="0" indent="0">
              <a:lnSpc>
                <a:spcPct val="120000"/>
              </a:lnSpc>
              <a:spcBef>
                <a:spcPts val="0"/>
              </a:spcBef>
              <a:buNone/>
            </a:pPr>
            <a:r>
              <a:rPr lang="en-US" sz="2000" b="0" i="0" dirty="0">
                <a:solidFill>
                  <a:srgbClr val="000000"/>
                </a:solidFill>
                <a:latin typeface="Times New Roman"/>
                <a:ea typeface="+mj-lt"/>
                <a:cs typeface="+mj-lt"/>
              </a:rPr>
              <a:t>                               -  1     6        &lt;=18 months = 1 YR 6 MOS</a:t>
            </a:r>
            <a:endParaRPr lang="en-US" sz="2000" b="0" i="0">
              <a:solidFill>
                <a:srgbClr val="000000"/>
              </a:solidFill>
              <a:latin typeface="Times New Roman"/>
              <a:ea typeface="+mj-lt"/>
              <a:cs typeface="+mj-lt"/>
            </a:endParaRPr>
          </a:p>
          <a:p>
            <a:pPr marL="0" indent="0">
              <a:lnSpc>
                <a:spcPct val="120000"/>
              </a:lnSpc>
              <a:spcBef>
                <a:spcPts val="0"/>
              </a:spcBef>
              <a:buNone/>
            </a:pPr>
            <a:r>
              <a:rPr lang="en-US" sz="2000" b="0" i="0" dirty="0">
                <a:solidFill>
                  <a:srgbClr val="000000"/>
                </a:solidFill>
                <a:latin typeface="Times New Roman"/>
                <a:ea typeface="+mj-lt"/>
                <a:cs typeface="+mj-lt"/>
              </a:rPr>
              <a:t>                    -----------------------</a:t>
            </a:r>
            <a:endParaRPr lang="en-US" sz="2000">
              <a:solidFill>
                <a:schemeClr val="accent3"/>
              </a:solidFill>
              <a:latin typeface="Times New Roman"/>
              <a:ea typeface="+mj-lt"/>
              <a:cs typeface="+mj-lt"/>
            </a:endParaRPr>
          </a:p>
          <a:p>
            <a:pPr marL="0" indent="0">
              <a:lnSpc>
                <a:spcPct val="120000"/>
              </a:lnSpc>
              <a:spcBef>
                <a:spcPts val="0"/>
              </a:spcBef>
              <a:buNone/>
            </a:pPr>
            <a:r>
              <a:rPr lang="en-US" sz="2000" b="0" i="0" dirty="0">
                <a:solidFill>
                  <a:srgbClr val="000000"/>
                </a:solidFill>
                <a:latin typeface="Times New Roman"/>
                <a:ea typeface="+mj-lt"/>
                <a:cs typeface="+mj-lt"/>
              </a:rPr>
              <a:t>                             2026   01   04 =&gt; JAN 2026 CDB</a:t>
            </a:r>
            <a:endParaRPr lang="en-US" sz="2000">
              <a:solidFill>
                <a:schemeClr val="accent3"/>
              </a:solidFill>
              <a:latin typeface="Times New Roman"/>
              <a:ea typeface="Tahoma"/>
              <a:cs typeface="Tahoma"/>
            </a:endParaRP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Prep CDB: Screen CIMS "Alpha Roster" BR/CL</a:t>
            </a:r>
            <a:endParaRPr lang="en-US" sz="2000" b="0" i="0">
              <a:solidFill>
                <a:srgbClr val="000000"/>
              </a:solidFill>
              <a:latin typeface="Times New Roman"/>
              <a:ea typeface="+mj-lt"/>
              <a:cs typeface="+mj-lt"/>
            </a:endParaRPr>
          </a:p>
          <a:p>
            <a:pPr marL="1485265" lvl="2"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 BR/CL: Identify BR/CL 11 &amp; BRA/CL 32 Sailors</a:t>
            </a:r>
            <a:endParaRPr lang="en-US">
              <a:solidFill>
                <a:schemeClr val="accent3"/>
              </a:solidFill>
              <a:latin typeface="Times New Roman"/>
              <a:ea typeface="Tahoma"/>
              <a:cs typeface="Tahoma"/>
            </a:endParaRP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Identify Career Decision: Reenlist, </a:t>
            </a:r>
            <a:r>
              <a:rPr lang="en-US" sz="2000" dirty="0">
                <a:solidFill>
                  <a:srgbClr val="000000"/>
                </a:solidFill>
                <a:latin typeface="Times New Roman"/>
                <a:ea typeface="+mj-lt"/>
                <a:cs typeface="+mj-lt"/>
              </a:rPr>
              <a:t>extend, separate or SELRES</a:t>
            </a:r>
            <a:endParaRPr lang="en-US" sz="2000" b="0" i="0">
              <a:solidFill>
                <a:srgbClr val="000000"/>
              </a:solidFill>
              <a:latin typeface="Times New Roman"/>
              <a:ea typeface="+mj-lt"/>
              <a:cs typeface="+mj-lt"/>
            </a:endParaRP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Track and take action to reenlist, extend or separate the Sailor</a:t>
            </a:r>
            <a:endParaRPr lang="en-US" sz="2000" b="0" i="0">
              <a:solidFill>
                <a:srgbClr val="000000"/>
              </a:solidFill>
              <a:latin typeface="Times New Roman"/>
              <a:ea typeface="+mj-lt"/>
              <a:cs typeface="+mj-lt"/>
            </a:endParaRPr>
          </a:p>
          <a:p>
            <a:pPr marL="570865" indent="-342900">
              <a:lnSpc>
                <a:spcPct val="120000"/>
              </a:lnSpc>
              <a:buFont typeface="Arial" panose="020B0604020202020204" pitchFamily="34" charset="0"/>
              <a:buChar char="•"/>
            </a:pPr>
            <a:r>
              <a:rPr lang="en-US" sz="2000" b="0" i="0" dirty="0">
                <a:solidFill>
                  <a:srgbClr val="000000"/>
                </a:solidFill>
                <a:latin typeface="Times New Roman"/>
                <a:ea typeface="+mj-lt"/>
                <a:cs typeface="+mj-lt"/>
              </a:rPr>
              <a:t>Verify forms are processed in a timely manner</a:t>
            </a:r>
          </a:p>
          <a:p>
            <a:pPr marL="227965" indent="-227965">
              <a:lnSpc>
                <a:spcPct val="120000"/>
              </a:lnSpc>
              <a:spcBef>
                <a:spcPts val="0"/>
              </a:spcBef>
            </a:pPr>
            <a:endParaRPr lang="en-US" sz="2000">
              <a:solidFill>
                <a:schemeClr val="accent3"/>
              </a:solidFill>
              <a:ea typeface="+mj-lt"/>
              <a:cs typeface="+mj-lt"/>
            </a:endParaRPr>
          </a:p>
          <a:p>
            <a:pPr marL="227965" indent="-227965">
              <a:lnSpc>
                <a:spcPct val="120000"/>
              </a:lnSpc>
              <a:spcBef>
                <a:spcPts val="0"/>
              </a:spcBef>
            </a:pPr>
            <a:endParaRPr lang="en-US" sz="2000">
              <a:solidFill>
                <a:schemeClr val="accent3"/>
              </a:solidFill>
              <a:ea typeface="Tahoma"/>
              <a:cs typeface="Tahoma"/>
            </a:endParaRPr>
          </a:p>
          <a:p>
            <a:pPr marL="227965" indent="-227965">
              <a:lnSpc>
                <a:spcPct val="100000"/>
              </a:lnSpc>
              <a:spcBef>
                <a:spcPts val="0"/>
              </a:spcBef>
            </a:pPr>
            <a:endParaRPr lang="en-US" sz="1600">
              <a:solidFill>
                <a:schemeClr val="accent3"/>
              </a:solidFill>
              <a:ea typeface="Tahoma"/>
              <a:cs typeface="Tahoma"/>
            </a:endParaRPr>
          </a:p>
          <a:p>
            <a:pPr marL="227965" indent="-227965"/>
            <a:endParaRPr lang="en-US" sz="2400">
              <a:solidFill>
                <a:schemeClr val="accent3"/>
              </a:solidFill>
              <a:ea typeface="Tahoma"/>
              <a:cs typeface="Tahoma"/>
            </a:endParaRPr>
          </a:p>
          <a:p>
            <a:pPr marL="0" indent="0">
              <a:buNone/>
            </a:pPr>
            <a:endParaRPr lang="en-US">
              <a:solidFill>
                <a:schemeClr val="accent3"/>
              </a:solidFill>
              <a:ea typeface="Tahoma"/>
              <a:cs typeface="Tahoma"/>
            </a:endParaRPr>
          </a:p>
        </p:txBody>
      </p:sp>
    </p:spTree>
    <p:extLst>
      <p:ext uri="{BB962C8B-B14F-4D97-AF65-F5344CB8AC3E}">
        <p14:creationId xmlns:p14="http://schemas.microsoft.com/office/powerpoint/2010/main" val="3610210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46FEE6-A49B-57C4-8AB3-B792C5C6CDA8}"/>
              </a:ext>
            </a:extLst>
          </p:cNvPr>
          <p:cNvSpPr>
            <a:spLocks noGrp="1"/>
          </p:cNvSpPr>
          <p:nvPr>
            <p:ph idx="1"/>
          </p:nvPr>
        </p:nvSpPr>
        <p:spPr>
          <a:xfrm>
            <a:off x="1099930" y="1599161"/>
            <a:ext cx="9992140" cy="4101350"/>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ea typeface="Tahoma"/>
                <a:cs typeface="Tahoma"/>
              </a:rPr>
              <a:t>Form Locations</a:t>
            </a:r>
            <a:r>
              <a:rPr lang="en-US" sz="2000" dirty="0">
                <a:solidFill>
                  <a:srgbClr val="000000"/>
                </a:solidFill>
                <a:latin typeface="Times New Roman"/>
                <a:ea typeface="Tahoma"/>
                <a:cs typeface="Tahoma"/>
              </a:rPr>
              <a:t>:</a:t>
            </a:r>
            <a:r>
              <a:rPr lang="en-US" sz="2000" b="0" i="0" dirty="0">
                <a:solidFill>
                  <a:srgbClr val="000000"/>
                </a:solidFill>
                <a:latin typeface="Times New Roman"/>
                <a:ea typeface="Tahoma"/>
                <a:cs typeface="Tahoma"/>
              </a:rPr>
              <a:t>  </a:t>
            </a:r>
          </a:p>
          <a:p>
            <a:pPr marL="685800" lvl="2">
              <a:lnSpc>
                <a:spcPct val="100000"/>
              </a:lnSpc>
              <a:spcBef>
                <a:spcPts val="300"/>
              </a:spcBef>
              <a:spcAft>
                <a:spcPts val="300"/>
              </a:spcAft>
            </a:pPr>
            <a:r>
              <a:rPr lang="en-US" sz="2000" b="0" i="0" dirty="0" err="1">
                <a:solidFill>
                  <a:srgbClr val="000000"/>
                </a:solidFill>
                <a:latin typeface="Times New Roman"/>
                <a:ea typeface="Tahoma"/>
                <a:cs typeface="Tahoma"/>
              </a:rPr>
              <a:t>MyNavy</a:t>
            </a:r>
            <a:r>
              <a:rPr lang="en-US" sz="2000" b="0" i="0" dirty="0">
                <a:solidFill>
                  <a:srgbClr val="000000"/>
                </a:solidFill>
                <a:latin typeface="Times New Roman"/>
                <a:ea typeface="Tahoma"/>
                <a:cs typeface="Tahoma"/>
              </a:rPr>
              <a:t> HR &gt; References &gt; Forms &gt; NPPSC Forms</a:t>
            </a:r>
            <a:endParaRPr lang="en-US" sz="2000" b="0" i="0" dirty="0">
              <a:latin typeface="Times New Roman"/>
              <a:ea typeface="Tahoma"/>
              <a:cs typeface="Tahoma"/>
            </a:endParaRPr>
          </a:p>
          <a:p>
            <a:pPr marL="685800" lvl="2">
              <a:lnSpc>
                <a:spcPct val="100000"/>
              </a:lnSpc>
              <a:spcBef>
                <a:spcPts val="300"/>
              </a:spcBef>
              <a:spcAft>
                <a:spcPts val="300"/>
              </a:spcAft>
            </a:pPr>
            <a:r>
              <a:rPr lang="en-US" dirty="0">
                <a:solidFill>
                  <a:srgbClr val="000000"/>
                </a:solidFill>
                <a:latin typeface="Times New Roman"/>
                <a:ea typeface="Tahoma"/>
                <a:cs typeface="Tahoma"/>
              </a:rPr>
              <a:t>NAVPERS 1040/4: Career Waypoints Application</a:t>
            </a:r>
          </a:p>
          <a:p>
            <a:pPr marL="685800" lvl="2">
              <a:lnSpc>
                <a:spcPct val="100000"/>
              </a:lnSpc>
              <a:spcBef>
                <a:spcPts val="300"/>
              </a:spcBef>
              <a:spcAft>
                <a:spcPts val="300"/>
              </a:spcAft>
            </a:pPr>
            <a:r>
              <a:rPr lang="en-US" sz="2000" b="0" i="0" dirty="0">
                <a:solidFill>
                  <a:srgbClr val="000000"/>
                </a:solidFill>
                <a:latin typeface="Times New Roman"/>
                <a:cs typeface="Times New Roman"/>
              </a:rPr>
              <a:t>NPPSC 1160/1 Command Career Request</a:t>
            </a:r>
            <a:r>
              <a:rPr lang="en-US" dirty="0">
                <a:solidFill>
                  <a:srgbClr val="000000"/>
                </a:solidFill>
                <a:latin typeface="Times New Roman"/>
                <a:cs typeface="Times New Roman"/>
              </a:rPr>
              <a:t> </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NPPSC 1160/2 CPPA Reenlistment Checklist </a:t>
            </a:r>
            <a:endParaRPr lang="en-US">
              <a:latin typeface="Times New Roman"/>
              <a:ea typeface="Tahoma"/>
              <a:cs typeface="Times New Roman"/>
            </a:endParaRPr>
          </a:p>
          <a:p>
            <a:pPr marL="0" lvl="2" indent="0">
              <a:lnSpc>
                <a:spcPct val="100000"/>
              </a:lnSpc>
              <a:spcBef>
                <a:spcPts val="300"/>
              </a:spcBef>
              <a:spcAft>
                <a:spcPts val="300"/>
              </a:spcAft>
              <a:buNone/>
            </a:pPr>
            <a:endParaRPr lang="en-US" dirty="0">
              <a:latin typeface="Times New Roman"/>
              <a:ea typeface="Tahoma"/>
              <a:cs typeface="Tahoma"/>
            </a:endParaRPr>
          </a:p>
          <a:p>
            <a:pPr marL="228600" lvl="2">
              <a:lnSpc>
                <a:spcPct val="100000"/>
              </a:lnSpc>
              <a:spcBef>
                <a:spcPts val="300"/>
              </a:spcBef>
              <a:spcAft>
                <a:spcPts val="300"/>
              </a:spcAft>
              <a:buFont typeface="Arial" panose="05000000000000000000" pitchFamily="2" charset="2"/>
              <a:buChar char="•"/>
            </a:pPr>
            <a:r>
              <a:rPr lang="en-US" sz="2000" b="0" i="0" dirty="0">
                <a:solidFill>
                  <a:srgbClr val="000000"/>
                </a:solidFill>
                <a:latin typeface="Times New Roman"/>
                <a:ea typeface="Tahoma"/>
                <a:cs typeface="Tahoma"/>
              </a:rPr>
              <a:t>NOTE:  NPPSC 1160/1 is a multi-use PDF for both reenlistments and extensions requests</a:t>
            </a:r>
            <a:endParaRPr lang="en-US" dirty="0">
              <a:latin typeface="Times New Roman"/>
              <a:ea typeface="Tahoma"/>
              <a:cs typeface="Tahoma"/>
            </a:endParaRPr>
          </a:p>
          <a:p>
            <a:pPr marL="228600" lvl="1">
              <a:lnSpc>
                <a:spcPct val="100000"/>
              </a:lnSpc>
              <a:spcBef>
                <a:spcPts val="300"/>
              </a:spcBef>
              <a:spcAft>
                <a:spcPts val="300"/>
              </a:spcAft>
            </a:pPr>
            <a:endParaRPr lang="en-US">
              <a:ea typeface="Tahoma"/>
              <a:cs typeface="Tahoma"/>
            </a:endParaRPr>
          </a:p>
          <a:p>
            <a:pPr marL="228600" lvl="1">
              <a:lnSpc>
                <a:spcPct val="100000"/>
              </a:lnSpc>
              <a:spcBef>
                <a:spcPts val="300"/>
              </a:spcBef>
              <a:spcAft>
                <a:spcPts val="300"/>
              </a:spcAft>
            </a:pPr>
            <a:endParaRPr lang="en-US">
              <a:ea typeface="Tahoma"/>
              <a:cs typeface="Tahoma"/>
            </a:endParaRPr>
          </a:p>
          <a:p>
            <a:pPr>
              <a:lnSpc>
                <a:spcPct val="100000"/>
              </a:lnSpc>
              <a:spcBef>
                <a:spcPts val="300"/>
              </a:spcBef>
              <a:spcAft>
                <a:spcPts val="300"/>
              </a:spcAft>
            </a:pPr>
            <a:endParaRPr lang="en-US">
              <a:ea typeface="Tahoma"/>
              <a:cs typeface="Tahoma"/>
            </a:endParaRPr>
          </a:p>
          <a:p>
            <a:pPr>
              <a:lnSpc>
                <a:spcPct val="100000"/>
              </a:lnSpc>
              <a:spcBef>
                <a:spcPts val="300"/>
              </a:spcBef>
              <a:spcAft>
                <a:spcPts val="300"/>
              </a:spcAft>
              <a:buNone/>
            </a:pPr>
            <a:endParaRPr lang="en-US">
              <a:ea typeface="Tahoma"/>
              <a:cs typeface="Tahoma"/>
            </a:endParaRPr>
          </a:p>
        </p:txBody>
      </p:sp>
      <p:sp>
        <p:nvSpPr>
          <p:cNvPr id="7" name="Title 1">
            <a:extLst>
              <a:ext uri="{FF2B5EF4-FFF2-40B4-BE49-F238E27FC236}">
                <a16:creationId xmlns:a16="http://schemas.microsoft.com/office/drawing/2014/main" id="{2319A098-27B5-155B-723D-43719E57FC1C}"/>
              </a:ext>
            </a:extLst>
          </p:cNvPr>
          <p:cNvSpPr>
            <a:spLocks noGrp="1"/>
          </p:cNvSpPr>
          <p:nvPr>
            <p:ph type="title"/>
          </p:nvPr>
        </p:nvSpPr>
        <p:spPr>
          <a:xfrm>
            <a:off x="1263" y="2524"/>
            <a:ext cx="12186127" cy="1413495"/>
          </a:xfrm>
        </p:spPr>
        <p:txBody>
          <a:bodyPr>
            <a:noAutofit/>
          </a:bodyPr>
          <a:lstStyle/>
          <a:p>
            <a:pPr algn="ctr"/>
            <a:r>
              <a:rPr lang="en-US" sz="2800" b="0" i="0" dirty="0">
                <a:solidFill>
                  <a:srgbClr val="000000"/>
                </a:solidFill>
                <a:latin typeface="Calibri"/>
                <a:ea typeface="Calibri"/>
                <a:cs typeface="Calibri"/>
              </a:rPr>
              <a:t> </a:t>
            </a:r>
            <a:r>
              <a:rPr lang="en-US" sz="3200" b="1" i="0" dirty="0">
                <a:solidFill>
                  <a:srgbClr val="000000"/>
                </a:solidFill>
                <a:latin typeface="Times New Roman"/>
                <a:ea typeface="Calibri"/>
                <a:cs typeface="Calibri"/>
              </a:rPr>
              <a:t>Career Decision</a:t>
            </a:r>
            <a:r>
              <a:rPr lang="en-US" sz="3200" b="1" dirty="0">
                <a:solidFill>
                  <a:srgbClr val="000000"/>
                </a:solidFill>
                <a:latin typeface="Times New Roman"/>
                <a:ea typeface="Calibri"/>
                <a:cs typeface="Calibri"/>
              </a:rPr>
              <a:t> </a:t>
            </a:r>
            <a:br>
              <a:rPr lang="en-US" sz="2800" dirty="0">
                <a:solidFill>
                  <a:srgbClr val="000000"/>
                </a:solidFill>
                <a:latin typeface="Calibri"/>
                <a:ea typeface="Calibri"/>
                <a:cs typeface="Calibri"/>
              </a:rPr>
            </a:br>
            <a:r>
              <a:rPr lang="en-US" sz="2000" dirty="0">
                <a:latin typeface="Times New Roman"/>
                <a:ea typeface="Calibri"/>
                <a:cs typeface="Calibri"/>
              </a:rPr>
              <a:t>Forms</a:t>
            </a:r>
            <a:endParaRPr lang="en-US" sz="2000">
              <a:latin typeface="Times New Roman"/>
              <a:ea typeface="Calibri"/>
              <a:cs typeface="Calibri" panose="020F0502020204030204" pitchFamily="34" charset="0"/>
            </a:endParaRPr>
          </a:p>
        </p:txBody>
      </p:sp>
    </p:spTree>
    <p:extLst>
      <p:ext uri="{BB962C8B-B14F-4D97-AF65-F5344CB8AC3E}">
        <p14:creationId xmlns:p14="http://schemas.microsoft.com/office/powerpoint/2010/main" val="3112136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alphaModFix amt="71000"/>
            <a:extLst>
              <a:ext uri="{28A0092B-C50C-407E-A947-70E740481C1C}">
                <a14:useLocalDpi xmlns:a14="http://schemas.microsoft.com/office/drawing/2010/main" val="0"/>
              </a:ext>
            </a:extLst>
          </a:blip>
          <a:stretch>
            <a:fillRect/>
          </a:stretch>
        </p:blipFill>
        <p:spPr>
          <a:xfrm>
            <a:off x="2489976" y="1433881"/>
            <a:ext cx="3235194" cy="4480268"/>
          </a:xfrm>
          <a:prstGeom prst="rect">
            <a:avLst/>
          </a:prstGeom>
        </p:spPr>
      </p:pic>
      <p:pic>
        <p:nvPicPr>
          <p:cNvPr id="8" name="Picture 7"/>
          <p:cNvPicPr>
            <a:picLocks noChangeAspect="1"/>
          </p:cNvPicPr>
          <p:nvPr/>
        </p:nvPicPr>
        <p:blipFill>
          <a:blip r:embed="rId4">
            <a:alphaModFix amt="71000"/>
            <a:extLst>
              <a:ext uri="{28A0092B-C50C-407E-A947-70E740481C1C}">
                <a14:useLocalDpi xmlns:a14="http://schemas.microsoft.com/office/drawing/2010/main" val="0"/>
              </a:ext>
            </a:extLst>
          </a:blip>
          <a:stretch>
            <a:fillRect/>
          </a:stretch>
        </p:blipFill>
        <p:spPr>
          <a:xfrm>
            <a:off x="6442944" y="1482786"/>
            <a:ext cx="3251118" cy="4516282"/>
          </a:xfrm>
          <a:prstGeom prst="rect">
            <a:avLst/>
          </a:prstGeom>
        </p:spPr>
      </p:pic>
      <p:sp>
        <p:nvSpPr>
          <p:cNvPr id="9" name="TextBox 8">
            <a:extLst>
              <a:ext uri="{FF2B5EF4-FFF2-40B4-BE49-F238E27FC236}">
                <a16:creationId xmlns:a16="http://schemas.microsoft.com/office/drawing/2014/main" id="{CAC06124-CCF9-7B5B-524D-38C98216310A}"/>
              </a:ext>
            </a:extLst>
          </p:cNvPr>
          <p:cNvSpPr txBox="1"/>
          <p:nvPr/>
        </p:nvSpPr>
        <p:spPr>
          <a:xfrm>
            <a:off x="4995028" y="3204296"/>
            <a:ext cx="2073480" cy="923330"/>
          </a:xfrm>
          <a:prstGeom prst="rect">
            <a:avLst/>
          </a:prstGeom>
          <a:solidFill>
            <a:schemeClr val="accent6">
              <a:lumMod val="10000"/>
              <a:lumOff val="90000"/>
              <a:alpha val="41000"/>
            </a:schemeClr>
          </a:solidFill>
          <a:ln w="9525">
            <a:solidFill>
              <a:schemeClr val="tx1"/>
            </a:solidFill>
          </a:ln>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gn="ctr"/>
            <a:r>
              <a:rPr lang="en-US" sz="2000" b="0" i="0" dirty="0">
                <a:solidFill>
                  <a:srgbClr val="000000"/>
                </a:solidFill>
                <a:latin typeface="Times New Roman"/>
                <a:cs typeface="Times New Roman"/>
              </a:rPr>
              <a:t>  Used for both reenlistments and extensions</a:t>
            </a:r>
            <a:endParaRPr lang="en-US">
              <a:solidFill>
                <a:schemeClr val="bg1"/>
              </a:solidFill>
              <a:latin typeface="Aptos" panose="02110004020202020204"/>
              <a:ea typeface="Tahoma"/>
              <a:cs typeface="Tahoma"/>
            </a:endParaRPr>
          </a:p>
        </p:txBody>
      </p:sp>
      <p:sp>
        <p:nvSpPr>
          <p:cNvPr id="3" name="TextBox 2">
            <a:extLst>
              <a:ext uri="{FF2B5EF4-FFF2-40B4-BE49-F238E27FC236}">
                <a16:creationId xmlns:a16="http://schemas.microsoft.com/office/drawing/2014/main" id="{27BB36AA-D556-E06E-E3B5-DD0760B25787}"/>
              </a:ext>
            </a:extLst>
          </p:cNvPr>
          <p:cNvSpPr txBox="1"/>
          <p:nvPr/>
        </p:nvSpPr>
        <p:spPr>
          <a:xfrm>
            <a:off x="2489975" y="1024840"/>
            <a:ext cx="3235194" cy="400110"/>
          </a:xfrm>
          <a:prstGeom prst="rect">
            <a:avLst/>
          </a:prstGeom>
          <a:solidFill>
            <a:schemeClr val="accent6">
              <a:lumMod val="10000"/>
              <a:lumOff val="90000"/>
              <a:alpha val="41000"/>
            </a:schemeClr>
          </a:solidFill>
          <a:ln>
            <a:solidFill>
              <a:schemeClr val="tx1"/>
            </a:solidFill>
          </a:ln>
        </p:spPr>
        <p:txBody>
          <a:bodyPr wrap="square" lIns="91440" tIns="45720" rIns="91440" bIns="45720" rtlCol="0" anchor="t">
            <a:spAutoFit/>
          </a:bodyPr>
          <a:lstStyle/>
          <a:p>
            <a:pPr algn="ctr"/>
            <a:r>
              <a:rPr lang="en-US" sz="2000" b="0" i="0" dirty="0">
                <a:solidFill>
                  <a:srgbClr val="000000"/>
                </a:solidFill>
                <a:latin typeface="Times New Roman"/>
                <a:cs typeface="Times New Roman"/>
              </a:rPr>
              <a:t>Reenlistment Career Request</a:t>
            </a:r>
          </a:p>
        </p:txBody>
      </p:sp>
      <p:sp>
        <p:nvSpPr>
          <p:cNvPr id="4" name="TextBox 3">
            <a:extLst>
              <a:ext uri="{FF2B5EF4-FFF2-40B4-BE49-F238E27FC236}">
                <a16:creationId xmlns:a16="http://schemas.microsoft.com/office/drawing/2014/main" id="{9A30A882-685B-2172-4D12-3BB4E21FA5C3}"/>
              </a:ext>
            </a:extLst>
          </p:cNvPr>
          <p:cNvSpPr txBox="1"/>
          <p:nvPr/>
        </p:nvSpPr>
        <p:spPr>
          <a:xfrm>
            <a:off x="6450906" y="1033771"/>
            <a:ext cx="3235194" cy="400110"/>
          </a:xfrm>
          <a:prstGeom prst="rect">
            <a:avLst/>
          </a:prstGeom>
          <a:solidFill>
            <a:schemeClr val="accent6">
              <a:lumMod val="10000"/>
              <a:lumOff val="90000"/>
              <a:alpha val="41000"/>
            </a:schemeClr>
          </a:solidFill>
          <a:ln>
            <a:solidFill>
              <a:schemeClr val="tx1"/>
            </a:solidFill>
          </a:ln>
        </p:spPr>
        <p:txBody>
          <a:bodyPr wrap="square" lIns="91440" tIns="45720" rIns="91440" bIns="45720" rtlCol="0" anchor="t">
            <a:spAutoFit/>
          </a:bodyPr>
          <a:lstStyle/>
          <a:p>
            <a:pPr algn="ctr"/>
            <a:r>
              <a:rPr lang="en-US" sz="2000" b="0" i="0" dirty="0">
                <a:solidFill>
                  <a:srgbClr val="000000"/>
                </a:solidFill>
                <a:latin typeface="Times New Roman"/>
                <a:cs typeface="Times New Roman"/>
              </a:rPr>
              <a:t>Extension Career Request</a:t>
            </a:r>
          </a:p>
        </p:txBody>
      </p:sp>
      <p:sp>
        <p:nvSpPr>
          <p:cNvPr id="11" name="Title 1">
            <a:extLst>
              <a:ext uri="{FF2B5EF4-FFF2-40B4-BE49-F238E27FC236}">
                <a16:creationId xmlns:a16="http://schemas.microsoft.com/office/drawing/2014/main" id="{26AB33CD-5561-524E-5EEF-6DB7064896D5}"/>
              </a:ext>
            </a:extLst>
          </p:cNvPr>
          <p:cNvSpPr>
            <a:spLocks noGrp="1"/>
          </p:cNvSpPr>
          <p:nvPr>
            <p:ph type="title"/>
          </p:nvPr>
        </p:nvSpPr>
        <p:spPr>
          <a:xfrm>
            <a:off x="1263" y="2524"/>
            <a:ext cx="12186127" cy="1013385"/>
          </a:xfrm>
        </p:spPr>
        <p:txBody>
          <a:bodyPr>
            <a:noAutofit/>
          </a:bodyPr>
          <a:lstStyle/>
          <a:p>
            <a:pPr algn="ctr"/>
            <a:r>
              <a:rPr lang="en-US" sz="2800" b="0" i="0" dirty="0">
                <a:solidFill>
                  <a:srgbClr val="000000"/>
                </a:solidFill>
                <a:latin typeface="Calibri"/>
                <a:ea typeface="Calibri"/>
                <a:cs typeface="Calibri"/>
              </a:rPr>
              <a:t> </a:t>
            </a:r>
            <a:r>
              <a:rPr lang="en-US" sz="3200" b="1" i="0" dirty="0">
                <a:solidFill>
                  <a:srgbClr val="000000"/>
                </a:solidFill>
                <a:latin typeface="Times New Roman"/>
                <a:ea typeface="Calibri"/>
                <a:cs typeface="Calibri"/>
              </a:rPr>
              <a:t>Career Decision</a:t>
            </a:r>
            <a:r>
              <a:rPr lang="en-US" sz="3200" b="1" dirty="0">
                <a:solidFill>
                  <a:srgbClr val="000000"/>
                </a:solidFill>
                <a:latin typeface="Times New Roman"/>
                <a:ea typeface="Calibri"/>
                <a:cs typeface="Calibri"/>
              </a:rPr>
              <a:t> </a:t>
            </a:r>
            <a:br>
              <a:rPr lang="en-US" sz="2800" dirty="0">
                <a:solidFill>
                  <a:srgbClr val="000000"/>
                </a:solidFill>
                <a:latin typeface="Calibri"/>
                <a:ea typeface="Calibri"/>
                <a:cs typeface="Calibri"/>
              </a:rPr>
            </a:br>
            <a:r>
              <a:rPr lang="en-US" sz="2000" dirty="0">
                <a:latin typeface="Times New Roman"/>
                <a:ea typeface="Calibri"/>
                <a:cs typeface="Calibri"/>
              </a:rPr>
              <a:t>NPPSC 1160/1</a:t>
            </a:r>
            <a:endParaRPr lang="en-US" sz="2000" dirty="0">
              <a:latin typeface="Times New Roman"/>
              <a:ea typeface="Calibri"/>
              <a:cs typeface="Calibri" panose="020F0502020204030204" pitchFamily="34" charset="0"/>
            </a:endParaRPr>
          </a:p>
        </p:txBody>
      </p:sp>
      <p:sp>
        <p:nvSpPr>
          <p:cNvPr id="5" name="Rectangle 4">
            <a:extLst>
              <a:ext uri="{FF2B5EF4-FFF2-40B4-BE49-F238E27FC236}">
                <a16:creationId xmlns:a16="http://schemas.microsoft.com/office/drawing/2014/main" id="{E3886413-B7E2-A7AA-57FA-772E93A12E40}"/>
              </a:ext>
            </a:extLst>
          </p:cNvPr>
          <p:cNvSpPr>
            <a:spLocks noGrp="1" noRot="1" noMove="1" noResize="1" noEditPoints="1" noAdjustHandles="1" noChangeArrowheads="1" noChangeShapeType="1"/>
          </p:cNvSpPr>
          <p:nvPr/>
        </p:nvSpPr>
        <p:spPr>
          <a:xfrm rot="18017733">
            <a:off x="1806170" y="2690007"/>
            <a:ext cx="4602804" cy="923330"/>
          </a:xfrm>
          <a:prstGeom prst="rect">
            <a:avLst/>
          </a:prstGeom>
          <a:noFill/>
        </p:spPr>
        <p:txBody>
          <a:bodyPr wrap="square" lIns="91440" tIns="45720" rIns="91440" bIns="4572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5400" b="1" cap="none" spc="50" dirty="0">
                <a:ln w="0"/>
                <a:solidFill>
                  <a:schemeClr val="bg2"/>
                </a:solidFill>
                <a:effectLst>
                  <a:innerShdw blurRad="63500" dist="50800" dir="13500000">
                    <a:srgbClr val="000000">
                      <a:alpha val="50000"/>
                    </a:srgbClr>
                  </a:innerShdw>
                </a:effectLst>
              </a:rPr>
              <a:t>SAMPLE</a:t>
            </a:r>
          </a:p>
        </p:txBody>
      </p:sp>
      <p:sp>
        <p:nvSpPr>
          <p:cNvPr id="7" name="Rectangle 6">
            <a:extLst>
              <a:ext uri="{FF2B5EF4-FFF2-40B4-BE49-F238E27FC236}">
                <a16:creationId xmlns:a16="http://schemas.microsoft.com/office/drawing/2014/main" id="{E3886413-B7E2-A7AA-57FA-772E93A12E40}"/>
              </a:ext>
            </a:extLst>
          </p:cNvPr>
          <p:cNvSpPr>
            <a:spLocks noGrp="1" noRot="1" noMove="1" noResize="1" noEditPoints="1" noAdjustHandles="1" noChangeArrowheads="1" noChangeShapeType="1"/>
          </p:cNvSpPr>
          <p:nvPr/>
        </p:nvSpPr>
        <p:spPr>
          <a:xfrm rot="3084770">
            <a:off x="5870809" y="2690006"/>
            <a:ext cx="4602804" cy="923330"/>
          </a:xfrm>
          <a:prstGeom prst="rect">
            <a:avLst/>
          </a:prstGeom>
          <a:noFill/>
        </p:spPr>
        <p:txBody>
          <a:bodyPr wrap="square" lIns="91440" tIns="45720" rIns="91440" bIns="4572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5400" b="1" cap="none" spc="50" dirty="0">
                <a:ln w="0"/>
                <a:solidFill>
                  <a:schemeClr val="bg2"/>
                </a:solidFill>
                <a:effectLst>
                  <a:innerShdw blurRad="63500" dist="50800" dir="13500000">
                    <a:srgbClr val="000000">
                      <a:alpha val="50000"/>
                    </a:srgbClr>
                  </a:innerShdw>
                </a:effectLst>
              </a:rPr>
              <a:t>SAMPLE</a:t>
            </a:r>
          </a:p>
        </p:txBody>
      </p:sp>
    </p:spTree>
    <p:extLst>
      <p:ext uri="{BB962C8B-B14F-4D97-AF65-F5344CB8AC3E}">
        <p14:creationId xmlns:p14="http://schemas.microsoft.com/office/powerpoint/2010/main" val="3035285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7E1311-F717-F496-2529-DE1F6D61F6A2}"/>
              </a:ext>
            </a:extLst>
          </p:cNvPr>
          <p:cNvSpPr>
            <a:spLocks noGrp="1"/>
          </p:cNvSpPr>
          <p:nvPr>
            <p:ph idx="1"/>
          </p:nvPr>
        </p:nvSpPr>
        <p:spPr>
          <a:xfrm>
            <a:off x="1772195" y="1260061"/>
            <a:ext cx="8138160" cy="5355770"/>
          </a:xfrm>
        </p:spPr>
        <p:txBody>
          <a:bodyPr vert="horz" lIns="91440" tIns="45720" rIns="91440" bIns="45720" rtlCol="0" anchor="t">
            <a:noAutofit/>
          </a:bodyPr>
          <a:lstStyle/>
          <a:p>
            <a:pPr>
              <a:lnSpc>
                <a:spcPct val="100000"/>
              </a:lnSpc>
              <a:spcBef>
                <a:spcPts val="300"/>
              </a:spcBef>
              <a:spcAft>
                <a:spcPts val="300"/>
              </a:spcAft>
            </a:pPr>
            <a:r>
              <a:rPr lang="en-US" sz="2000" b="0" i="0" dirty="0">
                <a:solidFill>
                  <a:srgbClr val="000000"/>
                </a:solidFill>
                <a:latin typeface="Times New Roman"/>
                <a:cs typeface="Times New Roman"/>
              </a:rPr>
              <a:t>MILPERSMAN 1160-020 Prepare Ceremony  (i.e. Certificates)</a:t>
            </a:r>
            <a:endParaRPr lang="en-US" sz="19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“During a reenlistment ceremony, the reenlisting Sailor makes a personal commitment in a public forum to wear the cloth of the nation with honor, courage and commitment.”</a:t>
            </a:r>
            <a:endParaRPr lang="en-US" sz="1900" dirty="0">
              <a:latin typeface="Times New Roman"/>
              <a:ea typeface="Tahoma"/>
              <a:cs typeface="Times New Roman"/>
            </a:endParaRPr>
          </a:p>
          <a:p>
            <a:pPr marL="2743200" lvl="5">
              <a:lnSpc>
                <a:spcPct val="100000"/>
              </a:lnSpc>
              <a:spcBef>
                <a:spcPts val="300"/>
              </a:spcBef>
              <a:spcAft>
                <a:spcPts val="300"/>
              </a:spcAft>
              <a:buFont typeface="Wingdings" panose="05000000000000000000" pitchFamily="2" charset="2"/>
              <a:buChar char="§"/>
            </a:pPr>
            <a:r>
              <a:rPr lang="en-US" sz="2000" b="0" i="0" dirty="0">
                <a:solidFill>
                  <a:srgbClr val="000000"/>
                </a:solidFill>
                <a:latin typeface="Times New Roman"/>
                <a:cs typeface="Times New Roman"/>
              </a:rPr>
              <a:t>Who CAN ADMINISTER THE OATH?: Per 10 U.S.C. 502(a), The President, Vice President, Secretary of Defense, and any commissioned officer and any other person designated under regulations prescribed by the Secretary of Defense</a:t>
            </a:r>
            <a:endParaRPr lang="en-US" sz="1900" dirty="0">
              <a:solidFill>
                <a:schemeClr val="bg2"/>
              </a:solidFill>
              <a:latin typeface="Times New Roman"/>
              <a:ea typeface="Tahoma"/>
              <a:cs typeface="Times New Roman"/>
            </a:endParaRPr>
          </a:p>
          <a:p>
            <a:pPr marL="2743200" lvl="5">
              <a:lnSpc>
                <a:spcPct val="100000"/>
              </a:lnSpc>
              <a:spcBef>
                <a:spcPts val="300"/>
              </a:spcBef>
              <a:spcAft>
                <a:spcPts val="300"/>
              </a:spcAft>
              <a:buFont typeface="Wingdings" panose="05000000000000000000" pitchFamily="2" charset="2"/>
              <a:buChar char="§"/>
            </a:pPr>
            <a:r>
              <a:rPr lang="en-US" sz="2000" b="0" i="0" dirty="0">
                <a:solidFill>
                  <a:srgbClr val="000000"/>
                </a:solidFill>
                <a:latin typeface="Times New Roman"/>
                <a:cs typeface="Times New Roman"/>
              </a:rPr>
              <a:t>Where: Venue shall reflect pride, professionalism and dignity for the oath and Navy</a:t>
            </a:r>
            <a:endParaRPr lang="en-US" sz="1900" dirty="0">
              <a:solidFill>
                <a:schemeClr val="bg2"/>
              </a:solidFill>
              <a:latin typeface="Times New Roman"/>
              <a:ea typeface="Tahoma"/>
              <a:cs typeface="Times New Roman"/>
            </a:endParaRPr>
          </a:p>
          <a:p>
            <a:pPr marL="228600" lvl="5">
              <a:lnSpc>
                <a:spcPct val="100000"/>
              </a:lnSpc>
              <a:spcBef>
                <a:spcPts val="300"/>
              </a:spcBef>
              <a:spcAft>
                <a:spcPts val="300"/>
              </a:spcAft>
              <a:buFont typeface="Wingdings" panose="05000000000000000000" pitchFamily="2" charset="2"/>
              <a:buChar char="§"/>
            </a:pPr>
            <a:r>
              <a:rPr lang="en-US" sz="2000" b="0" i="0" dirty="0">
                <a:solidFill>
                  <a:srgbClr val="000000"/>
                </a:solidFill>
                <a:latin typeface="Times New Roman"/>
                <a:cs typeface="Times New Roman"/>
              </a:rPr>
              <a:t>Attire: </a:t>
            </a:r>
            <a:r>
              <a:rPr lang="en-US" sz="2000" dirty="0">
                <a:solidFill>
                  <a:srgbClr val="000000"/>
                </a:solidFill>
                <a:latin typeface="Times New Roman"/>
                <a:cs typeface="Times New Roman"/>
              </a:rPr>
              <a:t>Must be in</a:t>
            </a:r>
            <a:r>
              <a:rPr lang="en-US" sz="2000" b="0" i="0" dirty="0">
                <a:solidFill>
                  <a:srgbClr val="000000"/>
                </a:solidFill>
                <a:latin typeface="Times New Roman"/>
                <a:cs typeface="Times New Roman"/>
              </a:rPr>
              <a:t> Uniform</a:t>
            </a:r>
            <a:r>
              <a:rPr lang="en-US" sz="2000" dirty="0">
                <a:solidFill>
                  <a:srgbClr val="000000"/>
                </a:solidFill>
                <a:latin typeface="Times New Roman"/>
                <a:cs typeface="Times New Roman"/>
              </a:rPr>
              <a:t>.</a:t>
            </a:r>
            <a:endParaRPr lang="en-US" sz="1900" dirty="0">
              <a:solidFill>
                <a:schemeClr val="bg2"/>
              </a:solidFill>
              <a:latin typeface="Times New Roman"/>
              <a:ea typeface="Tahoma"/>
              <a:cs typeface="Times New Roman"/>
            </a:endParaRPr>
          </a:p>
          <a:p>
            <a:pPr marL="228600" lvl="5">
              <a:lnSpc>
                <a:spcPct val="100000"/>
              </a:lnSpc>
              <a:spcBef>
                <a:spcPts val="300"/>
              </a:spcBef>
              <a:spcAft>
                <a:spcPts val="300"/>
              </a:spcAft>
              <a:buFont typeface="Wingdings" panose="05000000000000000000" pitchFamily="2" charset="2"/>
              <a:buChar char="§"/>
            </a:pPr>
            <a:r>
              <a:rPr lang="en-US" sz="2000" b="0" i="0" dirty="0">
                <a:solidFill>
                  <a:srgbClr val="000000"/>
                </a:solidFill>
                <a:latin typeface="Times New Roman"/>
                <a:cs typeface="Times New Roman"/>
              </a:rPr>
              <a:t>Senior enlisted CANNOT </a:t>
            </a:r>
            <a:r>
              <a:rPr lang="en-US" sz="2000" dirty="0">
                <a:solidFill>
                  <a:srgbClr val="000000"/>
                </a:solidFill>
                <a:latin typeface="Times New Roman"/>
                <a:cs typeface="Times New Roman"/>
              </a:rPr>
              <a:t>administer</a:t>
            </a:r>
            <a:r>
              <a:rPr lang="en-US" sz="2000" b="0" i="0" dirty="0">
                <a:solidFill>
                  <a:srgbClr val="000000"/>
                </a:solidFill>
                <a:latin typeface="Times New Roman"/>
                <a:cs typeface="Times New Roman"/>
              </a:rPr>
              <a:t> the Oath of Enlistment</a:t>
            </a:r>
            <a:r>
              <a:rPr lang="en-US" sz="2000" dirty="0">
                <a:solidFill>
                  <a:srgbClr val="000000"/>
                </a:solidFill>
                <a:latin typeface="Times New Roman"/>
                <a:cs typeface="Times New Roman"/>
              </a:rPr>
              <a:t>.</a:t>
            </a:r>
            <a:endParaRPr lang="en-US" sz="1900" dirty="0">
              <a:solidFill>
                <a:schemeClr val="bg2"/>
              </a:solidFill>
              <a:latin typeface="Times New Roman"/>
              <a:ea typeface="Tahoma"/>
              <a:cs typeface="Times New Roman"/>
            </a:endParaRPr>
          </a:p>
          <a:p>
            <a:pPr marL="228600" lvl="5">
              <a:lnSpc>
                <a:spcPct val="120000"/>
              </a:lnSpc>
              <a:spcBef>
                <a:spcPts val="300"/>
              </a:spcBef>
              <a:spcAft>
                <a:spcPts val="300"/>
              </a:spcAft>
              <a:buNone/>
            </a:pPr>
            <a:endParaRPr lang="en-US" sz="1900">
              <a:solidFill>
                <a:schemeClr val="bg2"/>
              </a:solidFill>
              <a:ea typeface="Tahoma"/>
              <a:cs typeface="Tahoma"/>
            </a:endParaRPr>
          </a:p>
          <a:p>
            <a:pPr>
              <a:lnSpc>
                <a:spcPct val="120000"/>
              </a:lnSpc>
              <a:spcBef>
                <a:spcPts val="300"/>
              </a:spcBef>
              <a:spcAft>
                <a:spcPts val="300"/>
              </a:spcAft>
            </a:pPr>
            <a:endParaRPr lang="en-US" sz="1900">
              <a:ea typeface="Tahoma"/>
              <a:cs typeface="Tahoma"/>
            </a:endParaRPr>
          </a:p>
        </p:txBody>
      </p:sp>
      <p:pic>
        <p:nvPicPr>
          <p:cNvPr id="5" name="Picture 4">
            <a:extLst>
              <a:ext uri="{FF2B5EF4-FFF2-40B4-BE49-F238E27FC236}">
                <a16:creationId xmlns:a16="http://schemas.microsoft.com/office/drawing/2014/main" id="{8D643438-C9C0-80EB-EF80-397346A42DEE}"/>
              </a:ext>
            </a:extLst>
          </p:cNvPr>
          <p:cNvPicPr>
            <a:picLocks noChangeAspect="1"/>
          </p:cNvPicPr>
          <p:nvPr/>
        </p:nvPicPr>
        <p:blipFill>
          <a:blip r:embed="rId3">
            <a:alphaModFix amt="59000"/>
          </a:blip>
          <a:stretch>
            <a:fillRect/>
          </a:stretch>
        </p:blipFill>
        <p:spPr>
          <a:xfrm>
            <a:off x="2358804" y="2648048"/>
            <a:ext cx="1548520" cy="2324640"/>
          </a:xfrm>
          <a:prstGeom prst="rect">
            <a:avLst/>
          </a:prstGeom>
          <a:ln>
            <a:solidFill>
              <a:schemeClr val="tx1"/>
            </a:solidFill>
          </a:ln>
        </p:spPr>
      </p:pic>
      <p:sp>
        <p:nvSpPr>
          <p:cNvPr id="8" name="Title 1">
            <a:extLst>
              <a:ext uri="{FF2B5EF4-FFF2-40B4-BE49-F238E27FC236}">
                <a16:creationId xmlns:a16="http://schemas.microsoft.com/office/drawing/2014/main" id="{A360FA77-E725-C40A-32AB-BE26420B8F44}"/>
              </a:ext>
            </a:extLst>
          </p:cNvPr>
          <p:cNvSpPr txBox="1">
            <a:spLocks/>
          </p:cNvSpPr>
          <p:nvPr/>
        </p:nvSpPr>
        <p:spPr>
          <a:xfrm>
            <a:off x="1263" y="2524"/>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solidFill>
                  <a:srgbClr val="000000"/>
                </a:solidFill>
                <a:latin typeface="Times New Roman"/>
                <a:ea typeface="Calibri"/>
                <a:cs typeface="Calibri"/>
              </a:rPr>
              <a:t>Reenlistment Ceremony</a:t>
            </a:r>
            <a:endParaRPr lang="en-US" sz="2000" dirty="0">
              <a:latin typeface="Times New Roman"/>
              <a:cs typeface="Calibri" panose="020F0502020204030204" pitchFamily="34" charset="0"/>
            </a:endParaRPr>
          </a:p>
        </p:txBody>
      </p:sp>
    </p:spTree>
    <p:extLst>
      <p:ext uri="{BB962C8B-B14F-4D97-AF65-F5344CB8AC3E}">
        <p14:creationId xmlns:p14="http://schemas.microsoft.com/office/powerpoint/2010/main" val="3122407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436757"/>
            <a:ext cx="10058400" cy="4351338"/>
          </a:xfrm>
        </p:spPr>
        <p:txBody>
          <a:bodyPr vert="horz" lIns="91440" tIns="45720" rIns="91440" bIns="45720" rtlCol="0" anchor="t">
            <a:noAutofit/>
          </a:bodyPr>
          <a:lstStyle/>
          <a:p>
            <a:pPr>
              <a:lnSpc>
                <a:spcPct val="120000"/>
              </a:lnSpc>
              <a:spcBef>
                <a:spcPts val="300"/>
              </a:spcBef>
              <a:spcAft>
                <a:spcPts val="300"/>
              </a:spcAft>
            </a:pPr>
            <a:r>
              <a:rPr lang="en-US" sz="2000" b="0" i="0" dirty="0">
                <a:solidFill>
                  <a:srgbClr val="000000"/>
                </a:solidFill>
                <a:latin typeface="Times New Roman"/>
                <a:ea typeface="Calibri"/>
                <a:cs typeface="Calibri"/>
              </a:rPr>
              <a:t>Recommended for retention on most recent evaluation</a:t>
            </a:r>
          </a:p>
          <a:p>
            <a:pPr>
              <a:lnSpc>
                <a:spcPct val="120000"/>
              </a:lnSpc>
              <a:spcBef>
                <a:spcPts val="300"/>
              </a:spcBef>
              <a:spcAft>
                <a:spcPts val="300"/>
              </a:spcAft>
            </a:pPr>
            <a:r>
              <a:rPr lang="en-US" sz="2000" b="0" i="0" dirty="0">
                <a:solidFill>
                  <a:srgbClr val="000000"/>
                </a:solidFill>
                <a:latin typeface="Times New Roman"/>
                <a:ea typeface="Calibri"/>
                <a:cs typeface="Calibri"/>
              </a:rPr>
              <a:t>Maintained proper security clearance for rating</a:t>
            </a:r>
            <a:endParaRPr lang="en-US" sz="2000">
              <a:latin typeface="Times New Roman"/>
              <a:ea typeface="Calibri"/>
              <a:cs typeface="Calibri"/>
            </a:endParaRPr>
          </a:p>
          <a:p>
            <a:pPr>
              <a:lnSpc>
                <a:spcPct val="120000"/>
              </a:lnSpc>
              <a:spcBef>
                <a:spcPts val="300"/>
              </a:spcBef>
              <a:spcAft>
                <a:spcPts val="300"/>
              </a:spcAft>
            </a:pPr>
            <a:r>
              <a:rPr lang="en-US" sz="2000" b="0" i="0" dirty="0">
                <a:solidFill>
                  <a:srgbClr val="000000"/>
                </a:solidFill>
                <a:latin typeface="Times New Roman"/>
                <a:ea typeface="Calibri"/>
                <a:cs typeface="Calibri"/>
              </a:rPr>
              <a:t>Reenlistment</a:t>
            </a:r>
            <a:r>
              <a:rPr lang="en-US" sz="2000" dirty="0">
                <a:solidFill>
                  <a:srgbClr val="000000"/>
                </a:solidFill>
                <a:latin typeface="Times New Roman"/>
                <a:ea typeface="Calibri"/>
                <a:cs typeface="Calibri"/>
              </a:rPr>
              <a:t> cannot exceed established</a:t>
            </a:r>
            <a:r>
              <a:rPr lang="en-US" sz="2000" b="0" i="0" dirty="0">
                <a:solidFill>
                  <a:srgbClr val="000000"/>
                </a:solidFill>
                <a:latin typeface="Times New Roman"/>
                <a:ea typeface="Calibri"/>
                <a:cs typeface="Calibri"/>
              </a:rPr>
              <a:t> HYT limit</a:t>
            </a:r>
            <a:r>
              <a:rPr lang="en-US" sz="2000" dirty="0">
                <a:solidFill>
                  <a:srgbClr val="000000"/>
                </a:solidFill>
                <a:latin typeface="Times New Roman"/>
                <a:ea typeface="Calibri"/>
                <a:cs typeface="Calibri"/>
              </a:rPr>
              <a:t> without PERS approval</a:t>
            </a:r>
            <a:endParaRPr lang="en-US" sz="2000">
              <a:latin typeface="Times New Roman"/>
              <a:ea typeface="Calibri"/>
              <a:cs typeface="Calibri"/>
            </a:endParaRPr>
          </a:p>
          <a:p>
            <a:pPr>
              <a:lnSpc>
                <a:spcPct val="120000"/>
              </a:lnSpc>
              <a:spcBef>
                <a:spcPts val="300"/>
              </a:spcBef>
              <a:spcAft>
                <a:spcPts val="300"/>
              </a:spcAft>
            </a:pPr>
            <a:r>
              <a:rPr lang="en-US" sz="2000" dirty="0">
                <a:solidFill>
                  <a:srgbClr val="000000"/>
                </a:solidFill>
                <a:latin typeface="Times New Roman"/>
                <a:ea typeface="Calibri"/>
                <a:cs typeface="Calibri"/>
              </a:rPr>
              <a:t>Be in</a:t>
            </a:r>
            <a:r>
              <a:rPr lang="en-US" sz="2000" b="0" i="0" dirty="0">
                <a:solidFill>
                  <a:srgbClr val="000000"/>
                </a:solidFill>
                <a:latin typeface="Times New Roman"/>
                <a:ea typeface="Calibri"/>
                <a:cs typeface="Calibri"/>
              </a:rPr>
              <a:t> </a:t>
            </a:r>
            <a:r>
              <a:rPr lang="en-US" sz="2000" dirty="0">
                <a:solidFill>
                  <a:srgbClr val="000000"/>
                </a:solidFill>
                <a:latin typeface="Times New Roman"/>
                <a:ea typeface="Calibri"/>
                <a:cs typeface="Calibri"/>
              </a:rPr>
              <a:t>compliance with physical fitness assessment (PFA) standards [</a:t>
            </a:r>
            <a:r>
              <a:rPr lang="en-US" sz="2000" b="0" i="0" dirty="0">
                <a:solidFill>
                  <a:srgbClr val="000000"/>
                </a:solidFill>
                <a:latin typeface="Times New Roman"/>
                <a:ea typeface="Calibri"/>
                <a:cs typeface="Calibri"/>
              </a:rPr>
              <a:t>verify current policy]</a:t>
            </a:r>
            <a:endParaRPr lang="en-US" sz="2000">
              <a:solidFill>
                <a:schemeClr val="accent3"/>
              </a:solidFill>
              <a:latin typeface="Times New Roman"/>
              <a:ea typeface="Calibri"/>
              <a:cs typeface="Calibri"/>
            </a:endParaRPr>
          </a:p>
          <a:p>
            <a:pPr>
              <a:lnSpc>
                <a:spcPct val="120000"/>
              </a:lnSpc>
              <a:spcBef>
                <a:spcPts val="300"/>
              </a:spcBef>
              <a:spcAft>
                <a:spcPts val="300"/>
              </a:spcAft>
            </a:pPr>
            <a:r>
              <a:rPr lang="en-US" sz="2000" dirty="0">
                <a:solidFill>
                  <a:srgbClr val="000000"/>
                </a:solidFill>
                <a:latin typeface="Times New Roman"/>
                <a:ea typeface="Calibri"/>
                <a:cs typeface="Calibri"/>
              </a:rPr>
              <a:t>Medically</a:t>
            </a:r>
            <a:r>
              <a:rPr lang="en-US" sz="2000" b="0" i="0" dirty="0">
                <a:solidFill>
                  <a:srgbClr val="000000"/>
                </a:solidFill>
                <a:latin typeface="Times New Roman"/>
                <a:ea typeface="Calibri"/>
                <a:cs typeface="Calibri"/>
              </a:rPr>
              <a:t> Qualified for reenlistment in current or future rating change</a:t>
            </a:r>
            <a:endParaRPr lang="en-US" sz="2000">
              <a:latin typeface="Times New Roman"/>
              <a:ea typeface="Calibri"/>
              <a:cs typeface="Calibri"/>
            </a:endParaRPr>
          </a:p>
          <a:p>
            <a:pPr>
              <a:lnSpc>
                <a:spcPct val="120000"/>
              </a:lnSpc>
              <a:spcBef>
                <a:spcPts val="300"/>
              </a:spcBef>
              <a:spcAft>
                <a:spcPts val="300"/>
              </a:spcAft>
            </a:pPr>
            <a:r>
              <a:rPr lang="en-US" sz="2000" b="0" i="0" dirty="0">
                <a:solidFill>
                  <a:srgbClr val="000000"/>
                </a:solidFill>
                <a:latin typeface="Times New Roman"/>
                <a:ea typeface="Calibri"/>
                <a:cs typeface="Calibri"/>
              </a:rPr>
              <a:t>OBLISERV submitted and approved, MNA/verified CWAY</a:t>
            </a:r>
            <a:endParaRPr lang="en-US" sz="2000">
              <a:latin typeface="Times New Roman"/>
              <a:ea typeface="Calibri"/>
              <a:cs typeface="Calibri"/>
            </a:endParaRPr>
          </a:p>
          <a:p>
            <a:pPr>
              <a:lnSpc>
                <a:spcPct val="120000"/>
              </a:lnSpc>
              <a:spcBef>
                <a:spcPts val="300"/>
              </a:spcBef>
              <a:spcAft>
                <a:spcPts val="300"/>
              </a:spcAft>
            </a:pPr>
            <a:r>
              <a:rPr lang="en-US" sz="2000" b="0" i="0" dirty="0">
                <a:solidFill>
                  <a:srgbClr val="000000"/>
                </a:solidFill>
                <a:latin typeface="Times New Roman"/>
                <a:ea typeface="Calibri"/>
                <a:cs typeface="Calibri"/>
              </a:rPr>
              <a:t>Reason to Reenlist – Benefits of Rate, Conversion (STAR, AC2TAR, TAR2AC, OTT [verify eligibility), Bonus (SRB, ESRP) pre-approval received</a:t>
            </a:r>
            <a:endParaRPr lang="en-US" sz="2000">
              <a:latin typeface="Times New Roman"/>
              <a:ea typeface="Calibri"/>
              <a:cs typeface="Calibri"/>
            </a:endParaRPr>
          </a:p>
          <a:p>
            <a:pPr>
              <a:lnSpc>
                <a:spcPct val="120000"/>
              </a:lnSpc>
              <a:spcBef>
                <a:spcPts val="300"/>
              </a:spcBef>
              <a:spcAft>
                <a:spcPts val="300"/>
              </a:spcAft>
            </a:pPr>
            <a:r>
              <a:rPr lang="en-US" sz="2000" b="0" i="0" dirty="0">
                <a:solidFill>
                  <a:srgbClr val="000000"/>
                </a:solidFill>
                <a:latin typeface="Times New Roman"/>
                <a:ea typeface="Calibri"/>
                <a:cs typeface="Calibri"/>
              </a:rPr>
              <a:t>Selling back leave, 60 days max in Naval career</a:t>
            </a:r>
          </a:p>
          <a:p>
            <a:pPr>
              <a:lnSpc>
                <a:spcPct val="120000"/>
              </a:lnSpc>
              <a:spcBef>
                <a:spcPts val="300"/>
              </a:spcBef>
              <a:spcAft>
                <a:spcPts val="300"/>
              </a:spcAft>
            </a:pPr>
            <a:endParaRPr lang="en-US" sz="2000" dirty="0">
              <a:latin typeface="Calibri"/>
              <a:ea typeface="Calibri"/>
              <a:cs typeface="Calibri"/>
            </a:endParaRPr>
          </a:p>
          <a:p>
            <a:pPr>
              <a:lnSpc>
                <a:spcPct val="120000"/>
              </a:lnSpc>
              <a:spcBef>
                <a:spcPts val="300"/>
              </a:spcBef>
              <a:spcAft>
                <a:spcPts val="300"/>
              </a:spcAft>
              <a:buNone/>
            </a:pPr>
            <a:endParaRPr lang="en-US" sz="2000">
              <a:latin typeface="Calibri" panose="020F0502020204030204" pitchFamily="34" charset="0"/>
              <a:ea typeface="Tahoma"/>
              <a:cs typeface="Calibri" panose="020F0502020204030204" pitchFamily="34" charset="0"/>
            </a:endParaRPr>
          </a:p>
        </p:txBody>
      </p:sp>
      <p:sp>
        <p:nvSpPr>
          <p:cNvPr id="7" name="Title 1">
            <a:extLst>
              <a:ext uri="{FF2B5EF4-FFF2-40B4-BE49-F238E27FC236}">
                <a16:creationId xmlns:a16="http://schemas.microsoft.com/office/drawing/2014/main" id="{2FE9C1CF-B0CC-0C3F-FEFD-2A503F668E5E}"/>
              </a:ext>
            </a:extLst>
          </p:cNvPr>
          <p:cNvSpPr txBox="1">
            <a:spLocks/>
          </p:cNvSpPr>
          <p:nvPr/>
        </p:nvSpPr>
        <p:spPr>
          <a:xfrm>
            <a:off x="1263" y="24611"/>
            <a:ext cx="12186127" cy="14134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rgbClr val="000000"/>
                </a:solidFill>
                <a:latin typeface="Calibri"/>
                <a:ea typeface="Calibri"/>
                <a:cs typeface="Calibri"/>
              </a:rPr>
              <a:t> </a:t>
            </a:r>
            <a:r>
              <a:rPr lang="en-US" sz="3200" b="1" dirty="0">
                <a:solidFill>
                  <a:srgbClr val="000000"/>
                </a:solidFill>
                <a:latin typeface="Times New Roman"/>
                <a:ea typeface="Calibri"/>
                <a:cs typeface="Calibri"/>
              </a:rPr>
              <a:t>Career Decision </a:t>
            </a:r>
            <a:br>
              <a:rPr lang="en-US" sz="2800" dirty="0">
                <a:solidFill>
                  <a:srgbClr val="000000"/>
                </a:solidFill>
                <a:latin typeface="Calibri"/>
                <a:ea typeface="Calibri"/>
                <a:cs typeface="Calibri"/>
              </a:rPr>
            </a:br>
            <a:r>
              <a:rPr lang="en-US" sz="2000" dirty="0">
                <a:solidFill>
                  <a:srgbClr val="000000"/>
                </a:solidFill>
                <a:latin typeface="Times New Roman"/>
                <a:ea typeface="Calibri"/>
                <a:cs typeface="Calibri"/>
              </a:rPr>
              <a:t>Reenlistment Eligibility</a:t>
            </a:r>
            <a:endParaRPr lang="en-US" sz="2000" dirty="0">
              <a:latin typeface="Times New Roman"/>
              <a:cs typeface="Calibri" panose="020F0502020204030204" pitchFamily="34" charset="0"/>
            </a:endParaRPr>
          </a:p>
        </p:txBody>
      </p:sp>
    </p:spTree>
    <p:extLst>
      <p:ext uri="{BB962C8B-B14F-4D97-AF65-F5344CB8AC3E}">
        <p14:creationId xmlns:p14="http://schemas.microsoft.com/office/powerpoint/2010/main" val="1530727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B2727AD1366E48A3C341A92A39677A" ma:contentTypeVersion="3" ma:contentTypeDescription="Create a new document." ma:contentTypeScope="" ma:versionID="aa4f8122a2d469bd63a3ddaea1e9f398">
  <xsd:schema xmlns:xsd="http://www.w3.org/2001/XMLSchema" xmlns:xs="http://www.w3.org/2001/XMLSchema" xmlns:p="http://schemas.microsoft.com/office/2006/metadata/properties" xmlns:ns2="0caf38a1-3a1c-4f86-b30f-ec0eec563c4d" targetNamespace="http://schemas.microsoft.com/office/2006/metadata/properties" ma:root="true" ma:fieldsID="7a4888f717ccd471d270bfd4b045b54d" ns2:_="">
    <xsd:import namespace="0caf38a1-3a1c-4f86-b30f-ec0eec563c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af38a1-3a1c-4f86-b30f-ec0eec563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ACFF94F-4C1E-44E3-89FB-965E390B2E91}">
  <ds:schemaRefs>
    <ds:schemaRef ds:uri="0caf38a1-3a1c-4f86-b30f-ec0eec563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DAE6C2A-FE33-484B-BBD0-D616CE81648A}">
  <ds:schemaRefs>
    <ds:schemaRef ds:uri="http://schemas.microsoft.com/sharepoint/v3/contenttype/forms"/>
  </ds:schemaRefs>
</ds:datastoreItem>
</file>

<file path=customXml/itemProps3.xml><?xml version="1.0" encoding="utf-8"?>
<ds:datastoreItem xmlns:ds="http://schemas.openxmlformats.org/officeDocument/2006/customXml" ds:itemID="{A1550D16-4EFE-4723-B520-302E5E643AB5}">
  <ds:schemaRefs>
    <ds:schemaRef ds:uri="http://schemas.microsoft.com/office/2006/documentManagement/types"/>
    <ds:schemaRef ds:uri="http://purl.org/dc/dcmitype/"/>
    <ds:schemaRef ds:uri="http://schemas.microsoft.com/office/2006/metadata/properties"/>
    <ds:schemaRef ds:uri="http://purl.org/dc/terms/"/>
    <ds:schemaRef ds:uri="http://www.w3.org/XML/1998/namespace"/>
    <ds:schemaRef ds:uri="http://schemas.openxmlformats.org/package/2006/metadata/core-properties"/>
    <ds:schemaRef ds:uri="http://purl.org/dc/elements/1.1/"/>
    <ds:schemaRef ds:uri="http://schemas.microsoft.com/office/infopath/2007/PartnerControls"/>
    <ds:schemaRef ds:uri="0caf38a1-3a1c-4f86-b30f-ec0eec563c4d"/>
  </ds:schemaRefs>
</ds:datastoreItem>
</file>

<file path=docProps/app.xml><?xml version="1.0" encoding="utf-8"?>
<Properties xmlns="http://schemas.openxmlformats.org/officeDocument/2006/extended-properties" xmlns:vt="http://schemas.openxmlformats.org/officeDocument/2006/docPropsVTypes">
  <TotalTime>7</TotalTime>
  <Words>4405</Words>
  <Application>Microsoft Office PowerPoint</Application>
  <PresentationFormat>Widescreen</PresentationFormat>
  <Paragraphs>425</Paragraphs>
  <Slides>24</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Aptos</vt:lpstr>
      <vt:lpstr>Aptos Display</vt:lpstr>
      <vt:lpstr>Arial</vt:lpstr>
      <vt:lpstr>Calibri</vt:lpstr>
      <vt:lpstr>Tahoma</vt:lpstr>
      <vt:lpstr>Times New Roman</vt:lpstr>
      <vt:lpstr>Wingdings</vt:lpstr>
      <vt:lpstr>Wingdings,Sans-Serif</vt:lpstr>
      <vt:lpstr>Office Theme</vt:lpstr>
      <vt:lpstr>PowerPoint Presentation</vt:lpstr>
      <vt:lpstr>Enabling Objectives</vt:lpstr>
      <vt:lpstr>References</vt:lpstr>
      <vt:lpstr>References (cont.)</vt:lpstr>
      <vt:lpstr> Career Decision  Career Milestone</vt:lpstr>
      <vt:lpstr> Career Decision  Forms</vt:lpstr>
      <vt:lpstr> Career Decision  NPPSC 1160/1</vt:lpstr>
      <vt:lpstr>PowerPoint Presentation</vt:lpstr>
      <vt:lpstr>PowerPoint Presentation</vt:lpstr>
      <vt:lpstr>PowerPoint Presentation</vt:lpstr>
      <vt:lpstr>PowerPoint Presentation</vt:lpstr>
      <vt:lpstr>PowerPoint Presentation</vt:lpstr>
      <vt:lpstr>High Year Tenure  (HYT)</vt:lpstr>
      <vt:lpstr>High Year Tenure  Gates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Knowledge Check  </vt:lpstr>
      <vt:lpstr>Summary and Review</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 REENLISTMENTS AND EXTENSIONS</dc:title>
  <dc:creator>BUPERS</dc:creator>
  <cp:lastModifiedBy>Gallagher, Vicky A CTR USN COMNAVPERSCOM MIL TN (USA)</cp:lastModifiedBy>
  <cp:revision>197</cp:revision>
  <dcterms:created xsi:type="dcterms:W3CDTF">2025-06-01T00:52:09Z</dcterms:created>
  <dcterms:modified xsi:type="dcterms:W3CDTF">2025-12-08T17:00:24Z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0x010100E7B2727AD1366E48A3C341A92A39677A</vt:lpwstr>
  </property>
</Properties>
</file>