
<file path=[Content_Types].xml><?xml version="1.0" encoding="utf-8"?>
<Types xmlns="http://schemas.openxmlformats.org/package/2006/content-types">
  <Default Extension="fntdata" ContentType="application/x-fontdata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</p:sldIdLst>
  <p:sldSz cx="10058400" cy="7772400"/>
  <p:notesSz cx="6858000" cy="9144000"/>
  <p:embeddedFontLst>
    <p:embeddedFont>
      <p:font typeface="League Spartan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72A018-AF6A-354E-491C-1E591153ED57}" name="Osborne, James R MCPO USN DCNO N1 (USA)" initials="O(" userId="S::james.r.osborne.mil@us.navy.mil::db38b5b9-a24d-48a5-8eba-4cddad04ac17" providerId="AD"/>
  <p188:author id="{C2695ECE-25D1-BD04-F57E-198AE06FDB87}" name="Edmonston, Douglas A SCPO USN CBC GULFPORT MS (USA)" initials="E(" userId="S::douglas.a.edmonston.mil@us.navy.mil::af5b9239-1866-4b1f-a601-d58887d307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E79E3-C10F-4CB4-B10E-4FD1B014F6B5}" v="1" dt="2025-09-29T20:28:24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90" d="100"/>
          <a:sy n="90" d="100"/>
        </p:scale>
        <p:origin x="18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monston, Douglas A SCPO USN CBC GULFPORT MS (USA)" userId="S::douglas.a.edmonston.mil@us.navy.mil::af5b9239-1866-4b1f-a601-d58887d30755" providerId="AD" clId="Web-{319BF4C6-DF60-8634-45E5-D224AA7692D2}"/>
    <pc:docChg chg="mod">
      <pc:chgData name="Edmonston, Douglas A SCPO USN CBC GULFPORT MS (USA)" userId="S::douglas.a.edmonston.mil@us.navy.mil::af5b9239-1866-4b1f-a601-d58887d30755" providerId="AD" clId="Web-{319BF4C6-DF60-8634-45E5-D224AA7692D2}" dt="2025-08-19T01:07:16.385" v="0"/>
      <pc:docMkLst>
        <pc:docMk/>
      </pc:docMkLst>
    </pc:docChg>
  </pc:docChgLst>
  <pc:docChgLst>
    <pc:chgData name="Osborne, James R MCPO USN DCNO N1 (USA)" userId="S::james.r.osborne.mil@us.navy.mil::db38b5b9-a24d-48a5-8eba-4cddad04ac17" providerId="AD" clId="Web-{5C98992B-59BB-41B5-BB70-762884E16B37}"/>
    <pc:docChg chg="modSld">
      <pc:chgData name="Osborne, James R MCPO USN DCNO N1 (USA)" userId="S::james.r.osborne.mil@us.navy.mil::db38b5b9-a24d-48a5-8eba-4cddad04ac17" providerId="AD" clId="Web-{5C98992B-59BB-41B5-BB70-762884E16B37}" dt="2025-09-15T22:15:20.397" v="2" actId="20577"/>
      <pc:docMkLst>
        <pc:docMk/>
      </pc:docMkLst>
      <pc:sldChg chg="modSp">
        <pc:chgData name="Osborne, James R MCPO USN DCNO N1 (USA)" userId="S::james.r.osborne.mil@us.navy.mil::db38b5b9-a24d-48a5-8eba-4cddad04ac17" providerId="AD" clId="Web-{5C98992B-59BB-41B5-BB70-762884E16B37}" dt="2025-09-15T22:15:20.397" v="2" actId="20577"/>
        <pc:sldMkLst>
          <pc:docMk/>
          <pc:sldMk cId="0" sldId="256"/>
        </pc:sldMkLst>
        <pc:spChg chg="mod">
          <ac:chgData name="Osborne, James R MCPO USN DCNO N1 (USA)" userId="S::james.r.osborne.mil@us.navy.mil::db38b5b9-a24d-48a5-8eba-4cddad04ac17" providerId="AD" clId="Web-{5C98992B-59BB-41B5-BB70-762884E16B37}" dt="2025-09-15T22:15:20.397" v="2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  <pc:docChgLst>
    <pc:chgData name="Edmonston, Douglas A SCPO USN CBC GULFPORT MS (USA)" userId="S::douglas.a.edmonston.mil@us.navy.mil::af5b9239-1866-4b1f-a601-d58887d30755" providerId="AD" clId="Web-{98C2EFE7-9EE8-16AA-8070-F2EE1129A918}"/>
    <pc:docChg chg="modSld">
      <pc:chgData name="Edmonston, Douglas A SCPO USN CBC GULFPORT MS (USA)" userId="S::douglas.a.edmonston.mil@us.navy.mil::af5b9239-1866-4b1f-a601-d58887d30755" providerId="AD" clId="Web-{98C2EFE7-9EE8-16AA-8070-F2EE1129A918}" dt="2025-08-19T12:12:43.963" v="32" actId="20577"/>
      <pc:docMkLst>
        <pc:docMk/>
      </pc:docMkLst>
      <pc:sldChg chg="modSp">
        <pc:chgData name="Edmonston, Douglas A SCPO USN CBC GULFPORT MS (USA)" userId="S::douglas.a.edmonston.mil@us.navy.mil::af5b9239-1866-4b1f-a601-d58887d30755" providerId="AD" clId="Web-{98C2EFE7-9EE8-16AA-8070-F2EE1129A918}" dt="2025-08-19T12:12:43.963" v="32" actId="20577"/>
        <pc:sldMkLst>
          <pc:docMk/>
          <pc:sldMk cId="0" sldId="257"/>
        </pc:sldMkLst>
      </pc:sldChg>
    </pc:docChg>
  </pc:docChgLst>
  <pc:docChgLst>
    <pc:chgData name="Osborne, James R MCPO USN DCNO N1 (USA)" userId="S::james.r.osborne.mil@us.navy.mil::db38b5b9-a24d-48a5-8eba-4cddad04ac17" providerId="AD" clId="Web-{8C33E596-348E-56AD-F839-58306C658EFB}"/>
    <pc:docChg chg="mod">
      <pc:chgData name="Osborne, James R MCPO USN DCNO N1 (USA)" userId="S::james.r.osborne.mil@us.navy.mil::db38b5b9-a24d-48a5-8eba-4cddad04ac17" providerId="AD" clId="Web-{8C33E596-348E-56AD-F839-58306C658EFB}" dt="2025-08-19T10:28:49.822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fif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fif"/><Relationship Id="rId5" Type="http://schemas.openxmlformats.org/officeDocument/2006/relationships/image" Target="../media/image8.png"/><Relationship Id="rId4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picture containing flying, sky, outdoor, aircraft&#10;&#10;AI-generated content may be incorrect.">
            <a:extLst>
              <a:ext uri="{FF2B5EF4-FFF2-40B4-BE49-F238E27FC236}">
                <a16:creationId xmlns:a16="http://schemas.microsoft.com/office/drawing/2014/main" id="{4246620F-16A2-C77A-3138-B18A2366CD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2" t="15259" r="17007" b="17199"/>
          <a:stretch>
            <a:fillRect/>
          </a:stretch>
        </p:blipFill>
        <p:spPr>
          <a:xfrm>
            <a:off x="6172200" y="589439"/>
            <a:ext cx="2021859" cy="1674576"/>
          </a:xfrm>
          <a:prstGeom prst="rect">
            <a:avLst/>
          </a:prstGeom>
        </p:spPr>
      </p:pic>
      <p:pic>
        <p:nvPicPr>
          <p:cNvPr id="20" name="Picture 19" descr="A picture containing flying, sky, outdoor, aircraft&#10;&#10;AI-generated content may be incorrect.">
            <a:extLst>
              <a:ext uri="{FF2B5EF4-FFF2-40B4-BE49-F238E27FC236}">
                <a16:creationId xmlns:a16="http://schemas.microsoft.com/office/drawing/2014/main" id="{0A41F64B-1F41-74F8-757A-723F18DB740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2" t="15259" r="17007" b="17199"/>
          <a:stretch>
            <a:fillRect/>
          </a:stretch>
        </p:blipFill>
        <p:spPr>
          <a:xfrm>
            <a:off x="7861832" y="1979588"/>
            <a:ext cx="2021859" cy="1674576"/>
          </a:xfrm>
          <a:prstGeom prst="rect">
            <a:avLst/>
          </a:prstGeom>
        </p:spPr>
      </p:pic>
      <p:pic>
        <p:nvPicPr>
          <p:cNvPr id="15" name="Picture 14" descr="A picture containing sky, weapon&#10;&#10;AI-generated content may be incorrect.">
            <a:extLst>
              <a:ext uri="{FF2B5EF4-FFF2-40B4-BE49-F238E27FC236}">
                <a16:creationId xmlns:a16="http://schemas.microsoft.com/office/drawing/2014/main" id="{EB3C18AD-8773-B898-3E5D-A0C3A4958E81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5924"/>
          <a:stretch>
            <a:fillRect/>
          </a:stretch>
        </p:blipFill>
        <p:spPr>
          <a:xfrm>
            <a:off x="3360540" y="2986620"/>
            <a:ext cx="6697860" cy="37838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533A617-900B-9611-9991-7E237AFFF6F2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112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712098">
            <a:off x="485007" y="2675326"/>
            <a:ext cx="1974366" cy="19576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AutoShape 5"/>
          <p:cNvSpPr/>
          <p:nvPr/>
        </p:nvSpPr>
        <p:spPr>
          <a:xfrm>
            <a:off x="-578223" y="-28126"/>
            <a:ext cx="3938763" cy="7766856"/>
          </a:xfrm>
          <a:prstGeom prst="rect">
            <a:avLst/>
          </a:prstGeom>
          <a:noFill/>
        </p:spPr>
        <p:txBody>
          <a:bodyPr/>
          <a:lstStyle/>
          <a:p>
            <a:endParaRPr lang="en-US"/>
          </a:p>
        </p:txBody>
      </p:sp>
      <p:sp>
        <p:nvSpPr>
          <p:cNvPr id="9" name="Freeform 9"/>
          <p:cNvSpPr/>
          <p:nvPr/>
        </p:nvSpPr>
        <p:spPr>
          <a:xfrm>
            <a:off x="8194059" y="150304"/>
            <a:ext cx="1674576" cy="1674576"/>
          </a:xfrm>
          <a:custGeom>
            <a:avLst/>
            <a:gdLst/>
            <a:ahLst/>
            <a:cxnLst/>
            <a:rect l="l" t="t" r="r" b="b"/>
            <a:pathLst>
              <a:path w="1674576" h="1674576">
                <a:moveTo>
                  <a:pt x="0" y="0"/>
                </a:moveTo>
                <a:lnTo>
                  <a:pt x="1674576" y="0"/>
                </a:lnTo>
                <a:lnTo>
                  <a:pt x="1674576" y="1674576"/>
                </a:lnTo>
                <a:lnTo>
                  <a:pt x="0" y="167457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TextBox 10"/>
          <p:cNvSpPr txBox="1"/>
          <p:nvPr/>
        </p:nvSpPr>
        <p:spPr>
          <a:xfrm>
            <a:off x="6886091" y="1853233"/>
            <a:ext cx="2976184" cy="36727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820"/>
              </a:lnSpc>
            </a:pPr>
            <a:r>
              <a:rPr lang="en-US" sz="4304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Welcome to First Term Success Workshop</a:t>
            </a:r>
          </a:p>
          <a:p>
            <a:pPr algn="l">
              <a:lnSpc>
                <a:spcPts val="4820"/>
              </a:lnSpc>
            </a:pPr>
            <a:endParaRPr lang="en-US" sz="4304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74709" y="214190"/>
            <a:ext cx="3075843" cy="74552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050"/>
              </a:lnSpc>
              <a:spcBef>
                <a:spcPct val="0"/>
              </a:spcBef>
            </a:pPr>
            <a:r>
              <a:rPr lang="en-US" sz="2000" u="sng" spc="57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</a:t>
            </a:r>
            <a:r>
              <a:rPr lang="en-US" sz="2000" b="1" u="sng" spc="57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dvancing Your Career</a:t>
            </a:r>
          </a:p>
          <a:p>
            <a:pPr algn="ctr">
              <a:lnSpc>
                <a:spcPts val="1478"/>
              </a:lnSpc>
              <a:spcBef>
                <a:spcPct val="0"/>
              </a:spcBef>
            </a:pPr>
            <a:endParaRPr lang="en-US" sz="3200" b="1" u="sng" spc="57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1478"/>
              </a:lnSpc>
              <a:spcBef>
                <a:spcPct val="0"/>
              </a:spcBef>
            </a:pPr>
            <a:r>
              <a:rPr lang="en-US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Promotion Pathways</a:t>
            </a:r>
          </a:p>
          <a:p>
            <a:pPr marL="223215" lvl="1" indent="-111608" algn="l">
              <a:lnSpc>
                <a:spcPts val="1478"/>
              </a:lnSpc>
              <a:spcBef>
                <a:spcPct val="0"/>
              </a:spcBef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Use Billet Based Advancement (BBA) to apply for positions tied to promotion.</a:t>
            </a:r>
          </a:p>
          <a:p>
            <a:pPr marL="223215" lvl="1" indent="-111608" algn="l">
              <a:lnSpc>
                <a:spcPts val="1478"/>
              </a:lnSpc>
              <a:spcBef>
                <a:spcPct val="0"/>
              </a:spcBef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Study for and pass the Rating Knowledge Exam (RKE) and the Navy-Wide Advancement Exam (NWAE).</a:t>
            </a:r>
          </a:p>
          <a:p>
            <a:pPr marL="223215" lvl="1" indent="-111608" algn="l">
              <a:lnSpc>
                <a:spcPts val="1478"/>
              </a:lnSpc>
              <a:spcBef>
                <a:spcPct val="0"/>
              </a:spcBef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Compete in Meritorious Advancement Program (MAP), Command Advance to Position (CA2P) and Advance to Position (A2P).</a:t>
            </a: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1478"/>
              </a:lnSpc>
              <a:spcBef>
                <a:spcPct val="0"/>
              </a:spcBef>
            </a:pPr>
            <a:r>
              <a:rPr lang="en-US" sz="1600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Career Planning</a:t>
            </a:r>
          </a:p>
          <a:p>
            <a:pPr marL="223215" lvl="1" indent="-111608" algn="l">
              <a:lnSpc>
                <a:spcPts val="1478"/>
              </a:lnSpc>
              <a:spcBef>
                <a:spcPct val="0"/>
              </a:spcBef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Use Career Development Boards (CDBs) to map out your future.</a:t>
            </a:r>
          </a:p>
          <a:p>
            <a:pPr algn="ctr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1478"/>
              </a:lnSpc>
            </a:pPr>
            <a:r>
              <a:rPr lang="en-US" sz="1600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Skill Development</a:t>
            </a:r>
          </a:p>
          <a:p>
            <a:pPr marL="223215" lvl="1" indent="-111608" algn="l">
              <a:lnSpc>
                <a:spcPts val="1478"/>
              </a:lnSpc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Gain credentials through USMAP (apprenticeships) and Navy COOL (civilian certifications).</a:t>
            </a:r>
          </a:p>
          <a:p>
            <a:pPr algn="ctr">
              <a:lnSpc>
                <a:spcPts val="1478"/>
              </a:lnSpc>
            </a:pPr>
            <a:endParaRPr lang="en-US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1478"/>
              </a:lnSpc>
            </a:pPr>
            <a:r>
              <a:rPr lang="en-US" sz="1600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Leadership Training</a:t>
            </a:r>
          </a:p>
          <a:p>
            <a:pPr marL="223215" lvl="1" indent="-111608" algn="l">
              <a:lnSpc>
                <a:spcPts val="1478"/>
              </a:lnSpc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Complete Enlisted Leader Development (ELD) courses required for each rank from E5 to E7.</a:t>
            </a:r>
          </a:p>
          <a:p>
            <a:pPr algn="l">
              <a:lnSpc>
                <a:spcPts val="1478"/>
              </a:lnSpc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3494308" y="214190"/>
            <a:ext cx="3075843" cy="30242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87"/>
              </a:lnSpc>
            </a:pPr>
            <a:r>
              <a:rPr lang="en-US" sz="900" u="sng" spc="36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Useful Navy Websites</a:t>
            </a:r>
          </a:p>
          <a:p>
            <a:pPr algn="l">
              <a:lnSpc>
                <a:spcPts val="1144"/>
              </a:lnSpc>
            </a:pPr>
            <a:endParaRPr lang="en-US" sz="900" u="sng" spc="36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MyNavy</a:t>
            </a: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Portal: </a:t>
            </a: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https://www.my.navy.mil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MyNavy</a:t>
            </a: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Assignment (MNA): https://mynavyassignment.navy.mil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NSIPS: https://www.nsips.cloud.navy.mil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BOL (BUPERS Online): https://www.bol.navy.mil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PRIMS: https://www.mnp.navy.mil/group/performance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TWMS: https://twms.dc3n.navy.mil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Navy College: https://www.navycollege.navy.mil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Navy COOL: https://www.cool.osd.mil</a:t>
            </a:r>
          </a:p>
          <a:p>
            <a:pPr algn="r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505016" y="3152217"/>
            <a:ext cx="3075843" cy="42530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44"/>
              </a:lnSpc>
            </a:pPr>
            <a:endParaRPr dirty="0"/>
          </a:p>
          <a:p>
            <a:pPr algn="ctr">
              <a:lnSpc>
                <a:spcPts val="1287"/>
              </a:lnSpc>
            </a:pPr>
            <a:r>
              <a:rPr lang="en-US" sz="900" u="sng" spc="36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Common Terms &amp; Acronyms</a:t>
            </a:r>
          </a:p>
          <a:p>
            <a:pPr algn="l">
              <a:lnSpc>
                <a:spcPts val="1144"/>
              </a:lnSpc>
            </a:pPr>
            <a:endParaRPr lang="en-US" sz="900" u="sng" spc="36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RKE:  Rating Knowledge Exam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ADSD:  Active Duty Service Date </a:t>
            </a: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</a:endParaRP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PRD:  Projected Rotation Date (when you're due to transfer)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EAOS:  End of Active Obligated Service. SEAOS:  Soft EAOS (EAOS with extensions)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TIR: Time in Rate (time served in current rank)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TIS: Time in Service (overall time in the Navy)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CDB:  Career Development Board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PMK-EE:  Professional Military Knowledge Eligibility Exam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MAP:  Meritorious Advancement Program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BBA:  Billet Based Advancement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OMPF:  Official Military Personnel File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144"/>
              </a:lnSpc>
            </a:pPr>
            <a:r>
              <a:rPr lang="en-US" sz="800" spc="32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IMR:  Individual Medical Readiness</a:t>
            </a:r>
          </a:p>
          <a:p>
            <a:pPr algn="l">
              <a:lnSpc>
                <a:spcPts val="1144"/>
              </a:lnSpc>
            </a:pPr>
            <a:endParaRPr lang="en-US" sz="800" spc="32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pic>
        <p:nvPicPr>
          <p:cNvPr id="17" name="Picture 16" descr="A picture containing linedrawing&#10;&#10;AI-generated content may be incorrect.">
            <a:extLst>
              <a:ext uri="{FF2B5EF4-FFF2-40B4-BE49-F238E27FC236}">
                <a16:creationId xmlns:a16="http://schemas.microsoft.com/office/drawing/2014/main" id="{1D74A9A0-AF76-1CD7-E6CB-7ACDF5C7E765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470" y="5250961"/>
            <a:ext cx="2143125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group of butterflies&#10;&#10;AI-generated content may be incorrect.">
            <a:extLst>
              <a:ext uri="{FF2B5EF4-FFF2-40B4-BE49-F238E27FC236}">
                <a16:creationId xmlns:a16="http://schemas.microsoft.com/office/drawing/2014/main" id="{93A3EDF4-B878-1856-1C8A-794C3FA98033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173235">
            <a:off x="3049059" y="1279812"/>
            <a:ext cx="3569616" cy="2370225"/>
          </a:xfrm>
          <a:prstGeom prst="rect">
            <a:avLst/>
          </a:prstGeom>
        </p:spPr>
      </p:pic>
      <p:pic>
        <p:nvPicPr>
          <p:cNvPr id="23" name="Picture 22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7BC6FBC5-45CB-C260-09AB-D26C74506D1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8" y="6107048"/>
            <a:ext cx="3467100" cy="1314450"/>
          </a:xfrm>
          <a:prstGeom prst="rect">
            <a:avLst/>
          </a:prstGeom>
        </p:spPr>
      </p:pic>
      <p:pic>
        <p:nvPicPr>
          <p:cNvPr id="25" name="Picture 24" descr="Shape, arrow&#10;&#10;AI-generated content may be incorrect.">
            <a:extLst>
              <a:ext uri="{FF2B5EF4-FFF2-40B4-BE49-F238E27FC236}">
                <a16:creationId xmlns:a16="http://schemas.microsoft.com/office/drawing/2014/main" id="{64E589D6-6364-CCC3-0054-5ED5410D0AC5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57" t="3459" r="18893" b="11270"/>
          <a:stretch>
            <a:fillRect/>
          </a:stretch>
        </p:blipFill>
        <p:spPr>
          <a:xfrm>
            <a:off x="670026" y="1739658"/>
            <a:ext cx="2069177" cy="3032903"/>
          </a:xfrm>
          <a:prstGeom prst="rect">
            <a:avLst/>
          </a:prstGeom>
        </p:spPr>
      </p:pic>
      <p:sp>
        <p:nvSpPr>
          <p:cNvPr id="12" name="TextBox 12"/>
          <p:cNvSpPr txBox="1"/>
          <p:nvPr/>
        </p:nvSpPr>
        <p:spPr>
          <a:xfrm>
            <a:off x="156988" y="1104765"/>
            <a:ext cx="3071863" cy="17167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1"/>
              </a:lnSpc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Starting your first assignment in the U.S. Navy is a major milestone. This workshop is designed to guide you through your early years by introducing key programs, tools, and support resources to help you succeed professionally and personally.</a:t>
            </a:r>
          </a:p>
          <a:p>
            <a:pPr algn="l">
              <a:lnSpc>
                <a:spcPts val="1613"/>
              </a:lnSpc>
            </a:pPr>
            <a:endParaRPr lang="en-US" sz="1176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156988" y="529715"/>
            <a:ext cx="3071863" cy="7120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12"/>
              </a:lnSpc>
            </a:pPr>
            <a:r>
              <a:rPr lang="en-US" sz="2036" u="sng" spc="8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WELCOME MESSAGE</a:t>
            </a:r>
          </a:p>
          <a:p>
            <a:pPr algn="l">
              <a:lnSpc>
                <a:spcPts val="2912"/>
              </a:lnSpc>
            </a:pPr>
            <a:endParaRPr lang="en-US" sz="2036" u="sng" spc="8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234436" y="3423607"/>
            <a:ext cx="3071863" cy="34692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1"/>
              </a:lnSpc>
            </a:pPr>
            <a:endParaRPr dirty="0"/>
          </a:p>
          <a:p>
            <a:pPr algn="ctr">
              <a:lnSpc>
                <a:spcPts val="1541"/>
              </a:lnSpc>
            </a:pPr>
            <a:r>
              <a:rPr lang="en-US" sz="2000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Sailor's Creed:</a:t>
            </a:r>
          </a:p>
          <a:p>
            <a:pPr algn="ctr">
              <a:lnSpc>
                <a:spcPts val="1541"/>
              </a:lnSpc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 am a United States Sailor.</a:t>
            </a:r>
          </a:p>
          <a:p>
            <a:pPr algn="ctr">
              <a:lnSpc>
                <a:spcPts val="1541"/>
              </a:lnSpc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 will support and defend the Constitution of the United States of America, and I will obey the orders of those appointed over me.</a:t>
            </a:r>
          </a:p>
          <a:p>
            <a:pPr algn="ctr">
              <a:lnSpc>
                <a:spcPts val="1541"/>
              </a:lnSpc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 represent the fighting spirit of the Navy and those who have gone before me to defend freedom and democracy around the world.</a:t>
            </a:r>
          </a:p>
          <a:p>
            <a:pPr algn="ctr">
              <a:lnSpc>
                <a:spcPts val="1541"/>
              </a:lnSpc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 proudly serve my country’s Navy combat team with honor, courage, and commitment.</a:t>
            </a:r>
          </a:p>
          <a:p>
            <a:pPr algn="ctr">
              <a:lnSpc>
                <a:spcPts val="1541"/>
              </a:lnSpc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 am committed to excellence and the fair treatment of all.</a:t>
            </a:r>
          </a:p>
          <a:p>
            <a:pPr algn="l">
              <a:lnSpc>
                <a:spcPts val="1541"/>
              </a:lnSpc>
            </a:pPr>
            <a:endParaRPr lang="en-US" sz="1176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613"/>
              </a:lnSpc>
            </a:pPr>
            <a:endParaRPr lang="en-US" sz="1176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515729" y="442089"/>
            <a:ext cx="3071863" cy="193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1"/>
              </a:lnSpc>
            </a:pPr>
            <a:r>
              <a:rPr lang="en-US" sz="1176" u="sng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What to Expect in Your First Few Years</a:t>
            </a:r>
          </a:p>
          <a:p>
            <a:pPr algn="l">
              <a:lnSpc>
                <a:spcPts val="1541"/>
              </a:lnSpc>
            </a:pPr>
            <a:endParaRPr lang="en-US" sz="1176" u="sng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ts val="1541"/>
              </a:lnSpc>
            </a:pPr>
            <a:r>
              <a:rPr lang="en-US" sz="1400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Professional Growth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Start learning your job and qualifying in your role.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Participate in Career Development Boards (CDBs) to talk about your goals.</a:t>
            </a:r>
          </a:p>
          <a:p>
            <a:pPr algn="l">
              <a:lnSpc>
                <a:spcPts val="1613"/>
              </a:lnSpc>
            </a:pPr>
            <a:endParaRPr lang="en-US" sz="1176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3515728" y="3176765"/>
            <a:ext cx="3071863" cy="1738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1"/>
              </a:lnSpc>
            </a:pPr>
            <a:r>
              <a:rPr lang="en-US" sz="1600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Sea Duty vs. Shore Duty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Sailors rotate between sea and shore assignments.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Billet Based Advancement (BBA) allows Sailors to promote by applying for and filling priority positions using </a:t>
            </a:r>
            <a:r>
              <a:rPr lang="en-US" sz="1176" spc="35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MyNavy</a:t>
            </a: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Assignment (MNA).</a:t>
            </a:r>
          </a:p>
          <a:p>
            <a:pPr algn="l">
              <a:lnSpc>
                <a:spcPts val="1613"/>
              </a:lnSpc>
            </a:pPr>
            <a:endParaRPr lang="en-US" sz="1176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3581482" y="5176436"/>
            <a:ext cx="3071863" cy="17380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41"/>
              </a:lnSpc>
            </a:pPr>
            <a:r>
              <a:rPr lang="en-US" sz="1600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Career Tools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Use platforms like MNA, NSIPS, and BUPERS Online (BOL).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Maintain updated personal and medical records.</a:t>
            </a:r>
          </a:p>
          <a:p>
            <a:pPr marL="253984" lvl="1" indent="-126992" algn="l">
              <a:lnSpc>
                <a:spcPts val="1541"/>
              </a:lnSpc>
              <a:buFont typeface="Arial"/>
              <a:buChar char="•"/>
            </a:pPr>
            <a:r>
              <a:rPr lang="en-US" sz="1176" spc="35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Explore reenlistment, job conversions, and officer programs.</a:t>
            </a:r>
          </a:p>
          <a:p>
            <a:pPr algn="l">
              <a:lnSpc>
                <a:spcPts val="1613"/>
              </a:lnSpc>
            </a:pPr>
            <a:endParaRPr lang="en-US" sz="1176" spc="35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928529" y="527814"/>
            <a:ext cx="3075843" cy="51853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478"/>
              </a:lnSpc>
              <a:spcBef>
                <a:spcPct val="0"/>
              </a:spcBef>
            </a:pPr>
            <a:r>
              <a:rPr lang="en-US" sz="1033" b="1" u="sng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Pay, Benefits, and Financial Management</a:t>
            </a: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u="sng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Pay and Leave Statements:</a:t>
            </a:r>
          </a:p>
          <a:p>
            <a:pPr algn="l">
              <a:lnSpc>
                <a:spcPts val="1478"/>
              </a:lnSpc>
              <a:spcBef>
                <a:spcPct val="0"/>
              </a:spcBef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Use </a:t>
            </a:r>
            <a:r>
              <a:rPr lang="en-US" sz="1033" b="1" spc="4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MyPay</a:t>
            </a: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to view your Leave and Earnings Statement (LES) and Thrift Savings Plan (TSP) contributions:</a:t>
            </a: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https://mypay.dfas.mil</a:t>
            </a: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Special Pays and Bonuses:</a:t>
            </a:r>
          </a:p>
          <a:p>
            <a:pPr>
              <a:lnSpc>
                <a:spcPts val="1478"/>
              </a:lnSpc>
              <a:spcBef>
                <a:spcPct val="0"/>
              </a:spcBef>
            </a:pPr>
            <a:r>
              <a:rPr lang="en-US" sz="1000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You may qualify for Sea Duty Incentive Pay (SDIP), Billet Based Advancement (BBA), or Selective Reenlistment Bonuses (SRB).</a:t>
            </a:r>
            <a:endParaRPr lang="en-US" sz="1000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1478"/>
              </a:lnSpc>
              <a:spcBef>
                <a:spcPct val="0"/>
              </a:spcBef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Financial Support:</a:t>
            </a:r>
          </a:p>
          <a:p>
            <a:pPr marL="222885" lvl="1" indent="-111125" algn="l">
              <a:lnSpc>
                <a:spcPts val="1478"/>
              </a:lnSpc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Fleet and Family Support Center (FFSC) offers budgeting and financial counseling.</a:t>
            </a: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</a:endParaRPr>
          </a:p>
          <a:p>
            <a:pPr algn="l">
              <a:lnSpc>
                <a:spcPts val="1478"/>
              </a:lnSpc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marL="222885" lvl="1" indent="-111125" algn="l">
              <a:lnSpc>
                <a:spcPts val="1478"/>
              </a:lnSpc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Navy-Marine Corps Relief Society (NMCRS) provides emergency loans and financial education.</a:t>
            </a: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</a:endParaRPr>
          </a:p>
          <a:p>
            <a:pPr algn="l">
              <a:lnSpc>
                <a:spcPts val="1478"/>
              </a:lnSpc>
            </a:pP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marL="222885" lvl="1" indent="-111125" algn="l">
              <a:lnSpc>
                <a:spcPts val="1478"/>
              </a:lnSpc>
              <a:buFont typeface="Arial"/>
              <a:buChar char="•"/>
            </a:pPr>
            <a:r>
              <a:rPr lang="en-US" sz="1033" b="1" spc="4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Command financial specialist (CFS) designated sailor(s) onboard to assist with basic and complex financial needs and education.</a:t>
            </a:r>
            <a:endParaRPr lang="en-US" sz="1033" b="1" spc="41" dirty="0">
              <a:solidFill>
                <a:srgbClr val="000000"/>
              </a:solidFill>
              <a:latin typeface="League Spartan"/>
              <a:ea typeface="League Spartan"/>
              <a:cs typeface="League Spartan"/>
            </a:endParaRPr>
          </a:p>
        </p:txBody>
      </p:sp>
      <p:pic>
        <p:nvPicPr>
          <p:cNvPr id="31" name="Picture 30" descr="A picture containing text, sign, ceramic ware, porcelain&#10;&#10;AI-generated content may be incorrect.">
            <a:extLst>
              <a:ext uri="{FF2B5EF4-FFF2-40B4-BE49-F238E27FC236}">
                <a16:creationId xmlns:a16="http://schemas.microsoft.com/office/drawing/2014/main" id="{17AE0566-0412-5028-F3A7-AE6DC2904A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306" y="5996473"/>
            <a:ext cx="1600200" cy="1600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B2727AD1366E48A3C341A92A39677A" ma:contentTypeVersion="3" ma:contentTypeDescription="Create a new document." ma:contentTypeScope="" ma:versionID="aa4f8122a2d469bd63a3ddaea1e9f398">
  <xsd:schema xmlns:xsd="http://www.w3.org/2001/XMLSchema" xmlns:xs="http://www.w3.org/2001/XMLSchema" xmlns:p="http://schemas.microsoft.com/office/2006/metadata/properties" xmlns:ns2="0caf38a1-3a1c-4f86-b30f-ec0eec563c4d" targetNamespace="http://schemas.microsoft.com/office/2006/metadata/properties" ma:root="true" ma:fieldsID="7a4888f717ccd471d270bfd4b045b54d" ns2:_="">
    <xsd:import namespace="0caf38a1-3a1c-4f86-b30f-ec0eec563c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f38a1-3a1c-4f86-b30f-ec0eec56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C53F34-04FE-4988-BACE-90740DA55B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af38a1-3a1c-4f86-b30f-ec0eec56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468FDB-462A-4AEA-8CAA-8F3EDADF0113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0caf38a1-3a1c-4f86-b30f-ec0eec563c4d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249D2BB-8A4C-4E95-85F3-3B37251B012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690</Words>
  <Application>Microsoft Office PowerPoint</Application>
  <PresentationFormat>Custom</PresentationFormat>
  <Paragraphs>106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First Term Success Workshop</dc:title>
  <dc:creator>Siguenza, Yasmin M CPO USN COMNAVSURFPAC (USA)</dc:creator>
  <cp:lastModifiedBy>Edmonston, Douglas A SCPO USN CBC GULFPORT MS (USA)</cp:lastModifiedBy>
  <cp:revision>38</cp:revision>
  <dcterms:created xsi:type="dcterms:W3CDTF">2006-08-16T00:00:00Z</dcterms:created>
  <dcterms:modified xsi:type="dcterms:W3CDTF">2025-09-29T20:28:24Z</dcterms:modified>
  <dc:identifier>DAGnXWBWgRY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0x010100E7B2727AD1366E48A3C341A92A39677A</vt:lpwstr>
  </property>
</Properties>
</file>