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4.xml" ContentType="application/vnd.openxmlformats-officedocument.presentationml.slideMaster+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46.xml" ContentType="application/vnd.openxmlformats-officedocument.presentationml.slideLayout+xml"/>
  <Override PartName="/ppt/slideLayouts/slideLayout45.xml" ContentType="application/vnd.openxmlformats-officedocument.presentationml.slideLayout+xml"/>
  <Override PartName="/ppt/slideLayouts/slideLayout44.xml" ContentType="application/vnd.openxmlformats-officedocument.presentationml.slideLayout+xml"/>
  <Override PartName="/ppt/notesSlides/notesSlide4.xml" ContentType="application/vnd.openxmlformats-officedocument.presentationml.notesSlide+xml"/>
  <Override PartName="/ppt/slideLayouts/slideLayout42.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0.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34.xml" ContentType="application/vnd.openxmlformats-officedocument.presentationml.slideLayout+xml"/>
  <Override PartName="/ppt/slideLayouts/slideLayout31.xml" ContentType="application/vnd.openxmlformats-officedocument.presentationml.slideLayout+xml"/>
  <Override PartName="/ppt/slideLayouts/slideLayout33.xml" ContentType="application/vnd.openxmlformats-officedocument.presentationml.slideLayout+xml"/>
  <Override PartName="/ppt/theme/theme6.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customXml/itemProps4.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5"/>
    <p:sldMasterId id="2147483818" r:id="rId6"/>
    <p:sldMasterId id="2147483835" r:id="rId7"/>
    <p:sldMasterId id="2147483848" r:id="rId8"/>
  </p:sldMasterIdLst>
  <p:notesMasterIdLst>
    <p:notesMasterId r:id="rId13"/>
  </p:notesMasterIdLst>
  <p:handoutMasterIdLst>
    <p:handoutMasterId r:id="rId14"/>
  </p:handoutMasterIdLst>
  <p:sldIdLst>
    <p:sldId id="925" r:id="rId9"/>
    <p:sldId id="926" r:id="rId10"/>
    <p:sldId id="927" r:id="rId11"/>
    <p:sldId id="928" r:id="rId12"/>
  </p:sldIdLst>
  <p:sldSz cx="9144000" cy="6858000" type="letter"/>
  <p:notesSz cx="7010400" cy="9296400"/>
  <p:defaultTextStyle>
    <a:defPPr>
      <a:defRPr lang="en-US"/>
    </a:defPPr>
    <a:lvl1pPr algn="ctr" rtl="0" eaLnBrk="0" fontAlgn="base" hangingPunct="0">
      <a:spcBef>
        <a:spcPct val="0"/>
      </a:spcBef>
      <a:spcAft>
        <a:spcPct val="0"/>
      </a:spcAft>
      <a:defRPr sz="4000" b="1" i="1" kern="1200">
        <a:solidFill>
          <a:schemeClr val="accent2"/>
        </a:solidFill>
        <a:latin typeface="Times New Roman" pitchFamily="18" charset="0"/>
        <a:ea typeface="+mn-ea"/>
        <a:cs typeface="Arial" charset="0"/>
      </a:defRPr>
    </a:lvl1pPr>
    <a:lvl2pPr marL="457200" algn="ctr" rtl="0" eaLnBrk="0" fontAlgn="base" hangingPunct="0">
      <a:spcBef>
        <a:spcPct val="0"/>
      </a:spcBef>
      <a:spcAft>
        <a:spcPct val="0"/>
      </a:spcAft>
      <a:defRPr sz="4000" b="1" i="1" kern="1200">
        <a:solidFill>
          <a:schemeClr val="accent2"/>
        </a:solidFill>
        <a:latin typeface="Times New Roman" pitchFamily="18" charset="0"/>
        <a:ea typeface="+mn-ea"/>
        <a:cs typeface="Arial" charset="0"/>
      </a:defRPr>
    </a:lvl2pPr>
    <a:lvl3pPr marL="914400" algn="ctr" rtl="0" eaLnBrk="0" fontAlgn="base" hangingPunct="0">
      <a:spcBef>
        <a:spcPct val="0"/>
      </a:spcBef>
      <a:spcAft>
        <a:spcPct val="0"/>
      </a:spcAft>
      <a:defRPr sz="4000" b="1" i="1" kern="1200">
        <a:solidFill>
          <a:schemeClr val="accent2"/>
        </a:solidFill>
        <a:latin typeface="Times New Roman" pitchFamily="18" charset="0"/>
        <a:ea typeface="+mn-ea"/>
        <a:cs typeface="Arial" charset="0"/>
      </a:defRPr>
    </a:lvl3pPr>
    <a:lvl4pPr marL="1371600" algn="ctr" rtl="0" eaLnBrk="0" fontAlgn="base" hangingPunct="0">
      <a:spcBef>
        <a:spcPct val="0"/>
      </a:spcBef>
      <a:spcAft>
        <a:spcPct val="0"/>
      </a:spcAft>
      <a:defRPr sz="4000" b="1" i="1" kern="1200">
        <a:solidFill>
          <a:schemeClr val="accent2"/>
        </a:solidFill>
        <a:latin typeface="Times New Roman" pitchFamily="18" charset="0"/>
        <a:ea typeface="+mn-ea"/>
        <a:cs typeface="Arial" charset="0"/>
      </a:defRPr>
    </a:lvl4pPr>
    <a:lvl5pPr marL="1828800" algn="ctr" rtl="0" eaLnBrk="0" fontAlgn="base" hangingPunct="0">
      <a:spcBef>
        <a:spcPct val="0"/>
      </a:spcBef>
      <a:spcAft>
        <a:spcPct val="0"/>
      </a:spcAft>
      <a:defRPr sz="4000" b="1" i="1" kern="1200">
        <a:solidFill>
          <a:schemeClr val="accent2"/>
        </a:solidFill>
        <a:latin typeface="Times New Roman" pitchFamily="18" charset="0"/>
        <a:ea typeface="+mn-ea"/>
        <a:cs typeface="Arial" charset="0"/>
      </a:defRPr>
    </a:lvl5pPr>
    <a:lvl6pPr marL="2286000" algn="l" defTabSz="914400" rtl="0" eaLnBrk="1" latinLnBrk="0" hangingPunct="1">
      <a:defRPr sz="4000" b="1" i="1" kern="1200">
        <a:solidFill>
          <a:schemeClr val="accent2"/>
        </a:solidFill>
        <a:latin typeface="Times New Roman" pitchFamily="18" charset="0"/>
        <a:ea typeface="+mn-ea"/>
        <a:cs typeface="Arial" charset="0"/>
      </a:defRPr>
    </a:lvl6pPr>
    <a:lvl7pPr marL="2743200" algn="l" defTabSz="914400" rtl="0" eaLnBrk="1" latinLnBrk="0" hangingPunct="1">
      <a:defRPr sz="4000" b="1" i="1" kern="1200">
        <a:solidFill>
          <a:schemeClr val="accent2"/>
        </a:solidFill>
        <a:latin typeface="Times New Roman" pitchFamily="18" charset="0"/>
        <a:ea typeface="+mn-ea"/>
        <a:cs typeface="Arial" charset="0"/>
      </a:defRPr>
    </a:lvl7pPr>
    <a:lvl8pPr marL="3200400" algn="l" defTabSz="914400" rtl="0" eaLnBrk="1" latinLnBrk="0" hangingPunct="1">
      <a:defRPr sz="4000" b="1" i="1" kern="1200">
        <a:solidFill>
          <a:schemeClr val="accent2"/>
        </a:solidFill>
        <a:latin typeface="Times New Roman" pitchFamily="18" charset="0"/>
        <a:ea typeface="+mn-ea"/>
        <a:cs typeface="Arial" charset="0"/>
      </a:defRPr>
    </a:lvl8pPr>
    <a:lvl9pPr marL="3657600" algn="l" defTabSz="914400" rtl="0" eaLnBrk="1" latinLnBrk="0" hangingPunct="1">
      <a:defRPr sz="4000" b="1" i="1" kern="1200">
        <a:solidFill>
          <a:schemeClr val="accent2"/>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496">
          <p15:clr>
            <a:srgbClr val="A4A3A4"/>
          </p15:clr>
        </p15:guide>
        <p15:guide id="2" pos="2880">
          <p15:clr>
            <a:srgbClr val="A4A3A4"/>
          </p15:clr>
        </p15:guide>
      </p15:sldGuideLst>
    </p:ext>
    <p:ext uri="{2D200454-40CA-4A62-9FC3-DE9A4176ACB9}">
      <p15:notesGuideLst xmlns:p15="http://schemas.microsoft.com/office/powerpoint/2012/main">
        <p15:guide id="1" orient="horz" pos="2187">
          <p15:clr>
            <a:srgbClr val="A4A3A4"/>
          </p15:clr>
        </p15:guide>
        <p15:guide id="2" pos="29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mm, Andrew E LCDR USN (USA)" initials="DAELU(" lastIdx="3" clrIdx="0">
    <p:extLst>
      <p:ext uri="{19B8F6BF-5375-455C-9EA6-DF929625EA0E}">
        <p15:presenceInfo xmlns:p15="http://schemas.microsoft.com/office/powerpoint/2012/main" userId="S-1-5-21-1801674531-2146617017-725345543-82368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FF00"/>
    <a:srgbClr val="FF0000"/>
    <a:srgbClr val="00CC00"/>
    <a:srgbClr val="FF9999"/>
    <a:srgbClr val="FFFF99"/>
    <a:srgbClr val="0099FF"/>
    <a:srgbClr val="0D5FE3"/>
    <a:srgbClr val="003300"/>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53558" autoAdjust="0"/>
  </p:normalViewPr>
  <p:slideViewPr>
    <p:cSldViewPr snapToGrid="0">
      <p:cViewPr varScale="1">
        <p:scale>
          <a:sx n="36" d="100"/>
          <a:sy n="36" d="100"/>
        </p:scale>
        <p:origin x="2236" y="40"/>
      </p:cViewPr>
      <p:guideLst>
        <p:guide orient="horz" pos="249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snapToGrid="0">
      <p:cViewPr>
        <p:scale>
          <a:sx n="75" d="100"/>
          <a:sy n="75" d="100"/>
        </p:scale>
        <p:origin x="-690" y="762"/>
      </p:cViewPr>
      <p:guideLst>
        <p:guide orient="horz" pos="2187"/>
        <p:guide pos="29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openxmlformats.org/officeDocument/2006/relationships/customXml" Target="../customXml/item5.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3.xml"/><Relationship Id="rId5" Type="http://schemas.openxmlformats.org/officeDocument/2006/relationships/slideMaster" Target="slideMasters/slideMaster1.xml"/><Relationship Id="rId15" Type="http://schemas.openxmlformats.org/officeDocument/2006/relationships/commentAuthors" Target="commentAuthors.xml"/><Relationship Id="rId10" Type="http://schemas.openxmlformats.org/officeDocument/2006/relationships/slide" Target="slides/slide2.xml"/><Relationship Id="rId19" Type="http://schemas.openxmlformats.org/officeDocument/2006/relationships/tableStyles" Target="tableStyles.xml"/><Relationship Id="rId14" Type="http://schemas.openxmlformats.org/officeDocument/2006/relationships/handoutMaster" Target="handoutMasters/handoutMaster1.xml"/><Relationship Id="rId9"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2091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30371"/>
            <a:ext cx="3038161" cy="461942"/>
          </a:xfrm>
          <a:prstGeom prst="rect">
            <a:avLst/>
          </a:prstGeom>
          <a:noFill/>
          <a:ln w="9525">
            <a:noFill/>
            <a:miter lim="800000"/>
            <a:headEnd/>
            <a:tailEnd/>
          </a:ln>
          <a:effectLst/>
        </p:spPr>
        <p:txBody>
          <a:bodyPr vert="horz" wrap="square" lIns="19364" tIns="0" rIns="19364" bIns="0" numCol="1" anchor="t" anchorCtr="0" compatLnSpc="1">
            <a:prstTxWarp prst="textNoShape">
              <a:avLst/>
            </a:prstTxWarp>
          </a:bodyPr>
          <a:lstStyle>
            <a:lvl1pPr algn="l" defTabSz="930270">
              <a:defRPr sz="1000" b="0">
                <a:solidFill>
                  <a:schemeClr val="tx1"/>
                </a:solidFill>
                <a:cs typeface="+mn-cs"/>
              </a:defRPr>
            </a:lvl1pPr>
          </a:lstStyle>
          <a:p>
            <a:pPr>
              <a:defRPr/>
            </a:pPr>
            <a:endParaRPr lang="en-US" dirty="0"/>
          </a:p>
        </p:txBody>
      </p:sp>
      <p:sp>
        <p:nvSpPr>
          <p:cNvPr id="2051" name="Rectangle 3"/>
          <p:cNvSpPr>
            <a:spLocks noGrp="1" noChangeArrowheads="1"/>
          </p:cNvSpPr>
          <p:nvPr>
            <p:ph type="dt" idx="1"/>
          </p:nvPr>
        </p:nvSpPr>
        <p:spPr bwMode="auto">
          <a:xfrm>
            <a:off x="3972240" y="30371"/>
            <a:ext cx="3038160" cy="461942"/>
          </a:xfrm>
          <a:prstGeom prst="rect">
            <a:avLst/>
          </a:prstGeom>
          <a:noFill/>
          <a:ln w="9525">
            <a:noFill/>
            <a:miter lim="800000"/>
            <a:headEnd/>
            <a:tailEnd/>
          </a:ln>
          <a:effectLst/>
        </p:spPr>
        <p:txBody>
          <a:bodyPr vert="horz" wrap="square" lIns="19364" tIns="0" rIns="19364" bIns="0" numCol="1" anchor="t" anchorCtr="0" compatLnSpc="1">
            <a:prstTxWarp prst="textNoShape">
              <a:avLst/>
            </a:prstTxWarp>
          </a:bodyPr>
          <a:lstStyle>
            <a:lvl1pPr algn="r" defTabSz="930270">
              <a:defRPr sz="1000" b="0">
                <a:solidFill>
                  <a:schemeClr val="tx1"/>
                </a:solidFill>
                <a:cs typeface="+mn-cs"/>
              </a:defRPr>
            </a:lvl1pPr>
          </a:lstStyle>
          <a:p>
            <a:pPr>
              <a:defRPr/>
            </a:pPr>
            <a:endParaRPr lang="en-US" dirty="0"/>
          </a:p>
        </p:txBody>
      </p:sp>
      <p:sp>
        <p:nvSpPr>
          <p:cNvPr id="48132" name="Rectangle 4"/>
          <p:cNvSpPr>
            <a:spLocks noGrp="1" noRot="1" noChangeAspect="1" noChangeArrowheads="1" noTextEdit="1"/>
          </p:cNvSpPr>
          <p:nvPr>
            <p:ph type="sldImg" idx="2"/>
          </p:nvPr>
        </p:nvSpPr>
        <p:spPr bwMode="auto">
          <a:xfrm>
            <a:off x="1206500" y="731838"/>
            <a:ext cx="4597400" cy="34480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4078" y="4418028"/>
            <a:ext cx="5142244" cy="4151092"/>
          </a:xfrm>
          <a:prstGeom prst="rect">
            <a:avLst/>
          </a:prstGeom>
          <a:noFill/>
          <a:ln w="9525">
            <a:noFill/>
            <a:miter lim="800000"/>
            <a:headEnd/>
            <a:tailEnd/>
          </a:ln>
          <a:effectLst/>
        </p:spPr>
        <p:txBody>
          <a:bodyPr vert="horz" wrap="square" lIns="93598" tIns="46798" rIns="93598" bIns="4679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02490"/>
            <a:ext cx="3038161" cy="461942"/>
          </a:xfrm>
          <a:prstGeom prst="rect">
            <a:avLst/>
          </a:prstGeom>
          <a:noFill/>
          <a:ln w="9525">
            <a:noFill/>
            <a:miter lim="800000"/>
            <a:headEnd/>
            <a:tailEnd/>
          </a:ln>
          <a:effectLst/>
        </p:spPr>
        <p:txBody>
          <a:bodyPr vert="horz" wrap="square" lIns="19364" tIns="0" rIns="19364" bIns="0" numCol="1" anchor="b" anchorCtr="0" compatLnSpc="1">
            <a:prstTxWarp prst="textNoShape">
              <a:avLst/>
            </a:prstTxWarp>
          </a:bodyPr>
          <a:lstStyle>
            <a:lvl1pPr algn="l" defTabSz="930270">
              <a:defRPr sz="1000" b="0">
                <a:solidFill>
                  <a:schemeClr val="tx1"/>
                </a:solidFill>
                <a:cs typeface="+mn-cs"/>
              </a:defRPr>
            </a:lvl1pPr>
          </a:lstStyle>
          <a:p>
            <a:pPr>
              <a:defRPr/>
            </a:pPr>
            <a:endParaRPr lang="en-US" dirty="0"/>
          </a:p>
        </p:txBody>
      </p:sp>
      <p:sp>
        <p:nvSpPr>
          <p:cNvPr id="2055" name="Rectangle 7"/>
          <p:cNvSpPr>
            <a:spLocks noGrp="1" noChangeArrowheads="1"/>
          </p:cNvSpPr>
          <p:nvPr>
            <p:ph type="sldNum" sz="quarter" idx="5"/>
          </p:nvPr>
        </p:nvSpPr>
        <p:spPr bwMode="auto">
          <a:xfrm>
            <a:off x="3972240" y="8802490"/>
            <a:ext cx="3038160" cy="461942"/>
          </a:xfrm>
          <a:prstGeom prst="rect">
            <a:avLst/>
          </a:prstGeom>
          <a:noFill/>
          <a:ln w="9525">
            <a:noFill/>
            <a:miter lim="800000"/>
            <a:headEnd/>
            <a:tailEnd/>
          </a:ln>
          <a:effectLst/>
        </p:spPr>
        <p:txBody>
          <a:bodyPr vert="horz" wrap="square" lIns="19364" tIns="0" rIns="19364" bIns="0" numCol="1" anchor="b" anchorCtr="0" compatLnSpc="1">
            <a:prstTxWarp prst="textNoShape">
              <a:avLst/>
            </a:prstTxWarp>
          </a:bodyPr>
          <a:lstStyle>
            <a:lvl1pPr algn="r" defTabSz="930270">
              <a:defRPr sz="1000" b="0">
                <a:solidFill>
                  <a:schemeClr val="tx1"/>
                </a:solidFill>
                <a:cs typeface="+mn-cs"/>
              </a:defRPr>
            </a:lvl1pPr>
          </a:lstStyle>
          <a:p>
            <a:pPr>
              <a:defRPr/>
            </a:pPr>
            <a:fld id="{757CC3A5-F2D2-4E3D-B47B-CAC3BAB7F1FD}" type="slidenum">
              <a:rPr lang="en-US"/>
              <a:pPr>
                <a:defRPr/>
              </a:pPr>
              <a:t>‹#›</a:t>
            </a:fld>
            <a:endParaRPr lang="en-US" dirty="0"/>
          </a:p>
        </p:txBody>
      </p:sp>
    </p:spTree>
    <p:extLst>
      <p:ext uri="{BB962C8B-B14F-4D97-AF65-F5344CB8AC3E}">
        <p14:creationId xmlns:p14="http://schemas.microsoft.com/office/powerpoint/2010/main" val="36707368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7001" y="4129048"/>
            <a:ext cx="6718300" cy="4183380"/>
          </a:xfrm>
        </p:spPr>
        <p:txBody>
          <a:bodyPr/>
          <a:lstStyle/>
          <a:p>
            <a:pPr marL="171450" lvl="0" indent="-171450">
              <a:buFont typeface="Arial" panose="020B0604020202020204" pitchFamily="34" charset="0"/>
              <a:buChar char="•"/>
            </a:pPr>
            <a:r>
              <a:rPr lang="en-US" dirty="0" smtClean="0"/>
              <a:t>YAS (Years of Aviation Service)</a:t>
            </a:r>
            <a:r>
              <a:rPr lang="en-US" baseline="0" dirty="0" smtClean="0"/>
              <a:t> starts with report/check-in date to Primary</a:t>
            </a:r>
          </a:p>
          <a:p>
            <a:pPr marL="628650" lvl="1" indent="-171450">
              <a:buFont typeface="Arial" panose="020B0604020202020204" pitchFamily="34" charset="0"/>
              <a:buChar char="•"/>
            </a:pPr>
            <a:r>
              <a:rPr lang="en-US" baseline="0" dirty="0" smtClean="0"/>
              <a:t>This is often confused with years of active service (which your LES keeps track of)</a:t>
            </a:r>
          </a:p>
          <a:p>
            <a:pPr marL="628650" lvl="1" indent="-171450">
              <a:buFont typeface="Arial" panose="020B0604020202020204" pitchFamily="34" charset="0"/>
              <a:buChar char="•"/>
            </a:pPr>
            <a:r>
              <a:rPr lang="en-US" baseline="0" dirty="0" smtClean="0"/>
              <a:t>Your flight pay will not increase to the next higher rate until you reach the appropriate anniversary of checking in to Primary</a:t>
            </a:r>
          </a:p>
          <a:p>
            <a:pPr marL="628650" lvl="1" indent="-171450">
              <a:buFont typeface="Arial" panose="020B0604020202020204" pitchFamily="34" charset="0"/>
              <a:buChar char="•"/>
            </a:pPr>
            <a:r>
              <a:rPr lang="en-US" baseline="0" dirty="0" smtClean="0"/>
              <a:t>If you were previously enlisted aircrew, those years DO NOT count toward YAS</a:t>
            </a:r>
            <a:endParaRPr lang="en-US" dirty="0" smtClean="0"/>
          </a:p>
          <a:p>
            <a:pPr marL="171450" lvl="0" indent="-171450">
              <a:buFont typeface="Arial" panose="020B0604020202020204" pitchFamily="34" charset="0"/>
              <a:buChar char="•"/>
            </a:pPr>
            <a:r>
              <a:rPr lang="en-US" dirty="0" smtClean="0"/>
              <a:t>In April 2018, the milestone flight pay rate was introduced</a:t>
            </a:r>
          </a:p>
          <a:p>
            <a:pPr marL="628650" lvl="1" indent="-171450">
              <a:buFont typeface="Arial" panose="020B0604020202020204" pitchFamily="34" charset="0"/>
              <a:buChar char="•"/>
            </a:pPr>
            <a:r>
              <a:rPr lang="en-US" dirty="0" smtClean="0"/>
              <a:t>Now, if you screen</a:t>
            </a:r>
            <a:r>
              <a:rPr lang="en-US" baseline="0" dirty="0" smtClean="0"/>
              <a:t> for DH, your flight pay jumps from $650 to $1000 at 10 YAS (instead of $650 to $840 at 14 YAS)</a:t>
            </a:r>
          </a:p>
          <a:p>
            <a:pPr marL="1085850" lvl="2" indent="-171450">
              <a:buFont typeface="Arial" panose="020B0604020202020204" pitchFamily="34" charset="0"/>
              <a:buChar char="•"/>
            </a:pPr>
            <a:r>
              <a:rPr lang="en-US" baseline="0" dirty="0" smtClean="0"/>
              <a:t>If you reach 10 YAS and have not screened for DH, you will remain at $650/month until screening for DH (and then it will increase to $1000/month) or until 14 YAS (and then it will increase to $840)</a:t>
            </a:r>
          </a:p>
          <a:p>
            <a:pPr marL="628650" lvl="1" indent="-171450">
              <a:buFont typeface="Arial" panose="020B0604020202020204" pitchFamily="34" charset="0"/>
              <a:buChar char="•"/>
            </a:pPr>
            <a:r>
              <a:rPr lang="en-US" baseline="0" dirty="0" smtClean="0"/>
              <a:t>If you screen for DH/CMD, but do not screen for the next milestone, your flight pay will revert back to the baseline flight pay rate after 2xFOS for that milestone (or 2xFOS for the next rank)</a:t>
            </a:r>
          </a:p>
          <a:p>
            <a:pPr marL="1085850" lvl="2" indent="-171450">
              <a:buFont typeface="Arial" panose="020B0604020202020204" pitchFamily="34" charset="0"/>
              <a:buChar char="•"/>
            </a:pPr>
            <a:r>
              <a:rPr lang="en-US" baseline="0" dirty="0" smtClean="0"/>
              <a:t>If you 2xFOS for Command or Major Command, your flight pay will go back to the baseline rate, effective the date the board results are released</a:t>
            </a:r>
          </a:p>
        </p:txBody>
      </p:sp>
      <p:sp>
        <p:nvSpPr>
          <p:cNvPr id="4" name="Slide Number Placeholder 3"/>
          <p:cNvSpPr>
            <a:spLocks noGrp="1"/>
          </p:cNvSpPr>
          <p:nvPr>
            <p:ph type="sldNum" sz="quarter" idx="10"/>
          </p:nvPr>
        </p:nvSpPr>
        <p:spPr>
          <a:noFill/>
          <a:ln w="9525">
            <a:noFill/>
            <a:miter lim="800000"/>
            <a:headEnd/>
            <a:tailEnd/>
          </a:ln>
          <a:effectLst/>
        </p:spPr>
        <p:txBody>
          <a:bodyPr vert="horz" wrap="square" lIns="93157" tIns="46578" rIns="93157" bIns="46578" numCol="1" anchor="b" anchorCtr="0" compatLnSpc="1">
            <a:prstTxWarp prst="textNoShape">
              <a:avLst/>
            </a:prstTxWarp>
          </a:bodyPr>
          <a:lstStyle/>
          <a:p>
            <a:fld id="{757CC3A5-F2D2-4E3D-B47B-CAC3BAB7F1FD}" type="slidenum">
              <a:rPr lang="en-US">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3216137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As</a:t>
            </a:r>
            <a:r>
              <a:rPr lang="en-US" baseline="0" dirty="0" smtClean="0"/>
              <a:t> long as you remain a 131X/132X, you will get continuous flight pay until reaching 12 YAS provided you keep an “up chit”</a:t>
            </a:r>
          </a:p>
          <a:p>
            <a:pPr marL="628650" lvl="1" indent="-171450">
              <a:buFont typeface="Arial" panose="020B0604020202020204" pitchFamily="34" charset="0"/>
              <a:buChar char="•"/>
            </a:pPr>
            <a:r>
              <a:rPr lang="en-US" baseline="0" dirty="0" smtClean="0"/>
              <a:t>This is regardless of whether or not you are on DIFDEN or DIFOPS orders (if you go teach ROTC, you’ll still get flight pay even though you’re not flying)</a:t>
            </a:r>
          </a:p>
          <a:p>
            <a:pPr marL="171450" lvl="0" indent="-171450">
              <a:buFont typeface="Arial" panose="020B0604020202020204" pitchFamily="34" charset="0"/>
              <a:buChar char="•"/>
            </a:pPr>
            <a:r>
              <a:rPr lang="en-US" baseline="0" dirty="0" smtClean="0"/>
              <a:t>Once you reach the 12-year gate (typically around DH tour), you must have at least 96 MOF to keep your continuous flight pay to 18 YAS</a:t>
            </a:r>
          </a:p>
          <a:p>
            <a:pPr marL="628650" lvl="1" indent="-171450">
              <a:buFont typeface="Arial" panose="020B0604020202020204" pitchFamily="34" charset="0"/>
              <a:buChar char="•"/>
            </a:pPr>
            <a:r>
              <a:rPr lang="en-US" baseline="0" dirty="0" smtClean="0"/>
              <a:t>Months of Operational Flying (MOF) are only accrued while on DIFOPS orders</a:t>
            </a:r>
          </a:p>
          <a:p>
            <a:pPr marL="1085850" lvl="2" indent="-171450">
              <a:buFont typeface="Arial" panose="020B0604020202020204" pitchFamily="34" charset="0"/>
              <a:buChar char="•"/>
            </a:pPr>
            <a:r>
              <a:rPr lang="en-US" baseline="0" dirty="0" smtClean="0"/>
              <a:t>If you teach ROTC (or any other DIFDEN tour) right after your first sea tour, you will still get flight pay, but you will NOT accrue MOF toward keeping your flight pay past 12 YAS</a:t>
            </a:r>
          </a:p>
          <a:p>
            <a:pPr marL="1085850" lvl="2" indent="-171450">
              <a:buFont typeface="Arial" panose="020B0604020202020204" pitchFamily="34" charset="0"/>
              <a:buChar char="•"/>
            </a:pPr>
            <a:r>
              <a:rPr lang="en-US" baseline="0" dirty="0" smtClean="0"/>
              <a:t>For a partial month to count, you must have checked in to the DIFOPS orders on or before the 15</a:t>
            </a:r>
            <a:r>
              <a:rPr lang="en-US" baseline="30000" dirty="0" smtClean="0"/>
              <a:t>th</a:t>
            </a:r>
            <a:r>
              <a:rPr lang="en-US" baseline="0" dirty="0" smtClean="0"/>
              <a:t> or checked out after the 15</a:t>
            </a:r>
            <a:r>
              <a:rPr lang="en-US" baseline="30000" dirty="0" smtClean="0"/>
              <a:t>th</a:t>
            </a:r>
            <a:endParaRPr lang="en-US" baseline="0" dirty="0" smtClean="0"/>
          </a:p>
          <a:p>
            <a:pPr marL="1543050" lvl="3" indent="-171450">
              <a:buFont typeface="Arial" panose="020B0604020202020204" pitchFamily="34" charset="0"/>
              <a:buChar char="•"/>
            </a:pPr>
            <a:r>
              <a:rPr lang="en-US" baseline="0" dirty="0" smtClean="0"/>
              <a:t>If you are going from DIFOPS to DIFDEN orders, highly recommend checking out on the 16</a:t>
            </a:r>
            <a:r>
              <a:rPr lang="en-US" baseline="30000" dirty="0" smtClean="0"/>
              <a:t>th</a:t>
            </a:r>
            <a:r>
              <a:rPr lang="en-US" baseline="0" dirty="0" smtClean="0"/>
              <a:t> of the month or after so that your last partial month counts as a full month!</a:t>
            </a:r>
          </a:p>
          <a:p>
            <a:pPr marL="1543050" lvl="3" indent="-171450">
              <a:buFont typeface="Arial" panose="020B0604020202020204" pitchFamily="34" charset="0"/>
              <a:buChar char="•"/>
            </a:pPr>
            <a:r>
              <a:rPr lang="en-US" baseline="0" dirty="0" smtClean="0"/>
              <a:t>If you are going from DIFDEN to DIFOPS orders, highly recommend checking in prior to the 15</a:t>
            </a:r>
            <a:r>
              <a:rPr lang="en-US" baseline="30000" dirty="0" smtClean="0"/>
              <a:t>th</a:t>
            </a:r>
            <a:r>
              <a:rPr lang="en-US" baseline="0" dirty="0" smtClean="0"/>
              <a:t> of the month so that the first partial month counts toward MOF</a:t>
            </a:r>
          </a:p>
          <a:p>
            <a:pPr marL="1543050" lvl="3" indent="-171450">
              <a:buFont typeface="Arial" panose="020B0604020202020204" pitchFamily="34" charset="0"/>
              <a:buChar char="•"/>
            </a:pPr>
            <a:r>
              <a:rPr lang="en-US" baseline="0" dirty="0" smtClean="0"/>
              <a:t>If you have only 95 MOF at 12 YAS, you WILL NOT get to keep continuous flight pay to 18 YAS</a:t>
            </a:r>
          </a:p>
          <a:p>
            <a:pPr marL="171450" lvl="0" indent="-171450">
              <a:buFont typeface="Arial" panose="020B0604020202020204" pitchFamily="34" charset="0"/>
              <a:buChar char="•"/>
            </a:pPr>
            <a:r>
              <a:rPr lang="en-US" baseline="0" dirty="0" smtClean="0"/>
              <a:t>The next gate is at 18 YAS</a:t>
            </a:r>
          </a:p>
          <a:p>
            <a:pPr marL="628650" lvl="1" indent="-171450">
              <a:buFont typeface="Arial" panose="020B0604020202020204" pitchFamily="34" charset="0"/>
              <a:buChar char="•"/>
            </a:pPr>
            <a:r>
              <a:rPr lang="en-US" baseline="0" dirty="0" smtClean="0"/>
              <a:t>If you have at least 120 MOF at 18 YAS, you keep continuous AvIP until 22 YAS</a:t>
            </a:r>
          </a:p>
          <a:p>
            <a:pPr marL="628650" lvl="1" indent="-171450">
              <a:buFont typeface="Arial" panose="020B0604020202020204" pitchFamily="34" charset="0"/>
              <a:buChar char="•"/>
            </a:pPr>
            <a:r>
              <a:rPr lang="en-US" baseline="0" dirty="0" smtClean="0"/>
              <a:t>If you have at least 144 MOF at 18 YAS, you keep continuous AvIP until 25 YAS</a:t>
            </a:r>
          </a:p>
          <a:p>
            <a:pPr marL="171450" lvl="0" indent="-171450">
              <a:buFont typeface="Arial" panose="020B0604020202020204" pitchFamily="34" charset="0"/>
              <a:buChar char="•"/>
            </a:pPr>
            <a:r>
              <a:rPr lang="en-US" baseline="0" dirty="0" smtClean="0"/>
              <a:t>At 25 YAS, continuous AvIP stops FOR EVERYONE – still eligibility for conditional </a:t>
            </a:r>
            <a:r>
              <a:rPr lang="en-US" baseline="0" dirty="0" err="1" smtClean="0"/>
              <a:t>AvIP</a:t>
            </a:r>
            <a:r>
              <a:rPr lang="en-US" baseline="0" dirty="0" smtClean="0"/>
              <a:t> if you’re still in a </a:t>
            </a:r>
            <a:r>
              <a:rPr lang="en-US" baseline="0" dirty="0" err="1" smtClean="0"/>
              <a:t>DIFOPS</a:t>
            </a:r>
            <a:r>
              <a:rPr lang="en-US" baseline="0" dirty="0" smtClean="0"/>
              <a:t> billet and actually flying.</a:t>
            </a:r>
          </a:p>
          <a:p>
            <a:pPr marL="171450" lvl="0" indent="-171450">
              <a:buFont typeface="Arial" panose="020B0604020202020204" pitchFamily="34" charset="0"/>
              <a:buChar char="•"/>
            </a:pPr>
            <a:r>
              <a:rPr lang="en-US" baseline="0" dirty="0" smtClean="0"/>
              <a:t>On Officer Data Card on </a:t>
            </a:r>
            <a:r>
              <a:rPr lang="en-US" baseline="0" dirty="0" err="1" smtClean="0"/>
              <a:t>Bupers</a:t>
            </a:r>
            <a:r>
              <a:rPr lang="en-US" baseline="0" dirty="0" smtClean="0"/>
              <a:t> On Line, you can check your MOF count </a:t>
            </a:r>
          </a:p>
          <a:p>
            <a:pPr marL="628650" lvl="1" indent="-171450">
              <a:buFont typeface="Arial" panose="020B0604020202020204" pitchFamily="34" charset="0"/>
              <a:buChar char="•"/>
            </a:pPr>
            <a:r>
              <a:rPr lang="en-US" baseline="0" dirty="0" smtClean="0"/>
              <a:t>Block 27 tells you your Aviation Service Entry Date (should match when you started Primary) – this is how YAS/gates are calculated</a:t>
            </a:r>
          </a:p>
          <a:p>
            <a:pPr marL="628650" lvl="1" indent="-171450">
              <a:buFont typeface="Arial" panose="020B0604020202020204" pitchFamily="34" charset="0"/>
              <a:buChar char="•"/>
            </a:pPr>
            <a:r>
              <a:rPr lang="en-US" baseline="0" dirty="0" smtClean="0"/>
              <a:t>Block 28 tells you how many MOF you currently have</a:t>
            </a:r>
          </a:p>
          <a:p>
            <a:pPr marL="628650" lvl="1" indent="-171450">
              <a:buFont typeface="Arial" panose="020B0604020202020204" pitchFamily="34" charset="0"/>
              <a:buChar char="•"/>
            </a:pPr>
            <a:r>
              <a:rPr lang="en-US" dirty="0" smtClean="0"/>
              <a:t>Block</a:t>
            </a:r>
            <a:r>
              <a:rPr lang="en-US" baseline="0" dirty="0" smtClean="0"/>
              <a:t> 29 tells you have many Months To Gate until you reach your next gate</a:t>
            </a:r>
          </a:p>
          <a:p>
            <a:pPr marL="1085850" lvl="2" indent="-171450">
              <a:buFont typeface="Arial" panose="020B0604020202020204" pitchFamily="34" charset="0"/>
              <a:buChar char="•"/>
            </a:pPr>
            <a:r>
              <a:rPr lang="en-US" baseline="0" dirty="0" smtClean="0"/>
              <a:t>If the MOF you need to reach your next gate is MORE than your MTG, you will likely FAIL that gate</a:t>
            </a:r>
          </a:p>
          <a:p>
            <a:pPr marL="1543050" lvl="3" indent="-171450">
              <a:buFont typeface="Arial" panose="020B0604020202020204" pitchFamily="34" charset="0"/>
              <a:buChar char="•"/>
            </a:pPr>
            <a:r>
              <a:rPr lang="en-US" baseline="0" dirty="0" err="1" smtClean="0"/>
              <a:t>Ie</a:t>
            </a:r>
            <a:r>
              <a:rPr lang="en-US" baseline="0" dirty="0" smtClean="0"/>
              <a:t> you currently have 80 MOF (need 16 MOF for 96), but only have 10 MTG, you will reach your next gate with less than 96 MOF (even if on DIFOPS orders, you cannot get 16 months within a 10-month period)</a:t>
            </a:r>
          </a:p>
          <a:p>
            <a:pPr marL="628650" lvl="1" indent="-171450">
              <a:buFont typeface="Arial" panose="020B0604020202020204" pitchFamily="34" charset="0"/>
              <a:buChar char="•"/>
            </a:pPr>
            <a:r>
              <a:rPr lang="en-US" baseline="0" dirty="0" smtClean="0"/>
              <a:t>More information is available by clicking on the block titles, but be aware that the ODC has outdated MOF requirements listed for each gate – use the ones in this presentation!</a:t>
            </a:r>
          </a:p>
          <a:p>
            <a:pPr marL="1543050" lvl="3"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pPr>
              <a:defRPr/>
            </a:pPr>
            <a:fld id="{757CC3A5-F2D2-4E3D-B47B-CAC3BAB7F1FD}" type="slidenum">
              <a:rPr lang="en-US" smtClean="0"/>
              <a:pPr>
                <a:defRPr/>
              </a:pPr>
              <a:t>2</a:t>
            </a:fld>
            <a:endParaRPr lang="en-US" dirty="0"/>
          </a:p>
        </p:txBody>
      </p:sp>
    </p:spTree>
    <p:extLst>
      <p:ext uri="{BB962C8B-B14F-4D97-AF65-F5344CB8AC3E}">
        <p14:creationId xmlns:p14="http://schemas.microsoft.com/office/powerpoint/2010/main" val="1061660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If you have failed a gate (or already</a:t>
            </a:r>
            <a:r>
              <a:rPr lang="en-US" baseline="0" dirty="0" smtClean="0"/>
              <a:t> reached 25 YAS), you can request conditional flight pay</a:t>
            </a:r>
          </a:p>
          <a:p>
            <a:pPr marL="628650" lvl="1" indent="-171450">
              <a:buFont typeface="Arial" panose="020B0604020202020204" pitchFamily="34" charset="0"/>
              <a:buChar char="•"/>
            </a:pPr>
            <a:r>
              <a:rPr lang="en-US" baseline="0" dirty="0" smtClean="0"/>
              <a:t>Conditional flight pay is offered at the exact same pay rates as continuous flight pay, BUT you must be on DIFOPS orders AND fly an average of at least 4 hours/month</a:t>
            </a:r>
          </a:p>
          <a:p>
            <a:pPr marL="1085850" lvl="2" indent="-171450">
              <a:buFont typeface="Arial" panose="020B0604020202020204" pitchFamily="34" charset="0"/>
              <a:buChar char="•"/>
            </a:pPr>
            <a:r>
              <a:rPr lang="en-US" baseline="0" dirty="0" smtClean="0"/>
              <a:t>Your LES won’t be able to tell the difference between continuous and conditional flight pay, but there are more requirements for the recipient, including a request to start conditional flight pay and annual flight hour verifications (to ensure that 4 hours/month were flown – if not, payments for months not meeting the requirement will be recouped)</a:t>
            </a:r>
          </a:p>
          <a:p>
            <a:pPr marL="628650" lvl="1" indent="-171450">
              <a:buFont typeface="Arial" panose="020B0604020202020204" pitchFamily="34" charset="0"/>
              <a:buChar char="•"/>
            </a:pPr>
            <a:r>
              <a:rPr lang="en-US" baseline="0" dirty="0" smtClean="0"/>
              <a:t>Start request and upchit are emailed to PERS-435, annual flight hour verification and endorsements are required to keep AvIP payments for each FY</a:t>
            </a:r>
          </a:p>
          <a:p>
            <a:pPr marL="171450" lvl="0" indent="-171450">
              <a:buFont typeface="Arial" panose="020B0604020202020204" pitchFamily="34" charset="0"/>
              <a:buChar char="•"/>
            </a:pPr>
            <a:r>
              <a:rPr lang="en-US" baseline="0" dirty="0" smtClean="0"/>
              <a:t>If you failed the 12- or 18-year gate, you can submit a flight gate waiver request to Deputy </a:t>
            </a:r>
            <a:r>
              <a:rPr lang="en-US" baseline="0" dirty="0" err="1" smtClean="0"/>
              <a:t>Asst</a:t>
            </a:r>
            <a:r>
              <a:rPr lang="en-US" baseline="0" dirty="0" smtClean="0"/>
              <a:t> SECNAV, via PERS-435</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smtClean="0"/>
              <a:t>Gate waivers can be submitted one year prior to gate failure up until two years after gate failure</a:t>
            </a:r>
          </a:p>
          <a:p>
            <a:pPr marL="628650" lvl="1" indent="-171450">
              <a:buFont typeface="Arial" panose="020B0604020202020204" pitchFamily="34" charset="0"/>
              <a:buChar char="•"/>
            </a:pPr>
            <a:r>
              <a:rPr lang="en-US" baseline="0" dirty="0" smtClean="0"/>
              <a:t>Generally only approved for aviators who have screened (or remain eligible to screen) for the next aviation administrative milestone (DH, CMD, Maj CMD) and continue to fly</a:t>
            </a:r>
          </a:p>
          <a:p>
            <a:pPr marL="628650" lvl="1" indent="-171450">
              <a:buFont typeface="Arial" panose="020B0604020202020204" pitchFamily="34" charset="0"/>
              <a:buChar char="•"/>
            </a:pPr>
            <a:r>
              <a:rPr lang="en-US" baseline="0" dirty="0" smtClean="0"/>
              <a:t>Current process typically takes 6-12 months to receive adjudication</a:t>
            </a:r>
          </a:p>
          <a:p>
            <a:pPr marL="628650" lvl="1" indent="-171450">
              <a:buFont typeface="Arial" panose="020B0604020202020204" pitchFamily="34" charset="0"/>
              <a:buChar char="•"/>
            </a:pPr>
            <a:r>
              <a:rPr lang="en-US" baseline="0" dirty="0" smtClean="0"/>
              <a:t>If approved, the MOF requirement to pass the particular gate will be waived and you will get continuous flight pay back until the next gate</a:t>
            </a:r>
          </a:p>
          <a:p>
            <a:pPr marL="1085850" lvl="2" indent="-171450">
              <a:buFont typeface="Arial" panose="020B0604020202020204" pitchFamily="34" charset="0"/>
              <a:buChar char="•"/>
            </a:pPr>
            <a:r>
              <a:rPr lang="en-US" baseline="0" dirty="0" smtClean="0"/>
              <a:t>Date your continuous flight pay starts again is the latter of gate failure date or date waiver was originally requested – so best to request PRIOR to failing the gate</a:t>
            </a:r>
          </a:p>
          <a:p>
            <a:pPr marL="1085850" lvl="2" indent="-171450">
              <a:buFont typeface="Arial" panose="020B0604020202020204" pitchFamily="34" charset="0"/>
              <a:buChar char="•"/>
            </a:pPr>
            <a:r>
              <a:rPr lang="en-US" baseline="0" dirty="0" smtClean="0"/>
              <a:t>If you were on conditional flight pay while waiting for your waiver request to be adjudicated, conditional flight pay requirements will no longer be required</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a:defRPr/>
            </a:pPr>
            <a:fld id="{757CC3A5-F2D2-4E3D-B47B-CAC3BAB7F1FD}" type="slidenum">
              <a:rPr lang="en-US" smtClean="0"/>
              <a:pPr>
                <a:defRPr/>
              </a:pPr>
              <a:t>3</a:t>
            </a:fld>
            <a:endParaRPr lang="en-US" dirty="0"/>
          </a:p>
        </p:txBody>
      </p:sp>
    </p:spTree>
    <p:extLst>
      <p:ext uri="{BB962C8B-B14F-4D97-AF65-F5344CB8AC3E}">
        <p14:creationId xmlns:p14="http://schemas.microsoft.com/office/powerpoint/2010/main" val="2789079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website</a:t>
            </a:r>
            <a:r>
              <a:rPr lang="en-US" baseline="0" dirty="0" smtClean="0"/>
              <a:t> has </a:t>
            </a:r>
          </a:p>
          <a:p>
            <a:pPr marL="628650" lvl="1" indent="-171450">
              <a:buFont typeface="Arial" panose="020B0604020202020204" pitchFamily="34" charset="0"/>
              <a:buChar char="•"/>
            </a:pPr>
            <a:r>
              <a:rPr lang="en-US" baseline="0" dirty="0" smtClean="0"/>
              <a:t>contact information for AvIP Program Action Officer and Program Manager</a:t>
            </a:r>
          </a:p>
          <a:p>
            <a:pPr marL="628650" lvl="1" indent="-171450">
              <a:buFont typeface="Arial" panose="020B0604020202020204" pitchFamily="34" charset="0"/>
              <a:buChar char="•"/>
            </a:pPr>
            <a:r>
              <a:rPr lang="en-US" baseline="0" dirty="0" smtClean="0"/>
              <a:t>Links to instructions for AvIP</a:t>
            </a:r>
          </a:p>
          <a:p>
            <a:pPr marL="628650" lvl="1" indent="-171450">
              <a:buFont typeface="Arial" panose="020B0604020202020204" pitchFamily="34" charset="0"/>
              <a:buChar char="•"/>
            </a:pPr>
            <a:r>
              <a:rPr lang="en-US" baseline="0" dirty="0" smtClean="0"/>
              <a:t>Gate Waiver Template</a:t>
            </a:r>
          </a:p>
          <a:p>
            <a:pPr marL="628650" lvl="1" indent="-171450">
              <a:buFont typeface="Arial" panose="020B0604020202020204" pitchFamily="34" charset="0"/>
              <a:buChar char="•"/>
            </a:pPr>
            <a:r>
              <a:rPr lang="en-US" baseline="0" dirty="0" smtClean="0"/>
              <a:t>Conditional Flight Pay templates/information</a:t>
            </a:r>
          </a:p>
          <a:p>
            <a:pPr marL="171450" lvl="0" indent="-171450">
              <a:buFont typeface="Arial" panose="020B0604020202020204" pitchFamily="34" charset="0"/>
              <a:buChar char="•"/>
            </a:pPr>
            <a:r>
              <a:rPr lang="en-US" baseline="0" dirty="0" smtClean="0"/>
              <a:t>If contacting the AvIP/</a:t>
            </a:r>
            <a:r>
              <a:rPr lang="en-US" baseline="0" dirty="0" err="1" smtClean="0"/>
              <a:t>AvB</a:t>
            </a:r>
            <a:r>
              <a:rPr lang="en-US" baseline="0" dirty="0" smtClean="0"/>
              <a:t> office, please use the </a:t>
            </a:r>
            <a:r>
              <a:rPr lang="en-US" baseline="0" smtClean="0"/>
              <a:t>functional email account </a:t>
            </a:r>
            <a:r>
              <a:rPr lang="en-US" baseline="0" dirty="0" smtClean="0"/>
              <a:t>avipandavb@navy.mil	</a:t>
            </a:r>
            <a:endParaRPr lang="en-US" dirty="0"/>
          </a:p>
        </p:txBody>
      </p:sp>
      <p:sp>
        <p:nvSpPr>
          <p:cNvPr id="4" name="Slide Number Placeholder 3"/>
          <p:cNvSpPr>
            <a:spLocks noGrp="1"/>
          </p:cNvSpPr>
          <p:nvPr>
            <p:ph type="sldNum" sz="quarter" idx="10"/>
          </p:nvPr>
        </p:nvSpPr>
        <p:spPr/>
        <p:txBody>
          <a:bodyPr/>
          <a:lstStyle/>
          <a:p>
            <a:pPr>
              <a:defRPr/>
            </a:pPr>
            <a:fld id="{757CC3A5-F2D2-4E3D-B47B-CAC3BAB7F1FD}" type="slidenum">
              <a:rPr lang="en-US" smtClean="0"/>
              <a:pPr>
                <a:defRPr/>
              </a:pPr>
              <a:t>4</a:t>
            </a:fld>
            <a:endParaRPr lang="en-US" dirty="0"/>
          </a:p>
        </p:txBody>
      </p:sp>
    </p:spTree>
    <p:extLst>
      <p:ext uri="{BB962C8B-B14F-4D97-AF65-F5344CB8AC3E}">
        <p14:creationId xmlns:p14="http://schemas.microsoft.com/office/powerpoint/2010/main" val="29883505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3D NPC Logo"/>
          <p:cNvPicPr>
            <a:picLocks noChangeAspect="1" noChangeArrowheads="1"/>
          </p:cNvPicPr>
          <p:nvPr/>
        </p:nvPicPr>
        <p:blipFill>
          <a:blip r:embed="rId2" cstate="print"/>
          <a:srcRect/>
          <a:stretch>
            <a:fillRect/>
          </a:stretch>
        </p:blipFill>
        <p:spPr bwMode="auto">
          <a:xfrm>
            <a:off x="228600" y="228600"/>
            <a:ext cx="2400300" cy="1543050"/>
          </a:xfrm>
          <a:prstGeom prst="rect">
            <a:avLst/>
          </a:prstGeom>
          <a:noFill/>
          <a:ln w="9525">
            <a:noFill/>
            <a:miter lim="800000"/>
            <a:headEnd/>
            <a:tailEnd/>
          </a:ln>
        </p:spPr>
      </p:pic>
      <p:sp>
        <p:nvSpPr>
          <p:cNvPr id="858114" name="Rectangle 2"/>
          <p:cNvSpPr>
            <a:spLocks noGrp="1" noChangeArrowheads="1"/>
          </p:cNvSpPr>
          <p:nvPr>
            <p:ph type="ctrTitle"/>
          </p:nvPr>
        </p:nvSpPr>
        <p:spPr>
          <a:xfrm>
            <a:off x="781050" y="1809750"/>
            <a:ext cx="7772400" cy="1470025"/>
          </a:xfrm>
        </p:spPr>
        <p:txBody>
          <a:bodyPr/>
          <a:lstStyle>
            <a:lvl1pPr>
              <a:defRPr sz="4400" b="1" i="1">
                <a:solidFill>
                  <a:schemeClr val="tx1"/>
                </a:solidFill>
              </a:defRPr>
            </a:lvl1pPr>
          </a:lstStyle>
          <a:p>
            <a:r>
              <a:rPr lang="en-US" dirty="0"/>
              <a:t>Click to edit Master title style</a:t>
            </a:r>
          </a:p>
        </p:txBody>
      </p:sp>
      <p:sp>
        <p:nvSpPr>
          <p:cNvPr id="858115" name="Rectangle 3"/>
          <p:cNvSpPr>
            <a:spLocks noGrp="1" noChangeArrowheads="1"/>
          </p:cNvSpPr>
          <p:nvPr>
            <p:ph type="subTitle" idx="1"/>
          </p:nvPr>
        </p:nvSpPr>
        <p:spPr>
          <a:xfrm>
            <a:off x="381000" y="4067175"/>
            <a:ext cx="5867400" cy="1752600"/>
          </a:xfrm>
        </p:spPr>
        <p:txBody>
          <a:bodyPr/>
          <a:lstStyle>
            <a:lvl1pPr marL="0" indent="0" algn="ctr">
              <a:buFontTx/>
              <a:buNone/>
              <a:defRPr b="1" i="1">
                <a:solidFill>
                  <a:schemeClr val="tx1"/>
                </a:solidFill>
              </a:defRPr>
            </a:lvl1pPr>
          </a:lstStyle>
          <a:p>
            <a:r>
              <a:rPr lang="en-US" dirty="0"/>
              <a:t>Click to edit Master subtitle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51959" y="4120738"/>
            <a:ext cx="2010199" cy="2219260"/>
          </a:xfrm>
          <a:prstGeom prst="rect">
            <a:avLst/>
          </a:prstGeom>
        </p:spPr>
      </p:pic>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3D NPC Logo"/>
          <p:cNvPicPr>
            <a:picLocks noChangeAspect="1" noChangeArrowheads="1"/>
          </p:cNvPicPr>
          <p:nvPr/>
        </p:nvPicPr>
        <p:blipFill>
          <a:blip r:embed="rId2" cstate="print"/>
          <a:srcRect/>
          <a:stretch>
            <a:fillRect/>
          </a:stretch>
        </p:blipFill>
        <p:spPr bwMode="auto">
          <a:xfrm>
            <a:off x="228600" y="228600"/>
            <a:ext cx="2400300" cy="1543050"/>
          </a:xfrm>
          <a:prstGeom prst="rect">
            <a:avLst/>
          </a:prstGeom>
          <a:noFill/>
          <a:ln w="9525">
            <a:noFill/>
            <a:miter lim="800000"/>
            <a:headEnd/>
            <a:tailEnd/>
          </a:ln>
        </p:spPr>
      </p:pic>
      <p:sp>
        <p:nvSpPr>
          <p:cNvPr id="858114" name="Rectangle 2"/>
          <p:cNvSpPr>
            <a:spLocks noGrp="1" noChangeArrowheads="1"/>
          </p:cNvSpPr>
          <p:nvPr>
            <p:ph type="ctrTitle"/>
          </p:nvPr>
        </p:nvSpPr>
        <p:spPr>
          <a:xfrm>
            <a:off x="781050" y="1809750"/>
            <a:ext cx="7772400" cy="1470025"/>
          </a:xfrm>
        </p:spPr>
        <p:txBody>
          <a:bodyPr/>
          <a:lstStyle>
            <a:lvl1pPr>
              <a:defRPr>
                <a:solidFill>
                  <a:schemeClr val="accent2"/>
                </a:solidFill>
              </a:defRPr>
            </a:lvl1pPr>
          </a:lstStyle>
          <a:p>
            <a:r>
              <a:rPr lang="en-US"/>
              <a:t>Click to edit Master title style</a:t>
            </a:r>
          </a:p>
        </p:txBody>
      </p:sp>
      <p:sp>
        <p:nvSpPr>
          <p:cNvPr id="858115" name="Rectangle 3"/>
          <p:cNvSpPr>
            <a:spLocks noGrp="1" noChangeArrowheads="1"/>
          </p:cNvSpPr>
          <p:nvPr>
            <p:ph type="subTitle" idx="1"/>
          </p:nvPr>
        </p:nvSpPr>
        <p:spPr>
          <a:xfrm>
            <a:off x="381000" y="4067175"/>
            <a:ext cx="5867400" cy="1752600"/>
          </a:xfrm>
        </p:spPr>
        <p:txBody>
          <a:bodyPr/>
          <a:lstStyle>
            <a:lvl1pPr marL="0" indent="0" algn="ctr">
              <a:buFontTx/>
              <a:buNone/>
              <a:defRPr>
                <a:solidFill>
                  <a:schemeClr val="accent2"/>
                </a:solidFill>
              </a:defRPr>
            </a:lvl1pPr>
          </a:lstStyle>
          <a:p>
            <a:r>
              <a:rPr lang="en-US"/>
              <a:t>Click to edit Master subtitle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51959" y="4120738"/>
            <a:ext cx="2010199" cy="2219260"/>
          </a:xfrm>
          <a:prstGeom prst="rect">
            <a:avLst/>
          </a:prstGeom>
        </p:spPr>
      </p:pic>
    </p:spTree>
    <p:extLst>
      <p:ext uri="{BB962C8B-B14F-4D97-AF65-F5344CB8AC3E}">
        <p14:creationId xmlns:p14="http://schemas.microsoft.com/office/powerpoint/2010/main" val="4242617261"/>
      </p:ext>
    </p:extLst>
  </p:cSld>
  <p:clrMapOvr>
    <a:masterClrMapping/>
  </p:clrMapOvr>
  <p:transition spd="med"/>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5"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2454153293"/>
      </p:ext>
    </p:extLst>
  </p:cSld>
  <p:clrMapOvr>
    <a:masterClrMapping/>
  </p:clrMapOvr>
  <p:transition spd="med"/>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5"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2134548549"/>
      </p:ext>
    </p:extLst>
  </p:cSld>
  <p:clrMapOvr>
    <a:masterClrMapping/>
  </p:clrMapOvr>
  <p:transition spd="med"/>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4338" y="1371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05338" y="1371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6"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4157963251"/>
      </p:ext>
    </p:extLst>
  </p:cSld>
  <p:clrMapOvr>
    <a:masterClrMapping/>
  </p:clrMapOvr>
  <p:transition spd="med"/>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8"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9"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3188479328"/>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4"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5"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3142896554"/>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3"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4"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1613461431"/>
      </p:ext>
    </p:extLst>
  </p:cSld>
  <p:clrMapOvr>
    <a:masterClrMapping/>
  </p:clrMapOvr>
  <p:transition spd="med"/>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6"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2845232720"/>
      </p:ext>
    </p:extLst>
  </p:cSld>
  <p:clrMapOvr>
    <a:masterClrMapping/>
  </p:clrMapOvr>
  <p:transition spd="med"/>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6"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4033838588"/>
      </p:ext>
    </p:extLst>
  </p:cSld>
  <p:clrMapOvr>
    <a:masterClrMapping/>
  </p:clrMapOvr>
  <p:transition spd="med"/>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5"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2964030280"/>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Line 28"/>
          <p:cNvSpPr>
            <a:spLocks noChangeShapeType="1"/>
          </p:cNvSpPr>
          <p:nvPr userDrawn="1"/>
        </p:nvSpPr>
        <p:spPr bwMode="auto">
          <a:xfrm>
            <a:off x="2133600" y="6629400"/>
            <a:ext cx="643890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b="1" i="1" dirty="0" smtClean="0">
                <a:solidFill>
                  <a:srgbClr val="000099"/>
                </a:solidFill>
              </a:rPr>
              <a:t>Firm-Fair-Consistent</a:t>
            </a:r>
          </a:p>
        </p:txBody>
      </p:sp>
    </p:spTree>
  </p:cSld>
  <p:clrMapOvr>
    <a:masterClrMapping/>
  </p:clrMapOvr>
  <p:transition spd="med"/>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328613"/>
            <a:ext cx="2065338" cy="61483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28613"/>
            <a:ext cx="6045200" cy="6148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5"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1072846284"/>
      </p:ext>
    </p:extLst>
  </p:cSld>
  <p:clrMapOvr>
    <a:masterClrMapping/>
  </p:clrMapOvr>
  <p:transition spd="med"/>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328613"/>
            <a:ext cx="8229600" cy="838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sz="half" idx="1"/>
          </p:nvPr>
        </p:nvSpPr>
        <p:spPr>
          <a:xfrm>
            <a:off x="414338" y="1371600"/>
            <a:ext cx="40386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05338" y="1371600"/>
            <a:ext cx="4038600" cy="5105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6"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555720509"/>
      </p:ext>
    </p:extLst>
  </p:cSld>
  <p:clrMapOvr>
    <a:masterClrMapping/>
  </p:clrMapOvr>
  <p:transition spd="med"/>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2" name="Picture 11" descr="3D NPC Logo"/>
          <p:cNvPicPr>
            <a:picLocks noChangeAspect="1" noChangeArrowheads="1"/>
          </p:cNvPicPr>
          <p:nvPr userDrawn="1"/>
        </p:nvPicPr>
        <p:blipFill>
          <a:blip r:embed="rId2" cstate="print"/>
          <a:srcRect/>
          <a:stretch>
            <a:fillRect/>
          </a:stretch>
        </p:blipFill>
        <p:spPr bwMode="auto">
          <a:xfrm>
            <a:off x="228600" y="228600"/>
            <a:ext cx="1981200" cy="1273175"/>
          </a:xfrm>
          <a:prstGeom prst="rect">
            <a:avLst/>
          </a:prstGeom>
          <a:noFill/>
          <a:ln w="9525">
            <a:noFill/>
            <a:miter lim="800000"/>
            <a:headEnd/>
            <a:tailEnd/>
          </a:ln>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41227" y="5386885"/>
            <a:ext cx="1143000" cy="1261872"/>
          </a:xfrm>
          <a:prstGeom prst="rect">
            <a:avLst/>
          </a:prstGeom>
        </p:spPr>
      </p:pic>
    </p:spTree>
    <p:extLst>
      <p:ext uri="{BB962C8B-B14F-4D97-AF65-F5344CB8AC3E}">
        <p14:creationId xmlns:p14="http://schemas.microsoft.com/office/powerpoint/2010/main" val="206367797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sldNum" sz="quarter" idx="10"/>
          </p:nvPr>
        </p:nvSpPr>
        <p:spPr>
          <a:xfrm>
            <a:off x="7239000" y="6400800"/>
            <a:ext cx="1905000" cy="457200"/>
          </a:xfrm>
          <a:prstGeom prst="rect">
            <a:avLst/>
          </a:prstGeom>
          <a:ln/>
        </p:spPr>
        <p:txBody>
          <a:bodyPr anchor="b" anchorCtr="0"/>
          <a:lstStyle>
            <a:lvl1pPr>
              <a:defRPr sz="1000">
                <a:latin typeface="+mn-lt"/>
              </a:defRPr>
            </a:lvl1pPr>
          </a:lstStyle>
          <a:p>
            <a:pPr>
              <a:defRPr/>
            </a:pPr>
            <a:fld id="{94C45613-2A52-470C-BDB5-6DA2B1B03BB7}" type="slidenum">
              <a:rPr lang="en-US" smtClean="0">
                <a:solidFill>
                  <a:srgbClr val="333399"/>
                </a:solidFill>
              </a:rPr>
              <a:pPr>
                <a:defRPr/>
              </a:pPr>
              <a:t>‹#›</a:t>
            </a:fld>
            <a:endParaRPr lang="en-US" dirty="0">
              <a:solidFill>
                <a:srgbClr val="333399"/>
              </a:solidFill>
            </a:endParaRPr>
          </a:p>
        </p:txBody>
      </p:sp>
    </p:spTree>
    <p:extLst>
      <p:ext uri="{BB962C8B-B14F-4D97-AF65-F5344CB8AC3E}">
        <p14:creationId xmlns:p14="http://schemas.microsoft.com/office/powerpoint/2010/main" val="38683511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3D NPC Logo"/>
          <p:cNvPicPr>
            <a:picLocks noChangeAspect="1" noChangeArrowheads="1"/>
          </p:cNvPicPr>
          <p:nvPr/>
        </p:nvPicPr>
        <p:blipFill>
          <a:blip r:embed="rId2" cstate="print"/>
          <a:srcRect/>
          <a:stretch>
            <a:fillRect/>
          </a:stretch>
        </p:blipFill>
        <p:spPr bwMode="auto">
          <a:xfrm>
            <a:off x="228600" y="228600"/>
            <a:ext cx="2400300" cy="1543050"/>
          </a:xfrm>
          <a:prstGeom prst="rect">
            <a:avLst/>
          </a:prstGeom>
          <a:noFill/>
          <a:ln w="9525">
            <a:noFill/>
            <a:miter lim="800000"/>
            <a:headEnd/>
            <a:tailEnd/>
          </a:ln>
        </p:spPr>
      </p:pic>
      <p:sp>
        <p:nvSpPr>
          <p:cNvPr id="858114" name="Rectangle 2"/>
          <p:cNvSpPr>
            <a:spLocks noGrp="1" noChangeArrowheads="1"/>
          </p:cNvSpPr>
          <p:nvPr>
            <p:ph type="ctrTitle"/>
          </p:nvPr>
        </p:nvSpPr>
        <p:spPr>
          <a:xfrm>
            <a:off x="781050" y="1809750"/>
            <a:ext cx="7772400" cy="1470025"/>
          </a:xfrm>
        </p:spPr>
        <p:txBody>
          <a:bodyPr/>
          <a:lstStyle>
            <a:lvl1pPr>
              <a:defRPr sz="4400" b="1" i="1">
                <a:solidFill>
                  <a:schemeClr val="tx1"/>
                </a:solidFill>
              </a:defRPr>
            </a:lvl1pPr>
          </a:lstStyle>
          <a:p>
            <a:r>
              <a:rPr lang="en-US" dirty="0"/>
              <a:t>Click to edit Master title style</a:t>
            </a:r>
          </a:p>
        </p:txBody>
      </p:sp>
      <p:sp>
        <p:nvSpPr>
          <p:cNvPr id="858115" name="Rectangle 3"/>
          <p:cNvSpPr>
            <a:spLocks noGrp="1" noChangeArrowheads="1"/>
          </p:cNvSpPr>
          <p:nvPr>
            <p:ph type="subTitle" idx="1"/>
          </p:nvPr>
        </p:nvSpPr>
        <p:spPr>
          <a:xfrm>
            <a:off x="381000" y="4067175"/>
            <a:ext cx="5867400" cy="1752600"/>
          </a:xfrm>
        </p:spPr>
        <p:txBody>
          <a:bodyPr/>
          <a:lstStyle>
            <a:lvl1pPr marL="0" indent="0" algn="ctr">
              <a:buFontTx/>
              <a:buNone/>
              <a:defRPr b="1" i="1">
                <a:solidFill>
                  <a:schemeClr val="tx1"/>
                </a:solidFill>
              </a:defRPr>
            </a:lvl1pPr>
          </a:lstStyle>
          <a:p>
            <a:r>
              <a:rPr lang="en-US" dirty="0"/>
              <a:t>Click to edit Master subtitle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51959" y="4120738"/>
            <a:ext cx="2010199" cy="2219260"/>
          </a:xfrm>
          <a:prstGeom prst="rect">
            <a:avLst/>
          </a:prstGeom>
        </p:spPr>
      </p:pic>
    </p:spTree>
    <p:extLst>
      <p:ext uri="{BB962C8B-B14F-4D97-AF65-F5344CB8AC3E}">
        <p14:creationId xmlns:p14="http://schemas.microsoft.com/office/powerpoint/2010/main" val="2892536038"/>
      </p:ext>
    </p:extLst>
  </p:cSld>
  <p:clrMapOvr>
    <a:masterClrMapping/>
  </p:clrMapOvr>
  <p:transition spd="med"/>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Line 28"/>
          <p:cNvSpPr>
            <a:spLocks noChangeShapeType="1"/>
          </p:cNvSpPr>
          <p:nvPr userDrawn="1"/>
        </p:nvSpPr>
        <p:spPr bwMode="auto">
          <a:xfrm>
            <a:off x="2133600" y="6629400"/>
            <a:ext cx="643890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solidFill>
                <a:srgbClr val="333399"/>
              </a:solidFill>
            </a:endParaRPr>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11621683"/>
      </p:ext>
    </p:extLst>
  </p:cSld>
  <p:clrMapOvr>
    <a:masterClrMapping/>
  </p:clrMapOvr>
  <p:transition spd="med"/>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Line 28"/>
          <p:cNvSpPr>
            <a:spLocks noChangeShapeType="1"/>
          </p:cNvSpPr>
          <p:nvPr userDrawn="1"/>
        </p:nvSpPr>
        <p:spPr bwMode="auto">
          <a:xfrm>
            <a:off x="2133600" y="6629400"/>
            <a:ext cx="641032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solidFill>
                <a:srgbClr val="333399"/>
              </a:solidFill>
            </a:endParaRPr>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420408400"/>
      </p:ext>
    </p:extLst>
  </p:cSld>
  <p:clrMapOvr>
    <a:masterClrMapping/>
  </p:clrMapOvr>
  <p:transition spd="med"/>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14338" y="1371600"/>
            <a:ext cx="4038600" cy="51054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05338" y="1371600"/>
            <a:ext cx="4038600" cy="51054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Line 28"/>
          <p:cNvSpPr>
            <a:spLocks noChangeShapeType="1"/>
          </p:cNvSpPr>
          <p:nvPr userDrawn="1"/>
        </p:nvSpPr>
        <p:spPr bwMode="auto">
          <a:xfrm flipV="1">
            <a:off x="2133600" y="6614319"/>
            <a:ext cx="6486525" cy="15081"/>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solidFill>
                <a:srgbClr val="333399"/>
              </a:solidFill>
            </a:endParaRPr>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1079755316"/>
      </p:ext>
    </p:extLst>
  </p:cSld>
  <p:clrMapOvr>
    <a:masterClrMapping/>
  </p:clrMapOvr>
  <p:transition spd="med"/>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Line 28"/>
          <p:cNvSpPr>
            <a:spLocks noChangeShapeType="1"/>
          </p:cNvSpPr>
          <p:nvPr userDrawn="1"/>
        </p:nvSpPr>
        <p:spPr bwMode="auto">
          <a:xfrm flipV="1">
            <a:off x="2133600" y="6614319"/>
            <a:ext cx="6477000" cy="15081"/>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solidFill>
                <a:srgbClr val="333399"/>
              </a:solidFill>
            </a:endParaRPr>
          </a:p>
        </p:txBody>
      </p:sp>
      <p:sp>
        <p:nvSpPr>
          <p:cNvPr id="9"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1368332989"/>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Line 28"/>
          <p:cNvSpPr>
            <a:spLocks noChangeShapeType="1"/>
          </p:cNvSpPr>
          <p:nvPr userDrawn="1"/>
        </p:nvSpPr>
        <p:spPr bwMode="auto">
          <a:xfrm>
            <a:off x="2133600" y="6629400"/>
            <a:ext cx="64674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solidFill>
                <a:srgbClr val="333399"/>
              </a:solidFill>
            </a:endParaRPr>
          </a:p>
        </p:txBody>
      </p:sp>
      <p:sp>
        <p:nvSpPr>
          <p:cNvPr id="5"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296937706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Line 28"/>
          <p:cNvSpPr>
            <a:spLocks noChangeShapeType="1"/>
          </p:cNvSpPr>
          <p:nvPr userDrawn="1"/>
        </p:nvSpPr>
        <p:spPr bwMode="auto">
          <a:xfrm>
            <a:off x="2133600" y="6629400"/>
            <a:ext cx="641032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b="1" i="1" dirty="0" smtClean="0">
                <a:solidFill>
                  <a:srgbClr val="000099"/>
                </a:solidFill>
              </a:rPr>
              <a:t>Firm-Fair-Consistent</a:t>
            </a:r>
          </a:p>
        </p:txBody>
      </p:sp>
    </p:spTree>
  </p:cSld>
  <p:clrMapOvr>
    <a:masterClrMapping/>
  </p:clrMapOvr>
  <p:transition spd="med"/>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Line 28"/>
          <p:cNvSpPr>
            <a:spLocks noChangeShapeType="1"/>
          </p:cNvSpPr>
          <p:nvPr userDrawn="1"/>
        </p:nvSpPr>
        <p:spPr bwMode="auto">
          <a:xfrm>
            <a:off x="2133600" y="6629400"/>
            <a:ext cx="641985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solidFill>
                <a:srgbClr val="333399"/>
              </a:solidFill>
            </a:endParaRPr>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2111893987"/>
      </p:ext>
    </p:extLst>
  </p:cSld>
  <p:clrMapOvr>
    <a:masterClrMapping/>
  </p:clrMapOvr>
  <p:transition spd="med"/>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Line 28"/>
          <p:cNvSpPr>
            <a:spLocks noChangeShapeType="1"/>
          </p:cNvSpPr>
          <p:nvPr userDrawn="1"/>
        </p:nvSpPr>
        <p:spPr bwMode="auto">
          <a:xfrm>
            <a:off x="2133600" y="6629400"/>
            <a:ext cx="641985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solidFill>
                <a:srgbClr val="333399"/>
              </a:solidFill>
            </a:endParaRPr>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4153041489"/>
      </p:ext>
    </p:extLst>
  </p:cSld>
  <p:clrMapOvr>
    <a:masterClrMapping/>
  </p:clrMapOvr>
  <p:transition spd="med"/>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328613"/>
            <a:ext cx="8229600" cy="8382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14338" y="1371600"/>
            <a:ext cx="4038600" cy="5105400"/>
          </a:xfrm>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605338" y="1371600"/>
            <a:ext cx="4038600" cy="510540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Line 28"/>
          <p:cNvSpPr>
            <a:spLocks noChangeShapeType="1"/>
          </p:cNvSpPr>
          <p:nvPr userDrawn="1"/>
        </p:nvSpPr>
        <p:spPr bwMode="auto">
          <a:xfrm>
            <a:off x="2133600" y="6629400"/>
            <a:ext cx="65055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solidFill>
                <a:srgbClr val="333399"/>
              </a:solidFill>
            </a:endParaRPr>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2571364140"/>
      </p:ext>
    </p:extLst>
  </p:cSld>
  <p:clrMapOvr>
    <a:masterClrMapping/>
  </p:clrMapOvr>
  <p:transition spd="med"/>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pic>
        <p:nvPicPr>
          <p:cNvPr id="2" name="Picture 11" descr="3D NPC Logo"/>
          <p:cNvPicPr>
            <a:picLocks noChangeAspect="1" noChangeArrowheads="1"/>
          </p:cNvPicPr>
          <p:nvPr userDrawn="1"/>
        </p:nvPicPr>
        <p:blipFill>
          <a:blip r:embed="rId2" cstate="print"/>
          <a:srcRect/>
          <a:stretch>
            <a:fillRect/>
          </a:stretch>
        </p:blipFill>
        <p:spPr bwMode="auto">
          <a:xfrm>
            <a:off x="228600" y="228600"/>
            <a:ext cx="1981200" cy="1273175"/>
          </a:xfrm>
          <a:prstGeom prst="rect">
            <a:avLst/>
          </a:prstGeom>
          <a:noFill/>
          <a:ln w="9525">
            <a:noFill/>
            <a:miter lim="800000"/>
            <a:headEnd/>
            <a:tailEnd/>
          </a:ln>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41227" y="5386885"/>
            <a:ext cx="1143000" cy="1261872"/>
          </a:xfrm>
          <a:prstGeom prst="rect">
            <a:avLst/>
          </a:prstGeom>
        </p:spPr>
      </p:pic>
    </p:spTree>
    <p:extLst>
      <p:ext uri="{BB962C8B-B14F-4D97-AF65-F5344CB8AC3E}">
        <p14:creationId xmlns:p14="http://schemas.microsoft.com/office/powerpoint/2010/main" val="3229815915"/>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Text Box 27"/>
          <p:cNvSpPr txBox="1">
            <a:spLocks noChangeArrowheads="1"/>
          </p:cNvSpPr>
          <p:nvPr userDrawn="1"/>
        </p:nvSpPr>
        <p:spPr bwMode="auto">
          <a:xfrm>
            <a:off x="5380038" y="6477000"/>
            <a:ext cx="338296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Warfighting First-Operate Forward-Be Ready</a:t>
            </a:r>
          </a:p>
        </p:txBody>
      </p:sp>
      <p:sp>
        <p:nvSpPr>
          <p:cNvPr id="3" name="Line 28"/>
          <p:cNvSpPr>
            <a:spLocks noChangeShapeType="1"/>
          </p:cNvSpPr>
          <p:nvPr userDrawn="1"/>
        </p:nvSpPr>
        <p:spPr bwMode="auto">
          <a:xfrm>
            <a:off x="2133600" y="6629400"/>
            <a:ext cx="31527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333399"/>
              </a:solidFill>
            </a:endParaRPr>
          </a:p>
        </p:txBody>
      </p:sp>
      <p:sp>
        <p:nvSpPr>
          <p:cNvPr id="4"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dirty="0" smtClean="0">
                <a:solidFill>
                  <a:srgbClr val="000099"/>
                </a:solidFill>
              </a:rPr>
              <a:t>Firm-Fair-Consistent</a:t>
            </a:r>
          </a:p>
        </p:txBody>
      </p:sp>
    </p:spTree>
    <p:extLst>
      <p:ext uri="{BB962C8B-B14F-4D97-AF65-F5344CB8AC3E}">
        <p14:creationId xmlns:p14="http://schemas.microsoft.com/office/powerpoint/2010/main" val="3266420884"/>
      </p:ext>
    </p:extLst>
  </p:cSld>
  <p:clrMapOvr>
    <a:masterClrMapping/>
  </p:clrMapOvr>
  <p:transition spd="med"/>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990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solidFill>
                <a:srgbClr val="333399"/>
              </a:solidFill>
            </a:endParaRPr>
          </a:p>
        </p:txBody>
      </p:sp>
      <p:sp>
        <p:nvSpPr>
          <p:cNvPr id="5"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solidFill>
                <a:srgbClr val="333399"/>
              </a:solidFill>
            </a:endParaRPr>
          </a:p>
        </p:txBody>
      </p:sp>
      <p:sp>
        <p:nvSpPr>
          <p:cNvPr id="6" name="Rectangle 6"/>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pPr>
              <a:defRPr/>
            </a:pPr>
            <a:endParaRPr lang="en-US">
              <a:solidFill>
                <a:srgbClr val="333399"/>
              </a:solidFill>
            </a:endParaRPr>
          </a:p>
        </p:txBody>
      </p:sp>
    </p:spTree>
    <p:extLst>
      <p:ext uri="{BB962C8B-B14F-4D97-AF65-F5344CB8AC3E}">
        <p14:creationId xmlns:p14="http://schemas.microsoft.com/office/powerpoint/2010/main" val="397435947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3D NPC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24003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51601" y="4121152"/>
            <a:ext cx="2009775"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8114" name="Rectangle 2"/>
          <p:cNvSpPr>
            <a:spLocks noGrp="1" noChangeArrowheads="1"/>
          </p:cNvSpPr>
          <p:nvPr>
            <p:ph type="ctrTitle"/>
          </p:nvPr>
        </p:nvSpPr>
        <p:spPr>
          <a:xfrm>
            <a:off x="781050" y="1809752"/>
            <a:ext cx="7772400" cy="1470025"/>
          </a:xfrm>
        </p:spPr>
        <p:txBody>
          <a:bodyPr/>
          <a:lstStyle>
            <a:lvl1pPr>
              <a:defRPr sz="3300" b="1" i="1">
                <a:solidFill>
                  <a:schemeClr val="tx1"/>
                </a:solidFill>
              </a:defRPr>
            </a:lvl1pPr>
          </a:lstStyle>
          <a:p>
            <a:r>
              <a:rPr lang="en-US" dirty="0"/>
              <a:t>Click to edit Master title style</a:t>
            </a:r>
          </a:p>
        </p:txBody>
      </p:sp>
      <p:sp>
        <p:nvSpPr>
          <p:cNvPr id="858115" name="Rectangle 3"/>
          <p:cNvSpPr>
            <a:spLocks noGrp="1" noChangeArrowheads="1"/>
          </p:cNvSpPr>
          <p:nvPr>
            <p:ph type="subTitle" idx="1"/>
          </p:nvPr>
        </p:nvSpPr>
        <p:spPr>
          <a:xfrm>
            <a:off x="381000" y="4067175"/>
            <a:ext cx="5867400" cy="1752600"/>
          </a:xfrm>
        </p:spPr>
        <p:txBody>
          <a:bodyPr/>
          <a:lstStyle>
            <a:lvl1pPr marL="0" indent="0" algn="ctr">
              <a:buFontTx/>
              <a:buNone/>
              <a:defRPr b="1" i="1">
                <a:solidFill>
                  <a:schemeClr val="tx1"/>
                </a:solidFill>
              </a:defRPr>
            </a:lvl1pPr>
          </a:lstStyle>
          <a:p>
            <a:r>
              <a:rPr lang="en-US" dirty="0"/>
              <a:t>Click to edit Master subtitle style</a:t>
            </a:r>
          </a:p>
        </p:txBody>
      </p:sp>
    </p:spTree>
    <p:extLst>
      <p:ext uri="{BB962C8B-B14F-4D97-AF65-F5344CB8AC3E}">
        <p14:creationId xmlns:p14="http://schemas.microsoft.com/office/powerpoint/2010/main" val="2226846316"/>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28"/>
          <p:cNvSpPr>
            <a:spLocks noChangeShapeType="1"/>
          </p:cNvSpPr>
          <p:nvPr userDrawn="1"/>
        </p:nvSpPr>
        <p:spPr bwMode="auto">
          <a:xfrm>
            <a:off x="2133600" y="6629400"/>
            <a:ext cx="643890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sz="1350"/>
          </a:p>
        </p:txBody>
      </p:sp>
      <p:sp>
        <p:nvSpPr>
          <p:cNvPr id="5"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900" i="1" dirty="0" smtClean="0">
                <a:solidFill>
                  <a:srgbClr val="000099"/>
                </a:solidFill>
              </a:rPr>
              <a:t>Firm-Fair-Consistent</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1800"/>
            </a:lvl1pPr>
            <a:lvl2pPr>
              <a:defRPr sz="1500"/>
            </a:lvl2pPr>
            <a:lvl3pPr>
              <a:defRPr sz="135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87798005"/>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Line 28"/>
          <p:cNvSpPr>
            <a:spLocks noChangeShapeType="1"/>
          </p:cNvSpPr>
          <p:nvPr userDrawn="1"/>
        </p:nvSpPr>
        <p:spPr bwMode="auto">
          <a:xfrm>
            <a:off x="2133601" y="6629400"/>
            <a:ext cx="641032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sz="1350"/>
          </a:p>
        </p:txBody>
      </p:sp>
      <p:sp>
        <p:nvSpPr>
          <p:cNvPr id="5"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900" i="1" dirty="0" smtClean="0">
                <a:solidFill>
                  <a:srgbClr val="000099"/>
                </a:solidFill>
              </a:rPr>
              <a:t>Firm-Fair-Consistent</a:t>
            </a:r>
          </a:p>
        </p:txBody>
      </p:sp>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Click to edit Master text styles</a:t>
            </a:r>
          </a:p>
        </p:txBody>
      </p:sp>
    </p:spTree>
    <p:extLst>
      <p:ext uri="{BB962C8B-B14F-4D97-AF65-F5344CB8AC3E}">
        <p14:creationId xmlns:p14="http://schemas.microsoft.com/office/powerpoint/2010/main" val="2166985348"/>
      </p:ext>
    </p:extLst>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Line 28"/>
          <p:cNvSpPr>
            <a:spLocks noChangeShapeType="1"/>
          </p:cNvSpPr>
          <p:nvPr userDrawn="1"/>
        </p:nvSpPr>
        <p:spPr bwMode="auto">
          <a:xfrm flipV="1">
            <a:off x="2133601" y="6615115"/>
            <a:ext cx="6486525" cy="14287"/>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sz="1350"/>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900" i="1" dirty="0" smtClean="0">
                <a:solidFill>
                  <a:srgbClr val="000099"/>
                </a:solidFill>
              </a:rPr>
              <a:t>Firm-Fair-Consistent</a:t>
            </a:r>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14338" y="1371600"/>
            <a:ext cx="4038600" cy="5105400"/>
          </a:xfrm>
        </p:spPr>
        <p:txBody>
          <a:bodyPr/>
          <a:lstStyle>
            <a:lvl1pPr>
              <a:defRPr sz="18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05338" y="1371600"/>
            <a:ext cx="4038600" cy="51054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15102830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14338" y="1371600"/>
            <a:ext cx="4038600" cy="5105400"/>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05338" y="1371600"/>
            <a:ext cx="4038600" cy="51054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Line 28"/>
          <p:cNvSpPr>
            <a:spLocks noChangeShapeType="1"/>
          </p:cNvSpPr>
          <p:nvPr userDrawn="1"/>
        </p:nvSpPr>
        <p:spPr bwMode="auto">
          <a:xfrm flipV="1">
            <a:off x="2133600" y="6614319"/>
            <a:ext cx="6486525" cy="15081"/>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b="1" i="1" dirty="0" smtClean="0">
                <a:solidFill>
                  <a:srgbClr val="000099"/>
                </a:solidFill>
              </a:rPr>
              <a:t>Firm-Fair-Consistent</a:t>
            </a:r>
          </a:p>
        </p:txBody>
      </p:sp>
    </p:spTree>
  </p:cSld>
  <p:clrMapOvr>
    <a:masterClrMapping/>
  </p:clrMapOvr>
  <p:transition spd="med"/>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Line 28"/>
          <p:cNvSpPr>
            <a:spLocks noChangeShapeType="1"/>
          </p:cNvSpPr>
          <p:nvPr userDrawn="1"/>
        </p:nvSpPr>
        <p:spPr bwMode="auto">
          <a:xfrm flipV="1">
            <a:off x="2133600" y="6615115"/>
            <a:ext cx="6477000" cy="14287"/>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sz="1350"/>
          </a:p>
        </p:txBody>
      </p:sp>
      <p:sp>
        <p:nvSpPr>
          <p:cNvPr id="8"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900" i="1" dirty="0" smtClean="0">
                <a:solidFill>
                  <a:srgbClr val="000099"/>
                </a:solidFill>
              </a:rPr>
              <a:t>Firm-Fair-Consistent</a:t>
            </a:r>
          </a:p>
        </p:txBody>
      </p:sp>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8199744"/>
      </p:ext>
    </p:extLst>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28"/>
          <p:cNvSpPr>
            <a:spLocks noChangeShapeType="1"/>
          </p:cNvSpPr>
          <p:nvPr userDrawn="1"/>
        </p:nvSpPr>
        <p:spPr bwMode="auto">
          <a:xfrm>
            <a:off x="2133601" y="6629400"/>
            <a:ext cx="64674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sz="1350"/>
          </a:p>
        </p:txBody>
      </p:sp>
      <p:sp>
        <p:nvSpPr>
          <p:cNvPr id="4"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900" i="1" dirty="0" smtClean="0">
                <a:solidFill>
                  <a:srgbClr val="000099"/>
                </a:solidFill>
              </a:rPr>
              <a:t>Firm-Fair-Consistent</a:t>
            </a:r>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990124696"/>
      </p:ext>
    </p:extLst>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Line 28"/>
          <p:cNvSpPr>
            <a:spLocks noChangeShapeType="1"/>
          </p:cNvSpPr>
          <p:nvPr userDrawn="1"/>
        </p:nvSpPr>
        <p:spPr bwMode="auto">
          <a:xfrm>
            <a:off x="2133600" y="6629400"/>
            <a:ext cx="641985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sz="1350"/>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900" i="1" dirty="0" smtClean="0">
                <a:solidFill>
                  <a:srgbClr val="000099"/>
                </a:solidFill>
              </a:rPr>
              <a:t>Firm-Fair-Consistent</a:t>
            </a:r>
          </a:p>
        </p:txBody>
      </p:sp>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Tree>
    <p:extLst>
      <p:ext uri="{BB962C8B-B14F-4D97-AF65-F5344CB8AC3E}">
        <p14:creationId xmlns:p14="http://schemas.microsoft.com/office/powerpoint/2010/main" val="1798970930"/>
      </p:ext>
    </p:extLst>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Line 28"/>
          <p:cNvSpPr>
            <a:spLocks noChangeShapeType="1"/>
          </p:cNvSpPr>
          <p:nvPr userDrawn="1"/>
        </p:nvSpPr>
        <p:spPr bwMode="auto">
          <a:xfrm>
            <a:off x="2133600" y="6629400"/>
            <a:ext cx="641985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sz="1350"/>
          </a:p>
        </p:txBody>
      </p:sp>
      <p:sp>
        <p:nvSpPr>
          <p:cNvPr id="5"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900" i="1" dirty="0" smtClean="0">
                <a:solidFill>
                  <a:srgbClr val="000099"/>
                </a:solidFill>
              </a:rPr>
              <a:t>Firm-Fair-Consistent</a:t>
            </a:r>
          </a:p>
        </p:txBody>
      </p:sp>
      <p:sp>
        <p:nvSpPr>
          <p:cNvPr id="2" name="Title 1"/>
          <p:cNvSpPr>
            <a:spLocks noGrp="1"/>
          </p:cNvSpPr>
          <p:nvPr>
            <p:ph type="title"/>
          </p:nvPr>
        </p:nvSpPr>
        <p:spPr/>
        <p:txBody>
          <a:bodyPr/>
          <a:lstStyle>
            <a:lvl1pPr>
              <a:defRPr sz="24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83339435"/>
      </p:ext>
    </p:extLst>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5" name="Line 28"/>
          <p:cNvSpPr>
            <a:spLocks noChangeShapeType="1"/>
          </p:cNvSpPr>
          <p:nvPr userDrawn="1"/>
        </p:nvSpPr>
        <p:spPr bwMode="auto">
          <a:xfrm>
            <a:off x="2133601" y="6629400"/>
            <a:ext cx="65055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spAutoFit/>
          </a:bodyPr>
          <a:lstStyle/>
          <a:p>
            <a:endParaRPr lang="en-US" sz="1350"/>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900" i="1" dirty="0" smtClean="0">
                <a:solidFill>
                  <a:srgbClr val="000099"/>
                </a:solidFill>
              </a:rPr>
              <a:t>Firm-Fair-Consistent</a:t>
            </a:r>
          </a:p>
        </p:txBody>
      </p:sp>
      <p:sp>
        <p:nvSpPr>
          <p:cNvPr id="2" name="Title 1"/>
          <p:cNvSpPr>
            <a:spLocks noGrp="1"/>
          </p:cNvSpPr>
          <p:nvPr>
            <p:ph type="title"/>
          </p:nvPr>
        </p:nvSpPr>
        <p:spPr>
          <a:xfrm>
            <a:off x="381000" y="328613"/>
            <a:ext cx="8229600" cy="838200"/>
          </a:xfrm>
        </p:spPr>
        <p:txBody>
          <a:bodyPr/>
          <a:lstStyle>
            <a:lvl1pPr>
              <a:defRPr sz="21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14338" y="1371600"/>
            <a:ext cx="4038600" cy="5105400"/>
          </a:xfrm>
        </p:spPr>
        <p:txBody>
          <a:bodyPr/>
          <a:lstStyle>
            <a:lvl1pPr>
              <a:defRPr sz="1800"/>
            </a:lvl1pPr>
            <a:lvl2pPr>
              <a:defRPr sz="1500"/>
            </a:lvl2pPr>
            <a:lvl3pPr>
              <a:defRPr sz="135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605338" y="1371600"/>
            <a:ext cx="4038600" cy="5105400"/>
          </a:xfrm>
        </p:spPr>
        <p:txBody>
          <a:bodyPr/>
          <a:lstStyle>
            <a:lvl1pPr>
              <a:defRPr sz="1800"/>
            </a:lvl1pPr>
            <a:lvl2pPr>
              <a:defRPr sz="1500"/>
            </a:lvl2pPr>
            <a:lvl3pPr>
              <a:defRPr sz="135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4217810"/>
      </p:ext>
    </p:extLst>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2" name="Picture 11" descr="3D NPC 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228601"/>
            <a:ext cx="1981200"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740650" y="5386388"/>
            <a:ext cx="1143000"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98328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878880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Line 28"/>
          <p:cNvSpPr>
            <a:spLocks noChangeShapeType="1"/>
          </p:cNvSpPr>
          <p:nvPr userDrawn="1"/>
        </p:nvSpPr>
        <p:spPr bwMode="auto">
          <a:xfrm flipV="1">
            <a:off x="2133600" y="6614319"/>
            <a:ext cx="6477000" cy="15081"/>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p>
        </p:txBody>
      </p:sp>
      <p:sp>
        <p:nvSpPr>
          <p:cNvPr id="9"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b="1" i="1" dirty="0" smtClean="0">
                <a:solidFill>
                  <a:srgbClr val="000099"/>
                </a:solidFill>
              </a:rPr>
              <a:t>Firm-Fair-Consistent</a:t>
            </a: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4" name="Line 28"/>
          <p:cNvSpPr>
            <a:spLocks noChangeShapeType="1"/>
          </p:cNvSpPr>
          <p:nvPr userDrawn="1"/>
        </p:nvSpPr>
        <p:spPr bwMode="auto">
          <a:xfrm>
            <a:off x="2133600" y="6629400"/>
            <a:ext cx="64674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p>
        </p:txBody>
      </p:sp>
      <p:sp>
        <p:nvSpPr>
          <p:cNvPr id="5"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b="1" i="1" dirty="0" smtClean="0">
                <a:solidFill>
                  <a:srgbClr val="000099"/>
                </a:solidFill>
              </a:rPr>
              <a:t>Firm-Fair-Consistent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Line 28"/>
          <p:cNvSpPr>
            <a:spLocks noChangeShapeType="1"/>
          </p:cNvSpPr>
          <p:nvPr userDrawn="1"/>
        </p:nvSpPr>
        <p:spPr bwMode="auto">
          <a:xfrm>
            <a:off x="2133600" y="6629400"/>
            <a:ext cx="641985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b="1" i="1" dirty="0" smtClean="0">
                <a:solidFill>
                  <a:srgbClr val="000099"/>
                </a:solidFill>
              </a:rPr>
              <a:t>Firm-Fair-Consistent</a:t>
            </a:r>
          </a:p>
        </p:txBody>
      </p:sp>
    </p:spTree>
  </p:cSld>
  <p:clrMapOvr>
    <a:masterClrMapping/>
  </p:clrMapOvr>
  <p:transition spd="med"/>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Line 28"/>
          <p:cNvSpPr>
            <a:spLocks noChangeShapeType="1"/>
          </p:cNvSpPr>
          <p:nvPr userDrawn="1"/>
        </p:nvSpPr>
        <p:spPr bwMode="auto">
          <a:xfrm>
            <a:off x="2133600" y="6629400"/>
            <a:ext cx="641985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p>
        </p:txBody>
      </p:sp>
      <p:sp>
        <p:nvSpPr>
          <p:cNvPr id="6"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b="1" i="1" dirty="0" smtClean="0">
                <a:solidFill>
                  <a:srgbClr val="000099"/>
                </a:solidFill>
              </a:rPr>
              <a:t>Firm-Fair-Consistent</a:t>
            </a:r>
          </a:p>
        </p:txBody>
      </p:sp>
    </p:spTree>
  </p:cSld>
  <p:clrMapOvr>
    <a:masterClrMapping/>
  </p:clrMapOvr>
  <p:transition spd="med"/>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328613"/>
            <a:ext cx="8229600" cy="8382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14338" y="1371600"/>
            <a:ext cx="4038600" cy="5105400"/>
          </a:xfrm>
        </p:spPr>
        <p:txBody>
          <a:bodyPr/>
          <a:lstStyle>
            <a:lvl1pPr>
              <a:defRPr sz="24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605338" y="1371600"/>
            <a:ext cx="4038600" cy="510540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Line 28"/>
          <p:cNvSpPr>
            <a:spLocks noChangeShapeType="1"/>
          </p:cNvSpPr>
          <p:nvPr userDrawn="1"/>
        </p:nvSpPr>
        <p:spPr bwMode="auto">
          <a:xfrm>
            <a:off x="2133600" y="6629400"/>
            <a:ext cx="6505575"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wrap="square">
            <a:spAutoFit/>
          </a:bodyPr>
          <a:lstStyle/>
          <a:p>
            <a:endParaRPr lang="en-US" dirty="0"/>
          </a:p>
        </p:txBody>
      </p:sp>
      <p:sp>
        <p:nvSpPr>
          <p:cNvPr id="7" name="Text Box 27"/>
          <p:cNvSpPr txBox="1">
            <a:spLocks noChangeArrowheads="1"/>
          </p:cNvSpPr>
          <p:nvPr userDrawn="1"/>
        </p:nvSpPr>
        <p:spPr bwMode="auto">
          <a:xfrm>
            <a:off x="304800" y="64770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lIns="0" tIns="0" rIns="0" bIns="0" anchor="ctr" anchorCtr="1"/>
          <a:lstStyle>
            <a:lvl1pPr marL="225425" indent="-225425"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15000"/>
              </a:spcBef>
              <a:defRPr/>
            </a:pPr>
            <a:r>
              <a:rPr lang="en-US" sz="1200" b="1" i="1" dirty="0" smtClean="0">
                <a:solidFill>
                  <a:srgbClr val="000099"/>
                </a:solidFill>
              </a:rPr>
              <a:t>Firm-Fair-Consistent</a:t>
            </a:r>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image" Target="../media/image2.jpeg"/><Relationship Id="rId2" Type="http://schemas.openxmlformats.org/officeDocument/2006/relationships/slideLayout" Target="../slideLayouts/slideLayout11.xml"/><Relationship Id="rId16" Type="http://schemas.openxmlformats.org/officeDocument/2006/relationships/image" Target="../media/image1.jpeg"/><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theme" Target="../theme/theme2.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jpe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1.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81000" y="328613"/>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TITLE OF SLIDE</a:t>
            </a:r>
          </a:p>
        </p:txBody>
      </p:sp>
      <p:sp>
        <p:nvSpPr>
          <p:cNvPr id="6147" name="Rectangle 3"/>
          <p:cNvSpPr>
            <a:spLocks noGrp="1" noChangeArrowheads="1"/>
          </p:cNvSpPr>
          <p:nvPr>
            <p:ph type="body" idx="1"/>
          </p:nvPr>
        </p:nvSpPr>
        <p:spPr bwMode="auto">
          <a:xfrm>
            <a:off x="414338" y="1371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6148" name="Picture 4" descr="3D NPC Logo"/>
          <p:cNvPicPr>
            <a:picLocks noChangeAspect="1" noChangeArrowheads="1"/>
          </p:cNvPicPr>
          <p:nvPr/>
        </p:nvPicPr>
        <p:blipFill>
          <a:blip r:embed="rId11" cstate="print"/>
          <a:srcRect/>
          <a:stretch>
            <a:fillRect/>
          </a:stretch>
        </p:blipFill>
        <p:spPr bwMode="auto">
          <a:xfrm>
            <a:off x="152400" y="128588"/>
            <a:ext cx="1447800" cy="938212"/>
          </a:xfrm>
          <a:prstGeom prst="rect">
            <a:avLst/>
          </a:prstGeom>
          <a:noFill/>
          <a:ln w="9525">
            <a:noFill/>
            <a:miter lim="800000"/>
            <a:headEnd/>
            <a:tailEnd/>
          </a:ln>
        </p:spPr>
      </p:pic>
      <p:sp>
        <p:nvSpPr>
          <p:cNvPr id="857094" name="Line 6"/>
          <p:cNvSpPr>
            <a:spLocks noChangeShapeType="1"/>
          </p:cNvSpPr>
          <p:nvPr/>
        </p:nvSpPr>
        <p:spPr bwMode="auto">
          <a:xfrm>
            <a:off x="1828800" y="990600"/>
            <a:ext cx="5486400" cy="0"/>
          </a:xfrm>
          <a:prstGeom prst="line">
            <a:avLst/>
          </a:prstGeom>
          <a:noFill/>
          <a:ln w="38100">
            <a:solidFill>
              <a:srgbClr val="000066"/>
            </a:solidFill>
            <a:round/>
            <a:headEnd/>
            <a:tailEnd/>
          </a:ln>
          <a:effectLst/>
        </p:spPr>
        <p:txBody>
          <a:bodyPr/>
          <a:lstStyle/>
          <a:p>
            <a:pPr>
              <a:defRPr/>
            </a:pPr>
            <a:endParaRPr lang="en-US" dirty="0">
              <a:cs typeface="+mn-cs"/>
            </a:endParaRPr>
          </a:p>
        </p:txBody>
      </p:sp>
      <p:sp>
        <p:nvSpPr>
          <p:cNvPr id="857095" name="Line 7"/>
          <p:cNvSpPr>
            <a:spLocks noChangeShapeType="1"/>
          </p:cNvSpPr>
          <p:nvPr/>
        </p:nvSpPr>
        <p:spPr bwMode="auto">
          <a:xfrm>
            <a:off x="2209800" y="1066800"/>
            <a:ext cx="5486400" cy="0"/>
          </a:xfrm>
          <a:prstGeom prst="line">
            <a:avLst/>
          </a:prstGeom>
          <a:noFill/>
          <a:ln w="38100">
            <a:solidFill>
              <a:srgbClr val="990000"/>
            </a:solidFill>
            <a:round/>
            <a:headEnd/>
            <a:tailEnd/>
          </a:ln>
          <a:effectLst/>
        </p:spPr>
        <p:txBody>
          <a:bodyPr/>
          <a:lstStyle/>
          <a:p>
            <a:pPr>
              <a:defRPr/>
            </a:pPr>
            <a:endParaRPr lang="en-US" dirty="0">
              <a:cs typeface="+mn-cs"/>
            </a:endParaRPr>
          </a:p>
        </p:txBody>
      </p:sp>
      <p:pic>
        <p:nvPicPr>
          <p:cNvPr id="2" name="Picture 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908966" y="128588"/>
            <a:ext cx="998194" cy="1102006"/>
          </a:xfrm>
          <a:prstGeom prst="rect">
            <a:avLst/>
          </a:prstGeom>
        </p:spPr>
      </p:pic>
      <p:sp>
        <p:nvSpPr>
          <p:cNvPr id="5" name="TextBox 4"/>
          <p:cNvSpPr txBox="1"/>
          <p:nvPr userDrawn="1"/>
        </p:nvSpPr>
        <p:spPr>
          <a:xfrm>
            <a:off x="8520112" y="6486525"/>
            <a:ext cx="581025" cy="276999"/>
          </a:xfrm>
          <a:prstGeom prst="rect">
            <a:avLst/>
          </a:prstGeom>
          <a:noFill/>
        </p:spPr>
        <p:txBody>
          <a:bodyPr wrap="square" rtlCol="0">
            <a:spAutoFit/>
          </a:bodyPr>
          <a:lstStyle/>
          <a:p>
            <a:fld id="{700484DD-BB03-4542-8D69-C3621E4C0AEE}" type="slidenum">
              <a:rPr lang="en-US" sz="1200" b="0" i="0" smtClean="0">
                <a:solidFill>
                  <a:schemeClr val="tx1"/>
                </a:solidFill>
                <a:latin typeface="+mn-lt"/>
              </a:rPr>
              <a:t>‹#›</a:t>
            </a:fld>
            <a:endParaRPr lang="en-US" sz="1200" b="0" i="0" dirty="0">
              <a:solidFill>
                <a:schemeClr val="tx1"/>
              </a:solidFill>
              <a:latin typeface="+mn-lt"/>
            </a:endParaRPr>
          </a:p>
        </p:txBody>
      </p:sp>
    </p:spTree>
  </p:cSld>
  <p:clrMap bg1="lt1" tx1="dk1" bg2="lt2" tx2="dk2" accent1="accent1" accent2="accent2" accent3="accent3" accent4="accent4" accent5="accent5" accent6="accent6" hlink="hlink" folHlink="folHlink"/>
  <p:sldLayoutIdLst>
    <p:sldLayoutId id="2147483790" r:id="rId1"/>
    <p:sldLayoutId id="2147483779" r:id="rId2"/>
    <p:sldLayoutId id="2147483780" r:id="rId3"/>
    <p:sldLayoutId id="2147483781" r:id="rId4"/>
    <p:sldLayoutId id="2147483782" r:id="rId5"/>
    <p:sldLayoutId id="2147483783" r:id="rId6"/>
    <p:sldLayoutId id="2147483786" r:id="rId7"/>
    <p:sldLayoutId id="2147483787" r:id="rId8"/>
    <p:sldLayoutId id="2147483789" r:id="rId9"/>
  </p:sldLayoutIdLst>
  <p:transition spd="med"/>
  <p:timing>
    <p:tnLst>
      <p:par>
        <p:cTn id="1" dur="indefinite" restart="never" nodeType="tmRoot"/>
      </p:par>
    </p:tnLst>
  </p:timing>
  <p:hf hdr="0" ftr="0" dt="0"/>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sz="1800">
          <a:solidFill>
            <a:schemeClr val="tx1"/>
          </a:solidFill>
          <a:latin typeface="+mn-lt"/>
          <a:cs typeface="+mn-cs"/>
        </a:defRPr>
      </a:lvl3pPr>
      <a:lvl4pPr marL="1600200" indent="-228600" algn="l" rtl="0" eaLnBrk="0" fontAlgn="base" hangingPunct="0">
        <a:spcBef>
          <a:spcPct val="20000"/>
        </a:spcBef>
        <a:spcAft>
          <a:spcPct val="0"/>
        </a:spcAft>
        <a:buChar char="o"/>
        <a:defRPr sz="1600">
          <a:solidFill>
            <a:schemeClr val="tx1"/>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1600">
          <a:solidFill>
            <a:schemeClr val="tx1"/>
          </a:solidFill>
          <a:latin typeface="+mn-lt"/>
          <a:cs typeface="+mn-cs"/>
        </a:defRPr>
      </a:lvl5pPr>
      <a:lvl6pPr marL="2514600" indent="-228600" algn="l" rtl="0" fontAlgn="base">
        <a:spcBef>
          <a:spcPct val="20000"/>
        </a:spcBef>
        <a:spcAft>
          <a:spcPct val="0"/>
        </a:spcAft>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81000" y="328613"/>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TITLE OF SLIDE</a:t>
            </a:r>
          </a:p>
        </p:txBody>
      </p:sp>
      <p:sp>
        <p:nvSpPr>
          <p:cNvPr id="6147" name="Rectangle 3"/>
          <p:cNvSpPr>
            <a:spLocks noGrp="1" noChangeArrowheads="1"/>
          </p:cNvSpPr>
          <p:nvPr>
            <p:ph type="body" idx="1"/>
          </p:nvPr>
        </p:nvSpPr>
        <p:spPr bwMode="auto">
          <a:xfrm>
            <a:off x="414338" y="1371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6148" name="Picture 4" descr="3D NPC Logo"/>
          <p:cNvPicPr>
            <a:picLocks noChangeAspect="1" noChangeArrowheads="1"/>
          </p:cNvPicPr>
          <p:nvPr/>
        </p:nvPicPr>
        <p:blipFill>
          <a:blip r:embed="rId16" cstate="print"/>
          <a:srcRect/>
          <a:stretch>
            <a:fillRect/>
          </a:stretch>
        </p:blipFill>
        <p:spPr bwMode="auto">
          <a:xfrm>
            <a:off x="152400" y="128588"/>
            <a:ext cx="1447800" cy="938212"/>
          </a:xfrm>
          <a:prstGeom prst="rect">
            <a:avLst/>
          </a:prstGeom>
          <a:noFill/>
          <a:ln w="9525">
            <a:noFill/>
            <a:miter lim="800000"/>
            <a:headEnd/>
            <a:tailEnd/>
          </a:ln>
        </p:spPr>
      </p:pic>
      <p:sp>
        <p:nvSpPr>
          <p:cNvPr id="857094" name="Line 6"/>
          <p:cNvSpPr>
            <a:spLocks noChangeShapeType="1"/>
          </p:cNvSpPr>
          <p:nvPr/>
        </p:nvSpPr>
        <p:spPr bwMode="auto">
          <a:xfrm>
            <a:off x="1828800" y="990600"/>
            <a:ext cx="5486400" cy="0"/>
          </a:xfrm>
          <a:prstGeom prst="line">
            <a:avLst/>
          </a:prstGeom>
          <a:noFill/>
          <a:ln w="38100">
            <a:solidFill>
              <a:srgbClr val="000066"/>
            </a:solidFill>
            <a:round/>
            <a:headEnd/>
            <a:tailEnd/>
          </a:ln>
          <a:effectLst/>
        </p:spPr>
        <p:txBody>
          <a:bodyPr/>
          <a:lstStyle/>
          <a:p>
            <a:pPr>
              <a:defRPr/>
            </a:pPr>
            <a:endParaRPr lang="en-US" dirty="0">
              <a:solidFill>
                <a:srgbClr val="333399"/>
              </a:solidFill>
              <a:cs typeface="Arial"/>
            </a:endParaRPr>
          </a:p>
        </p:txBody>
      </p:sp>
      <p:sp>
        <p:nvSpPr>
          <p:cNvPr id="857095" name="Line 7"/>
          <p:cNvSpPr>
            <a:spLocks noChangeShapeType="1"/>
          </p:cNvSpPr>
          <p:nvPr/>
        </p:nvSpPr>
        <p:spPr bwMode="auto">
          <a:xfrm>
            <a:off x="2209800" y="1066800"/>
            <a:ext cx="5486400" cy="0"/>
          </a:xfrm>
          <a:prstGeom prst="line">
            <a:avLst/>
          </a:prstGeom>
          <a:noFill/>
          <a:ln w="38100">
            <a:solidFill>
              <a:srgbClr val="990000"/>
            </a:solidFill>
            <a:round/>
            <a:headEnd/>
            <a:tailEnd/>
          </a:ln>
          <a:effectLst/>
        </p:spPr>
        <p:txBody>
          <a:bodyPr/>
          <a:lstStyle/>
          <a:p>
            <a:pPr>
              <a:defRPr/>
            </a:pPr>
            <a:endParaRPr lang="en-US" dirty="0">
              <a:solidFill>
                <a:srgbClr val="333399"/>
              </a:solidFill>
              <a:cs typeface="Arial"/>
            </a:endParaRPr>
          </a:p>
        </p:txBody>
      </p:sp>
      <p:pic>
        <p:nvPicPr>
          <p:cNvPr id="2" name="Picture 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908966" y="128588"/>
            <a:ext cx="998194" cy="1102006"/>
          </a:xfrm>
          <a:prstGeom prst="rect">
            <a:avLst/>
          </a:prstGeom>
        </p:spPr>
      </p:pic>
      <p:sp>
        <p:nvSpPr>
          <p:cNvPr id="3" name="TextBox 2"/>
          <p:cNvSpPr txBox="1"/>
          <p:nvPr userDrawn="1"/>
        </p:nvSpPr>
        <p:spPr>
          <a:xfrm>
            <a:off x="2861953" y="0"/>
            <a:ext cx="3170712" cy="338554"/>
          </a:xfrm>
          <a:prstGeom prst="rect">
            <a:avLst/>
          </a:prstGeom>
          <a:noFill/>
        </p:spPr>
        <p:txBody>
          <a:bodyPr wrap="square" rtlCol="0">
            <a:spAutoFit/>
          </a:bodyPr>
          <a:lstStyle/>
          <a:p>
            <a:r>
              <a:rPr lang="en-US" sz="1600" dirty="0" smtClean="0">
                <a:solidFill>
                  <a:srgbClr val="000099"/>
                </a:solidFill>
              </a:rPr>
              <a:t>UNCLASSIFIED/FOUO</a:t>
            </a:r>
            <a:endParaRPr lang="en-US" sz="1600" dirty="0">
              <a:solidFill>
                <a:srgbClr val="000099"/>
              </a:solidFill>
            </a:endParaRPr>
          </a:p>
        </p:txBody>
      </p:sp>
    </p:spTree>
    <p:extLst>
      <p:ext uri="{BB962C8B-B14F-4D97-AF65-F5344CB8AC3E}">
        <p14:creationId xmlns:p14="http://schemas.microsoft.com/office/powerpoint/2010/main" val="2052018380"/>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Lst>
  <p:transition spd="med"/>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sz="2400">
          <a:solidFill>
            <a:schemeClr val="tx1"/>
          </a:solidFill>
          <a:latin typeface="+mn-lt"/>
          <a:cs typeface="+mn-cs"/>
        </a:defRPr>
      </a:lvl3pPr>
      <a:lvl4pPr marL="1600200" indent="-228600" algn="l" rtl="0" eaLnBrk="0" fontAlgn="base" hangingPunct="0">
        <a:spcBef>
          <a:spcPct val="20000"/>
        </a:spcBef>
        <a:spcAft>
          <a:spcPct val="0"/>
        </a:spcAft>
        <a:buChar char="o"/>
        <a:defRPr sz="2000">
          <a:solidFill>
            <a:schemeClr val="tx1"/>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81000" y="328613"/>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TITLE OF SLIDE</a:t>
            </a:r>
          </a:p>
        </p:txBody>
      </p:sp>
      <p:sp>
        <p:nvSpPr>
          <p:cNvPr id="6147" name="Rectangle 3"/>
          <p:cNvSpPr>
            <a:spLocks noGrp="1" noChangeArrowheads="1"/>
          </p:cNvSpPr>
          <p:nvPr>
            <p:ph type="body" idx="1"/>
          </p:nvPr>
        </p:nvSpPr>
        <p:spPr bwMode="auto">
          <a:xfrm>
            <a:off x="414338" y="1371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6148" name="Picture 4" descr="3D NPC Logo"/>
          <p:cNvPicPr>
            <a:picLocks noChangeAspect="1" noChangeArrowheads="1"/>
          </p:cNvPicPr>
          <p:nvPr/>
        </p:nvPicPr>
        <p:blipFill>
          <a:blip r:embed="rId14" cstate="print"/>
          <a:srcRect/>
          <a:stretch>
            <a:fillRect/>
          </a:stretch>
        </p:blipFill>
        <p:spPr bwMode="auto">
          <a:xfrm>
            <a:off x="152400" y="128588"/>
            <a:ext cx="1447800" cy="938212"/>
          </a:xfrm>
          <a:prstGeom prst="rect">
            <a:avLst/>
          </a:prstGeom>
          <a:noFill/>
          <a:ln w="9525">
            <a:noFill/>
            <a:miter lim="800000"/>
            <a:headEnd/>
            <a:tailEnd/>
          </a:ln>
        </p:spPr>
      </p:pic>
      <p:sp>
        <p:nvSpPr>
          <p:cNvPr id="857094" name="Line 6"/>
          <p:cNvSpPr>
            <a:spLocks noChangeShapeType="1"/>
          </p:cNvSpPr>
          <p:nvPr/>
        </p:nvSpPr>
        <p:spPr bwMode="auto">
          <a:xfrm>
            <a:off x="1828800" y="990600"/>
            <a:ext cx="5486400" cy="0"/>
          </a:xfrm>
          <a:prstGeom prst="line">
            <a:avLst/>
          </a:prstGeom>
          <a:noFill/>
          <a:ln w="38100">
            <a:solidFill>
              <a:srgbClr val="000066"/>
            </a:solidFill>
            <a:round/>
            <a:headEnd/>
            <a:tailEnd/>
          </a:ln>
          <a:effectLst/>
        </p:spPr>
        <p:txBody>
          <a:bodyPr/>
          <a:lstStyle/>
          <a:p>
            <a:pPr>
              <a:defRPr/>
            </a:pPr>
            <a:endParaRPr lang="en-US" dirty="0">
              <a:solidFill>
                <a:srgbClr val="333399"/>
              </a:solidFill>
              <a:cs typeface="Arial"/>
            </a:endParaRPr>
          </a:p>
        </p:txBody>
      </p:sp>
      <p:sp>
        <p:nvSpPr>
          <p:cNvPr id="857095" name="Line 7"/>
          <p:cNvSpPr>
            <a:spLocks noChangeShapeType="1"/>
          </p:cNvSpPr>
          <p:nvPr/>
        </p:nvSpPr>
        <p:spPr bwMode="auto">
          <a:xfrm>
            <a:off x="2209800" y="1066800"/>
            <a:ext cx="5486400" cy="0"/>
          </a:xfrm>
          <a:prstGeom prst="line">
            <a:avLst/>
          </a:prstGeom>
          <a:noFill/>
          <a:ln w="38100">
            <a:solidFill>
              <a:srgbClr val="990000"/>
            </a:solidFill>
            <a:round/>
            <a:headEnd/>
            <a:tailEnd/>
          </a:ln>
          <a:effectLst/>
        </p:spPr>
        <p:txBody>
          <a:bodyPr/>
          <a:lstStyle/>
          <a:p>
            <a:pPr>
              <a:defRPr/>
            </a:pPr>
            <a:endParaRPr lang="en-US" dirty="0">
              <a:solidFill>
                <a:srgbClr val="333399"/>
              </a:solidFill>
              <a:cs typeface="Arial"/>
            </a:endParaRPr>
          </a:p>
        </p:txBody>
      </p:sp>
      <p:pic>
        <p:nvPicPr>
          <p:cNvPr id="2" name="Picture 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908966" y="128588"/>
            <a:ext cx="998194" cy="1102006"/>
          </a:xfrm>
          <a:prstGeom prst="rect">
            <a:avLst/>
          </a:prstGeom>
        </p:spPr>
      </p:pic>
      <p:sp>
        <p:nvSpPr>
          <p:cNvPr id="3" name="TextBox 2"/>
          <p:cNvSpPr txBox="1"/>
          <p:nvPr userDrawn="1"/>
        </p:nvSpPr>
        <p:spPr>
          <a:xfrm>
            <a:off x="2861953" y="0"/>
            <a:ext cx="3170712" cy="338554"/>
          </a:xfrm>
          <a:prstGeom prst="rect">
            <a:avLst/>
          </a:prstGeom>
          <a:noFill/>
        </p:spPr>
        <p:txBody>
          <a:bodyPr wrap="square" rtlCol="0">
            <a:spAutoFit/>
          </a:bodyPr>
          <a:lstStyle/>
          <a:p>
            <a:r>
              <a:rPr lang="en-US" sz="1600" dirty="0" smtClean="0">
                <a:solidFill>
                  <a:srgbClr val="000099"/>
                </a:solidFill>
              </a:rPr>
              <a:t>UNCLASSIFIED/FOUO</a:t>
            </a:r>
            <a:endParaRPr lang="en-US" sz="1600" dirty="0">
              <a:solidFill>
                <a:srgbClr val="000099"/>
              </a:solidFill>
            </a:endParaRPr>
          </a:p>
        </p:txBody>
      </p:sp>
      <p:sp>
        <p:nvSpPr>
          <p:cNvPr id="5" name="TextBox 4"/>
          <p:cNvSpPr txBox="1"/>
          <p:nvPr userDrawn="1"/>
        </p:nvSpPr>
        <p:spPr>
          <a:xfrm>
            <a:off x="8520112" y="6486525"/>
            <a:ext cx="581025" cy="276999"/>
          </a:xfrm>
          <a:prstGeom prst="rect">
            <a:avLst/>
          </a:prstGeom>
          <a:noFill/>
        </p:spPr>
        <p:txBody>
          <a:bodyPr wrap="square" rtlCol="0">
            <a:spAutoFit/>
          </a:bodyPr>
          <a:lstStyle/>
          <a:p>
            <a:fld id="{700484DD-BB03-4542-8D69-C3621E4C0AEE}" type="slidenum">
              <a:rPr lang="en-US" sz="1200" b="0" i="0" smtClean="0">
                <a:solidFill>
                  <a:srgbClr val="000000"/>
                </a:solidFill>
                <a:latin typeface="Arial"/>
              </a:rPr>
              <a:pPr/>
              <a:t>‹#›</a:t>
            </a:fld>
            <a:endParaRPr lang="en-US" sz="1200" b="0" i="0" dirty="0">
              <a:solidFill>
                <a:srgbClr val="000000"/>
              </a:solidFill>
              <a:latin typeface="Arial"/>
            </a:endParaRPr>
          </a:p>
        </p:txBody>
      </p:sp>
    </p:spTree>
    <p:extLst>
      <p:ext uri="{BB962C8B-B14F-4D97-AF65-F5344CB8AC3E}">
        <p14:creationId xmlns:p14="http://schemas.microsoft.com/office/powerpoint/2010/main" val="1199054825"/>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47" r:id="rId12"/>
  </p:sldLayoutIdLst>
  <p:transition spd="med"/>
  <p:timing>
    <p:tnLst>
      <p:par>
        <p:cTn id="1" dur="indefinite" restart="never" nodeType="tmRoot"/>
      </p:par>
    </p:tnLst>
  </p:timing>
  <p:hf hdr="0" ftr="0" dt="0"/>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sz="1800">
          <a:solidFill>
            <a:schemeClr val="tx1"/>
          </a:solidFill>
          <a:latin typeface="+mn-lt"/>
          <a:cs typeface="+mn-cs"/>
        </a:defRPr>
      </a:lvl3pPr>
      <a:lvl4pPr marL="1600200" indent="-228600" algn="l" rtl="0" eaLnBrk="0" fontAlgn="base" hangingPunct="0">
        <a:spcBef>
          <a:spcPct val="20000"/>
        </a:spcBef>
        <a:spcAft>
          <a:spcPct val="0"/>
        </a:spcAft>
        <a:buChar char="o"/>
        <a:defRPr sz="1600">
          <a:solidFill>
            <a:schemeClr val="tx1"/>
          </a:solidFill>
          <a:latin typeface="+mn-lt"/>
          <a:cs typeface="+mn-cs"/>
        </a:defRPr>
      </a:lvl4pPr>
      <a:lvl5pPr marL="2057400" indent="-228600" algn="l" rtl="0" eaLnBrk="0" fontAlgn="base" hangingPunct="0">
        <a:spcBef>
          <a:spcPct val="20000"/>
        </a:spcBef>
        <a:spcAft>
          <a:spcPct val="0"/>
        </a:spcAft>
        <a:buFont typeface="Wingdings" pitchFamily="2" charset="2"/>
        <a:buChar char="§"/>
        <a:defRPr sz="1600">
          <a:solidFill>
            <a:schemeClr val="tx1"/>
          </a:solidFill>
          <a:latin typeface="+mn-lt"/>
          <a:cs typeface="+mn-cs"/>
        </a:defRPr>
      </a:lvl5pPr>
      <a:lvl6pPr marL="2514600" indent="-228600" algn="l" rtl="0" fontAlgn="base">
        <a:spcBef>
          <a:spcPct val="20000"/>
        </a:spcBef>
        <a:spcAft>
          <a:spcPct val="0"/>
        </a:spcAft>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328613"/>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TITLE OF SLIDE</a:t>
            </a:r>
          </a:p>
        </p:txBody>
      </p:sp>
      <p:sp>
        <p:nvSpPr>
          <p:cNvPr id="1027" name="Rectangle 3"/>
          <p:cNvSpPr>
            <a:spLocks noGrp="1" noChangeArrowheads="1"/>
          </p:cNvSpPr>
          <p:nvPr>
            <p:ph type="body" idx="1"/>
          </p:nvPr>
        </p:nvSpPr>
        <p:spPr bwMode="auto">
          <a:xfrm>
            <a:off x="414338" y="13716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4" descr="3D NPC Logo"/>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52400" y="128588"/>
            <a:ext cx="1447800" cy="93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Line 6"/>
          <p:cNvSpPr>
            <a:spLocks noChangeShapeType="1"/>
          </p:cNvSpPr>
          <p:nvPr/>
        </p:nvSpPr>
        <p:spPr bwMode="auto">
          <a:xfrm>
            <a:off x="1828800" y="990600"/>
            <a:ext cx="5486400" cy="0"/>
          </a:xfrm>
          <a:prstGeom prst="line">
            <a:avLst/>
          </a:prstGeom>
          <a:noFill/>
          <a:ln w="38100">
            <a:solidFill>
              <a:srgbClr val="000066"/>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1030" name="Line 7"/>
          <p:cNvSpPr>
            <a:spLocks noChangeShapeType="1"/>
          </p:cNvSpPr>
          <p:nvPr/>
        </p:nvSpPr>
        <p:spPr bwMode="auto">
          <a:xfrm>
            <a:off x="2209800" y="1066800"/>
            <a:ext cx="5486400" cy="0"/>
          </a:xfrm>
          <a:prstGeom prst="line">
            <a:avLst/>
          </a:prstGeom>
          <a:noFill/>
          <a:ln w="38100">
            <a:solidFill>
              <a:srgbClr val="990000"/>
            </a:solidFill>
            <a:round/>
            <a:headEnd/>
            <a:tailEnd/>
          </a:ln>
          <a:extLst>
            <a:ext uri="{909E8E84-426E-40DD-AFC4-6F175D3DCCD1}">
              <a14:hiddenFill xmlns:a14="http://schemas.microsoft.com/office/drawing/2010/main">
                <a:noFill/>
              </a14:hiddenFill>
            </a:ext>
          </a:extLst>
        </p:spPr>
        <p:txBody>
          <a:bodyPr/>
          <a:lstStyle/>
          <a:p>
            <a:endParaRPr lang="en-US" sz="1350"/>
          </a:p>
        </p:txBody>
      </p:sp>
      <p:pic>
        <p:nvPicPr>
          <p:cNvPr id="1031" name="Picture 1"/>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908925" y="128590"/>
            <a:ext cx="998538"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Box 2"/>
          <p:cNvSpPr txBox="1">
            <a:spLocks noChangeArrowheads="1"/>
          </p:cNvSpPr>
          <p:nvPr userDrawn="1"/>
        </p:nvSpPr>
        <p:spPr bwMode="auto">
          <a:xfrm>
            <a:off x="2862264" y="1"/>
            <a:ext cx="31702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r>
              <a:rPr lang="en-US" altLang="en-US" sz="1200" smtClean="0">
                <a:solidFill>
                  <a:srgbClr val="000099"/>
                </a:solidFill>
              </a:rPr>
              <a:t>UNCLASSIFIED/FOUO</a:t>
            </a:r>
          </a:p>
        </p:txBody>
      </p:sp>
      <p:sp>
        <p:nvSpPr>
          <p:cNvPr id="1033" name="TextBox 4"/>
          <p:cNvSpPr txBox="1">
            <a:spLocks noChangeArrowheads="1"/>
          </p:cNvSpPr>
          <p:nvPr userDrawn="1"/>
        </p:nvSpPr>
        <p:spPr bwMode="auto">
          <a:xfrm>
            <a:off x="8520113" y="6486526"/>
            <a:ext cx="58102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cs typeface="Arial" panose="020B0604020202020204" pitchFamily="34" charset="0"/>
              </a:defRPr>
            </a:lvl1pPr>
            <a:lvl2pPr marL="742950" indent="-285750" eaLnBrk="0" hangingPunct="0">
              <a:defRPr b="1">
                <a:solidFill>
                  <a:schemeClr val="tx1"/>
                </a:solidFill>
                <a:latin typeface="Arial" panose="020B0604020202020204" pitchFamily="34" charset="0"/>
                <a:cs typeface="Arial" panose="020B0604020202020204" pitchFamily="34" charset="0"/>
              </a:defRPr>
            </a:lvl2pPr>
            <a:lvl3pPr marL="1143000" indent="-228600" eaLnBrk="0" hangingPunct="0">
              <a:defRPr b="1">
                <a:solidFill>
                  <a:schemeClr val="tx1"/>
                </a:solidFill>
                <a:latin typeface="Arial" panose="020B0604020202020204" pitchFamily="34" charset="0"/>
                <a:cs typeface="Arial" panose="020B0604020202020204" pitchFamily="34" charset="0"/>
              </a:defRPr>
            </a:lvl3pPr>
            <a:lvl4pPr marL="1600200" indent="-228600" eaLnBrk="0" hangingPunct="0">
              <a:defRPr b="1">
                <a:solidFill>
                  <a:schemeClr val="tx1"/>
                </a:solidFill>
                <a:latin typeface="Arial" panose="020B0604020202020204" pitchFamily="34" charset="0"/>
                <a:cs typeface="Arial" panose="020B0604020202020204" pitchFamily="34" charset="0"/>
              </a:defRPr>
            </a:lvl4pPr>
            <a:lvl5pPr marL="2057400" indent="-228600" eaLnBrk="0" hangingPunct="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defRPr/>
            </a:pPr>
            <a:fld id="{FAB43368-882D-4CAE-9289-B57A141654F3}" type="slidenum">
              <a:rPr lang="en-US" altLang="en-US" sz="900" b="0" smtClean="0"/>
              <a:pPr eaLnBrk="1" hangingPunct="1">
                <a:defRPr/>
              </a:pPr>
              <a:t>‹#›</a:t>
            </a:fld>
            <a:endParaRPr lang="en-US" altLang="en-US" sz="900" b="0" smtClean="0"/>
          </a:p>
        </p:txBody>
      </p:sp>
    </p:spTree>
    <p:extLst>
      <p:ext uri="{BB962C8B-B14F-4D97-AF65-F5344CB8AC3E}">
        <p14:creationId xmlns:p14="http://schemas.microsoft.com/office/powerpoint/2010/main" val="1847056395"/>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ransition spd="med"/>
  <p:timing>
    <p:tnLst>
      <p:par>
        <p:cTn id="1" dur="indefinite" restart="never" nodeType="tmRoot"/>
      </p:par>
    </p:tnLst>
  </p:timing>
  <p:hf hdr="0" ftr="0" dt="0"/>
  <p:txStyles>
    <p:titleStyle>
      <a:lvl1pPr algn="ctr" rtl="0" eaLnBrk="0" fontAlgn="base" hangingPunct="0">
        <a:spcBef>
          <a:spcPct val="0"/>
        </a:spcBef>
        <a:spcAft>
          <a:spcPct val="0"/>
        </a:spcAft>
        <a:defRPr sz="2100">
          <a:solidFill>
            <a:schemeClr val="tx2"/>
          </a:solidFill>
          <a:latin typeface="+mj-lt"/>
          <a:ea typeface="+mj-ea"/>
          <a:cs typeface="+mj-cs"/>
        </a:defRPr>
      </a:lvl1pPr>
      <a:lvl2pPr algn="ctr" rtl="0" eaLnBrk="0" fontAlgn="base" hangingPunct="0">
        <a:spcBef>
          <a:spcPct val="0"/>
        </a:spcBef>
        <a:spcAft>
          <a:spcPct val="0"/>
        </a:spcAft>
        <a:defRPr sz="2100">
          <a:solidFill>
            <a:schemeClr val="tx2"/>
          </a:solidFill>
          <a:latin typeface="Arial" charset="0"/>
          <a:cs typeface="Arial" charset="0"/>
        </a:defRPr>
      </a:lvl2pPr>
      <a:lvl3pPr algn="ctr" rtl="0" eaLnBrk="0" fontAlgn="base" hangingPunct="0">
        <a:spcBef>
          <a:spcPct val="0"/>
        </a:spcBef>
        <a:spcAft>
          <a:spcPct val="0"/>
        </a:spcAft>
        <a:defRPr sz="2100">
          <a:solidFill>
            <a:schemeClr val="tx2"/>
          </a:solidFill>
          <a:latin typeface="Arial" charset="0"/>
          <a:cs typeface="Arial" charset="0"/>
        </a:defRPr>
      </a:lvl3pPr>
      <a:lvl4pPr algn="ctr" rtl="0" eaLnBrk="0" fontAlgn="base" hangingPunct="0">
        <a:spcBef>
          <a:spcPct val="0"/>
        </a:spcBef>
        <a:spcAft>
          <a:spcPct val="0"/>
        </a:spcAft>
        <a:defRPr sz="2100">
          <a:solidFill>
            <a:schemeClr val="tx2"/>
          </a:solidFill>
          <a:latin typeface="Arial" charset="0"/>
          <a:cs typeface="Arial" charset="0"/>
        </a:defRPr>
      </a:lvl4pPr>
      <a:lvl5pPr algn="ctr" rtl="0" eaLnBrk="0" fontAlgn="base" hangingPunct="0">
        <a:spcBef>
          <a:spcPct val="0"/>
        </a:spcBef>
        <a:spcAft>
          <a:spcPct val="0"/>
        </a:spcAft>
        <a:defRPr sz="2100">
          <a:solidFill>
            <a:schemeClr val="tx2"/>
          </a:solidFill>
          <a:latin typeface="Arial" charset="0"/>
          <a:cs typeface="Arial" charset="0"/>
        </a:defRPr>
      </a:lvl5pPr>
      <a:lvl6pPr marL="342900" algn="ctr" rtl="0" fontAlgn="base">
        <a:spcBef>
          <a:spcPct val="0"/>
        </a:spcBef>
        <a:spcAft>
          <a:spcPct val="0"/>
        </a:spcAft>
        <a:defRPr sz="3300">
          <a:solidFill>
            <a:schemeClr val="tx2"/>
          </a:solidFill>
          <a:latin typeface="Arial" charset="0"/>
          <a:cs typeface="Arial" charset="0"/>
        </a:defRPr>
      </a:lvl6pPr>
      <a:lvl7pPr marL="685800" algn="ctr" rtl="0" fontAlgn="base">
        <a:spcBef>
          <a:spcPct val="0"/>
        </a:spcBef>
        <a:spcAft>
          <a:spcPct val="0"/>
        </a:spcAft>
        <a:defRPr sz="3300">
          <a:solidFill>
            <a:schemeClr val="tx2"/>
          </a:solidFill>
          <a:latin typeface="Arial" charset="0"/>
          <a:cs typeface="Arial" charset="0"/>
        </a:defRPr>
      </a:lvl7pPr>
      <a:lvl8pPr marL="1028700" algn="ctr" rtl="0" fontAlgn="base">
        <a:spcBef>
          <a:spcPct val="0"/>
        </a:spcBef>
        <a:spcAft>
          <a:spcPct val="0"/>
        </a:spcAft>
        <a:defRPr sz="3300">
          <a:solidFill>
            <a:schemeClr val="tx2"/>
          </a:solidFill>
          <a:latin typeface="Arial" charset="0"/>
          <a:cs typeface="Arial" charset="0"/>
        </a:defRPr>
      </a:lvl8pPr>
      <a:lvl9pPr marL="1371600" algn="ctr" rtl="0" fontAlgn="base">
        <a:spcBef>
          <a:spcPct val="0"/>
        </a:spcBef>
        <a:spcAft>
          <a:spcPct val="0"/>
        </a:spcAft>
        <a:defRPr sz="3300">
          <a:solidFill>
            <a:schemeClr val="tx2"/>
          </a:solidFill>
          <a:latin typeface="Arial" charset="0"/>
          <a:cs typeface="Arial" charset="0"/>
        </a:defRPr>
      </a:lvl9pPr>
    </p:titleStyle>
    <p:bodyStyle>
      <a:lvl1pPr marL="257175" indent="-257175" algn="l" rtl="0" eaLnBrk="0" fontAlgn="base" hangingPunct="0">
        <a:spcBef>
          <a:spcPct val="20000"/>
        </a:spcBef>
        <a:spcAft>
          <a:spcPct val="0"/>
        </a:spcAft>
        <a:buChar char="•"/>
        <a:defRPr sz="1800">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cs typeface="+mn-cs"/>
        </a:defRPr>
      </a:lvl2pPr>
      <a:lvl3pPr marL="857250" indent="-171450" algn="l" rtl="0" eaLnBrk="0" fontAlgn="base" hangingPunct="0">
        <a:spcBef>
          <a:spcPct val="20000"/>
        </a:spcBef>
        <a:spcAft>
          <a:spcPct val="0"/>
        </a:spcAft>
        <a:buFont typeface="Wingdings" panose="05000000000000000000" pitchFamily="2" charset="2"/>
        <a:buChar char="Ø"/>
        <a:defRPr>
          <a:solidFill>
            <a:schemeClr val="tx1"/>
          </a:solidFill>
          <a:latin typeface="+mn-lt"/>
          <a:cs typeface="+mn-cs"/>
        </a:defRPr>
      </a:lvl3pPr>
      <a:lvl4pPr marL="1200150" indent="-171450" algn="l" rtl="0" eaLnBrk="0" fontAlgn="base" hangingPunct="0">
        <a:spcBef>
          <a:spcPct val="20000"/>
        </a:spcBef>
        <a:spcAft>
          <a:spcPct val="0"/>
        </a:spcAft>
        <a:buChar char="o"/>
        <a:defRPr sz="1200">
          <a:solidFill>
            <a:schemeClr val="tx1"/>
          </a:solidFill>
          <a:latin typeface="+mn-lt"/>
          <a:cs typeface="+mn-cs"/>
        </a:defRPr>
      </a:lvl4pPr>
      <a:lvl5pPr marL="1543050" indent="-171450" algn="l" rtl="0" eaLnBrk="0" fontAlgn="base" hangingPunct="0">
        <a:spcBef>
          <a:spcPct val="20000"/>
        </a:spcBef>
        <a:spcAft>
          <a:spcPct val="0"/>
        </a:spcAft>
        <a:buFont typeface="Wingdings" panose="05000000000000000000" pitchFamily="2" charset="2"/>
        <a:buChar char="§"/>
        <a:defRPr sz="1200">
          <a:solidFill>
            <a:schemeClr val="tx1"/>
          </a:solidFill>
          <a:latin typeface="+mn-lt"/>
          <a:cs typeface="+mn-cs"/>
        </a:defRPr>
      </a:lvl5pPr>
      <a:lvl6pPr marL="1885950" indent="-171450" algn="l" rtl="0" fontAlgn="base">
        <a:spcBef>
          <a:spcPct val="20000"/>
        </a:spcBef>
        <a:spcAft>
          <a:spcPct val="0"/>
        </a:spcAft>
        <a:buFont typeface="Wingdings" pitchFamily="2" charset="2"/>
        <a:buChar char="§"/>
        <a:defRPr sz="1500">
          <a:solidFill>
            <a:schemeClr val="tx1"/>
          </a:solidFill>
          <a:latin typeface="+mn-lt"/>
          <a:cs typeface="+mn-cs"/>
        </a:defRPr>
      </a:lvl6pPr>
      <a:lvl7pPr marL="2228850" indent="-171450" algn="l" rtl="0" fontAlgn="base">
        <a:spcBef>
          <a:spcPct val="20000"/>
        </a:spcBef>
        <a:spcAft>
          <a:spcPct val="0"/>
        </a:spcAft>
        <a:buFont typeface="Wingdings" pitchFamily="2" charset="2"/>
        <a:buChar char="§"/>
        <a:defRPr sz="1500">
          <a:solidFill>
            <a:schemeClr val="tx1"/>
          </a:solidFill>
          <a:latin typeface="+mn-lt"/>
          <a:cs typeface="+mn-cs"/>
        </a:defRPr>
      </a:lvl7pPr>
      <a:lvl8pPr marL="2571750" indent="-171450" algn="l" rtl="0" fontAlgn="base">
        <a:spcBef>
          <a:spcPct val="20000"/>
        </a:spcBef>
        <a:spcAft>
          <a:spcPct val="0"/>
        </a:spcAft>
        <a:buFont typeface="Wingdings" pitchFamily="2" charset="2"/>
        <a:buChar char="§"/>
        <a:defRPr sz="1500">
          <a:solidFill>
            <a:schemeClr val="tx1"/>
          </a:solidFill>
          <a:latin typeface="+mn-lt"/>
          <a:cs typeface="+mn-cs"/>
        </a:defRPr>
      </a:lvl8pPr>
      <a:lvl9pPr marL="2914650" indent="-171450" algn="l" rtl="0" fontAlgn="base">
        <a:spcBef>
          <a:spcPct val="20000"/>
        </a:spcBef>
        <a:spcAft>
          <a:spcPct val="0"/>
        </a:spcAft>
        <a:buFont typeface="Wingdings" pitchFamily="2" charset="2"/>
        <a:buChar char="§"/>
        <a:defRPr sz="1500">
          <a:solidFill>
            <a:schemeClr val="tx1"/>
          </a:solidFill>
          <a:latin typeface="+mn-lt"/>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algn="ctr" fontAlgn="base">
              <a:spcAft>
                <a:spcPct val="0"/>
              </a:spcAft>
            </a:pPr>
            <a:r>
              <a:rPr lang="en-US" sz="4000" dirty="0" smtClean="0">
                <a:solidFill>
                  <a:schemeClr val="tx1"/>
                </a:solidFill>
                <a:latin typeface="+mj-lt"/>
                <a:cs typeface="+mj-cs"/>
              </a:rPr>
              <a:t>Monthly Flight Pay</a:t>
            </a:r>
            <a:endParaRPr lang="en-US" sz="4000" dirty="0">
              <a:solidFill>
                <a:schemeClr val="tx1"/>
              </a:solidFill>
              <a:latin typeface="+mj-lt"/>
              <a:cs typeface="+mj-cs"/>
            </a:endParaRPr>
          </a:p>
        </p:txBody>
      </p:sp>
      <p:sp>
        <p:nvSpPr>
          <p:cNvPr id="10" name="Content Placeholder 2"/>
          <p:cNvSpPr>
            <a:spLocks noGrp="1"/>
          </p:cNvSpPr>
          <p:nvPr>
            <p:ph idx="1"/>
          </p:nvPr>
        </p:nvSpPr>
        <p:spPr>
          <a:xfrm>
            <a:off x="373619" y="1845721"/>
            <a:ext cx="4198381" cy="3744196"/>
          </a:xfr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marL="0" indent="0" algn="ctr" fontAlgn="base">
              <a:spcBef>
                <a:spcPts val="0"/>
              </a:spcBef>
              <a:spcAft>
                <a:spcPts val="600"/>
              </a:spcAft>
              <a:buFont typeface="Wingdings" pitchFamily="2" charset="2"/>
              <a:buNone/>
            </a:pPr>
            <a:r>
              <a:rPr lang="en-US" sz="2800" b="1" dirty="0" smtClean="0">
                <a:solidFill>
                  <a:schemeClr val="dk1"/>
                </a:solidFill>
              </a:rPr>
              <a:t>Baseline </a:t>
            </a:r>
            <a:r>
              <a:rPr lang="en-US" sz="2800" b="1" dirty="0">
                <a:solidFill>
                  <a:schemeClr val="dk1"/>
                </a:solidFill>
              </a:rPr>
              <a:t>Flight Pay</a:t>
            </a:r>
          </a:p>
          <a:p>
            <a:pPr marL="114300" lvl="1" indent="-114300" eaLnBrk="0" fontAlgn="base" hangingPunct="0">
              <a:spcBef>
                <a:spcPts val="0"/>
              </a:spcBef>
              <a:buChar char="•"/>
            </a:pPr>
            <a:r>
              <a:rPr lang="en-US" sz="1800" dirty="0" smtClean="0"/>
              <a:t>YAS		Monthly Rate</a:t>
            </a:r>
          </a:p>
          <a:p>
            <a:pPr marL="114300" lvl="1" indent="-114300" eaLnBrk="0" fontAlgn="base" hangingPunct="0">
              <a:spcBef>
                <a:spcPts val="0"/>
              </a:spcBef>
              <a:buChar char="•"/>
            </a:pPr>
            <a:r>
              <a:rPr lang="en-US" sz="1800" dirty="0"/>
              <a:t>&lt;</a:t>
            </a:r>
            <a:r>
              <a:rPr lang="en-US" sz="1800" kern="0" dirty="0" smtClean="0">
                <a:latin typeface="+mn-lt"/>
                <a:cs typeface="+mn-cs"/>
              </a:rPr>
              <a:t>2		$125</a:t>
            </a:r>
          </a:p>
          <a:p>
            <a:pPr marL="114300" lvl="1" indent="-114300" eaLnBrk="0" fontAlgn="base" hangingPunct="0">
              <a:spcBef>
                <a:spcPts val="0"/>
              </a:spcBef>
              <a:buChar char="•"/>
            </a:pPr>
            <a:r>
              <a:rPr lang="en-US" sz="1800" kern="0" dirty="0" smtClean="0">
                <a:latin typeface="+mn-lt"/>
                <a:cs typeface="+mn-cs"/>
              </a:rPr>
              <a:t>&gt;2		$156</a:t>
            </a:r>
          </a:p>
          <a:p>
            <a:pPr marL="114300" lvl="1" indent="-114300" eaLnBrk="0" fontAlgn="base" hangingPunct="0">
              <a:spcBef>
                <a:spcPts val="0"/>
              </a:spcBef>
              <a:buChar char="•"/>
            </a:pPr>
            <a:r>
              <a:rPr lang="en-US" sz="1800" dirty="0" smtClean="0"/>
              <a:t>&gt;3		$188</a:t>
            </a:r>
          </a:p>
          <a:p>
            <a:pPr marL="114300" lvl="1" indent="-114300" eaLnBrk="0" fontAlgn="base" hangingPunct="0">
              <a:spcBef>
                <a:spcPts val="0"/>
              </a:spcBef>
              <a:buChar char="•"/>
            </a:pPr>
            <a:r>
              <a:rPr lang="en-US" sz="1800" kern="0" dirty="0" smtClean="0">
                <a:latin typeface="+mn-lt"/>
                <a:cs typeface="+mn-cs"/>
              </a:rPr>
              <a:t>&gt;4		$206</a:t>
            </a:r>
          </a:p>
          <a:p>
            <a:pPr marL="114300" lvl="1" indent="-114300" eaLnBrk="0" fontAlgn="base" hangingPunct="0">
              <a:spcBef>
                <a:spcPts val="0"/>
              </a:spcBef>
              <a:buChar char="•"/>
            </a:pPr>
            <a:r>
              <a:rPr lang="en-US" sz="1800" dirty="0" smtClean="0"/>
              <a:t>&gt;6		$650</a:t>
            </a:r>
          </a:p>
          <a:p>
            <a:pPr marL="114300" lvl="1" indent="-114300" eaLnBrk="0" fontAlgn="base" hangingPunct="0">
              <a:spcBef>
                <a:spcPts val="0"/>
              </a:spcBef>
              <a:buChar char="•"/>
            </a:pPr>
            <a:r>
              <a:rPr lang="en-US" sz="1800" dirty="0" smtClean="0"/>
              <a:t>&gt;14		$840</a:t>
            </a:r>
          </a:p>
          <a:p>
            <a:pPr marL="114300" lvl="1" indent="-114300" eaLnBrk="0" fontAlgn="base" hangingPunct="0">
              <a:spcBef>
                <a:spcPts val="0"/>
              </a:spcBef>
              <a:buChar char="•"/>
            </a:pPr>
            <a:r>
              <a:rPr lang="en-US" sz="1800" dirty="0" smtClean="0"/>
              <a:t>&gt;22		$585</a:t>
            </a:r>
          </a:p>
          <a:p>
            <a:pPr marL="114300" lvl="1" indent="-114300" eaLnBrk="0" fontAlgn="base" hangingPunct="0">
              <a:spcBef>
                <a:spcPts val="0"/>
              </a:spcBef>
              <a:buChar char="•"/>
            </a:pPr>
            <a:r>
              <a:rPr lang="en-US" sz="1800" dirty="0" smtClean="0"/>
              <a:t>&gt;23		$495</a:t>
            </a:r>
          </a:p>
          <a:p>
            <a:pPr marL="114300" lvl="1" indent="-114300" eaLnBrk="0" fontAlgn="base" hangingPunct="0">
              <a:spcBef>
                <a:spcPts val="0"/>
              </a:spcBef>
              <a:buChar char="•"/>
            </a:pPr>
            <a:r>
              <a:rPr lang="en-US" sz="1800" dirty="0" smtClean="0"/>
              <a:t>&gt;24		$385</a:t>
            </a:r>
          </a:p>
          <a:p>
            <a:pPr marL="114300" lvl="1" indent="-114300" eaLnBrk="0" fontAlgn="base" hangingPunct="0">
              <a:spcBef>
                <a:spcPts val="0"/>
              </a:spcBef>
              <a:buChar char="•"/>
            </a:pPr>
            <a:r>
              <a:rPr lang="en-US" sz="1800" dirty="0" smtClean="0"/>
              <a:t>&gt;25		$250		</a:t>
            </a:r>
            <a:endParaRPr lang="en-US" sz="1800" kern="0" dirty="0" smtClean="0">
              <a:latin typeface="+mn-lt"/>
              <a:cs typeface="+mn-cs"/>
            </a:endParaRPr>
          </a:p>
          <a:p>
            <a:pPr marL="0" lvl="1" indent="0" eaLnBrk="0" fontAlgn="base" hangingPunct="0">
              <a:spcBef>
                <a:spcPts val="0"/>
              </a:spcBef>
              <a:buNone/>
            </a:pPr>
            <a:endParaRPr lang="en-US" sz="1800" kern="0" dirty="0">
              <a:latin typeface="+mn-lt"/>
              <a:cs typeface="+mn-cs"/>
            </a:endParaRPr>
          </a:p>
        </p:txBody>
      </p:sp>
      <p:sp>
        <p:nvSpPr>
          <p:cNvPr id="5" name="TextBox 4"/>
          <p:cNvSpPr txBox="1"/>
          <p:nvPr/>
        </p:nvSpPr>
        <p:spPr>
          <a:xfrm>
            <a:off x="232633" y="1317869"/>
            <a:ext cx="6177910" cy="461665"/>
          </a:xfrm>
          <a:prstGeom prst="rect">
            <a:avLst/>
          </a:prstGeom>
          <a:noFill/>
        </p:spPr>
        <p:txBody>
          <a:bodyPr wrap="none" rtlCol="0">
            <a:spAutoFit/>
          </a:bodyPr>
          <a:lstStyle/>
          <a:p>
            <a:pPr algn="l" eaLnBrk="1" hangingPunct="1"/>
            <a:r>
              <a:rPr lang="en-US" sz="2400" i="0" dirty="0" smtClean="0">
                <a:solidFill>
                  <a:srgbClr val="002060"/>
                </a:solidFill>
                <a:latin typeface="Arial" charset="0"/>
                <a:cs typeface="Times New Roman" pitchFamily="18" charset="0"/>
              </a:rPr>
              <a:t>Aviation Incentive Pay (</a:t>
            </a:r>
            <a:r>
              <a:rPr lang="en-US" sz="2400" i="0" dirty="0" err="1" smtClean="0">
                <a:solidFill>
                  <a:srgbClr val="002060"/>
                </a:solidFill>
                <a:latin typeface="Arial" charset="0"/>
                <a:cs typeface="Times New Roman" pitchFamily="18" charset="0"/>
              </a:rPr>
              <a:t>AvIP</a:t>
            </a:r>
            <a:r>
              <a:rPr lang="en-US" sz="2400" i="0" dirty="0" smtClean="0">
                <a:solidFill>
                  <a:srgbClr val="002060"/>
                </a:solidFill>
                <a:latin typeface="Arial" charset="0"/>
                <a:cs typeface="Times New Roman" pitchFamily="18" charset="0"/>
              </a:rPr>
              <a:t>)—Flight Pay</a:t>
            </a:r>
            <a:endParaRPr lang="en-US" sz="2400" i="0" dirty="0">
              <a:solidFill>
                <a:srgbClr val="002060"/>
              </a:solidFill>
              <a:latin typeface="Arial" charset="0"/>
              <a:cs typeface="Times New Roman" pitchFamily="18" charset="0"/>
            </a:endParaRPr>
          </a:p>
        </p:txBody>
      </p:sp>
      <p:sp>
        <p:nvSpPr>
          <p:cNvPr id="12" name="Content Placeholder 2"/>
          <p:cNvSpPr txBox="1">
            <a:spLocks/>
          </p:cNvSpPr>
          <p:nvPr/>
        </p:nvSpPr>
        <p:spPr bwMode="auto">
          <a:xfrm>
            <a:off x="4907761" y="2639683"/>
            <a:ext cx="3911769" cy="3329796"/>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lvl1pPr marL="0" indent="0" eaLnBrk="0" hangingPunct="0">
              <a:spcBef>
                <a:spcPts val="0"/>
              </a:spcBef>
              <a:spcAft>
                <a:spcPts val="0"/>
              </a:spcAft>
              <a:buFont typeface="Wingdings" pitchFamily="2" charset="2"/>
              <a:buNone/>
              <a:defRPr sz="1100">
                <a:latin typeface="+mn-lt"/>
                <a:cs typeface="+mn-cs"/>
              </a:defRPr>
            </a:lvl1pPr>
            <a:lvl2pPr lvl="1" indent="-228600" algn="l" eaLnBrk="0" hangingPunct="0">
              <a:spcBef>
                <a:spcPts val="0"/>
              </a:spcBef>
              <a:spcAft>
                <a:spcPts val="0"/>
              </a:spcAft>
              <a:buFont typeface="Arial" panose="020B0604020202020204" pitchFamily="34" charset="0"/>
              <a:buChar char="–"/>
              <a:defRPr sz="900">
                <a:solidFill>
                  <a:srgbClr val="000000"/>
                </a:solidFill>
                <a:latin typeface="+mn-lt"/>
                <a:cs typeface="+mn-cs"/>
              </a:defRPr>
            </a:lvl2pPr>
            <a:lvl3pPr marL="685800" indent="-228600" algn="l" eaLnBrk="0" hangingPunct="0">
              <a:spcBef>
                <a:spcPts val="0"/>
              </a:spcBef>
              <a:spcAft>
                <a:spcPts val="300"/>
              </a:spcAft>
              <a:buFont typeface="Wingdings" panose="05000000000000000000" pitchFamily="2" charset="2"/>
              <a:buChar char="§"/>
              <a:defRPr sz="1600">
                <a:latin typeface="+mn-lt"/>
                <a:cs typeface="+mn-cs"/>
              </a:defRPr>
            </a:lvl3pPr>
            <a:lvl4pPr marL="914400" indent="-228600" algn="l" eaLnBrk="0" hangingPunct="0">
              <a:spcBef>
                <a:spcPts val="0"/>
              </a:spcBef>
              <a:spcAft>
                <a:spcPts val="300"/>
              </a:spcAft>
              <a:buChar char="-"/>
              <a:defRPr sz="1400">
                <a:latin typeface="+mn-lt"/>
                <a:cs typeface="+mn-cs"/>
              </a:defRPr>
            </a:lvl4pPr>
            <a:lvl5pPr marL="1143000" indent="-228600" algn="l" eaLnBrk="0" hangingPunct="0">
              <a:spcBef>
                <a:spcPts val="0"/>
              </a:spcBef>
              <a:spcAft>
                <a:spcPts val="300"/>
              </a:spcAft>
              <a:buFont typeface="Times New Roman" pitchFamily="18" charset="0"/>
              <a:buChar char="-"/>
              <a:defRPr sz="1400">
                <a:latin typeface="+mn-lt"/>
                <a:cs typeface="+mn-cs"/>
              </a:defRPr>
            </a:lvl5pPr>
            <a:lvl6pPr marL="2514600" indent="-228600" fontAlgn="base">
              <a:spcBef>
                <a:spcPct val="20000"/>
              </a:spcBef>
              <a:spcAft>
                <a:spcPct val="0"/>
              </a:spcAft>
              <a:buFont typeface="Times New Roman" pitchFamily="18" charset="0"/>
              <a:buChar char="-"/>
              <a:defRPr>
                <a:latin typeface="+mn-lt"/>
                <a:cs typeface="+mn-cs"/>
              </a:defRPr>
            </a:lvl6pPr>
            <a:lvl7pPr marL="2971800" indent="-228600" fontAlgn="base">
              <a:spcBef>
                <a:spcPct val="20000"/>
              </a:spcBef>
              <a:spcAft>
                <a:spcPct val="0"/>
              </a:spcAft>
              <a:buFont typeface="Times New Roman" pitchFamily="18" charset="0"/>
              <a:buChar char="-"/>
              <a:defRPr>
                <a:latin typeface="+mn-lt"/>
                <a:cs typeface="+mn-cs"/>
              </a:defRPr>
            </a:lvl7pPr>
            <a:lvl8pPr marL="3429000" indent="-228600" fontAlgn="base">
              <a:spcBef>
                <a:spcPct val="20000"/>
              </a:spcBef>
              <a:spcAft>
                <a:spcPct val="0"/>
              </a:spcAft>
              <a:buFont typeface="Times New Roman" pitchFamily="18" charset="0"/>
              <a:buChar char="-"/>
              <a:defRPr>
                <a:latin typeface="+mn-lt"/>
                <a:cs typeface="+mn-cs"/>
              </a:defRPr>
            </a:lvl8pPr>
            <a:lvl9pPr marL="3886200" indent="-228600" fontAlgn="base">
              <a:spcBef>
                <a:spcPct val="20000"/>
              </a:spcBef>
              <a:spcAft>
                <a:spcPct val="0"/>
              </a:spcAft>
              <a:buFont typeface="Times New Roman" pitchFamily="18" charset="0"/>
              <a:buChar char="-"/>
              <a:defRPr>
                <a:latin typeface="+mn-lt"/>
                <a:cs typeface="+mn-cs"/>
              </a:defRPr>
            </a:lvl9pPr>
          </a:lstStyle>
          <a:p>
            <a:pPr eaLnBrk="1" hangingPunct="1">
              <a:spcAft>
                <a:spcPts val="600"/>
              </a:spcAft>
            </a:pPr>
            <a:r>
              <a:rPr lang="en-US" sz="2800" i="0" dirty="0" smtClean="0">
                <a:solidFill>
                  <a:prstClr val="black"/>
                </a:solidFill>
                <a:cs typeface="Arial" panose="020B0604020202020204" pitchFamily="34" charset="0"/>
              </a:rPr>
              <a:t>Milestone Flight Pay</a:t>
            </a:r>
            <a:endParaRPr lang="en-US" sz="2800" i="0" dirty="0">
              <a:solidFill>
                <a:prstClr val="black"/>
              </a:solidFill>
              <a:cs typeface="Arial" panose="020B0604020202020204" pitchFamily="34" charset="0"/>
            </a:endParaRPr>
          </a:p>
          <a:p>
            <a:pPr marL="114300" lvl="1" indent="-114300">
              <a:buFont typeface="Arial" panose="020B0604020202020204" pitchFamily="34" charset="0"/>
              <a:buChar char="•"/>
            </a:pPr>
            <a:r>
              <a:rPr lang="en-US" sz="1800" b="0" i="0" dirty="0"/>
              <a:t>YAS		Monthly Rate</a:t>
            </a:r>
          </a:p>
          <a:p>
            <a:pPr marL="114300" lvl="1" indent="-114300">
              <a:buFont typeface="Arial" panose="020B0604020202020204" pitchFamily="34" charset="0"/>
              <a:buChar char="•"/>
            </a:pPr>
            <a:r>
              <a:rPr lang="en-US" sz="1800" b="0" i="0" dirty="0"/>
              <a:t>&lt;2		$125</a:t>
            </a:r>
          </a:p>
          <a:p>
            <a:pPr marL="114300" lvl="1" indent="-114300">
              <a:buFont typeface="Arial" panose="020B0604020202020204" pitchFamily="34" charset="0"/>
              <a:buChar char="•"/>
            </a:pPr>
            <a:r>
              <a:rPr lang="en-US" sz="1800" b="0" i="0" dirty="0"/>
              <a:t>&gt;2		$156</a:t>
            </a:r>
          </a:p>
          <a:p>
            <a:pPr marL="114300" lvl="1" indent="-114300">
              <a:buFont typeface="Arial" panose="020B0604020202020204" pitchFamily="34" charset="0"/>
              <a:buChar char="•"/>
            </a:pPr>
            <a:r>
              <a:rPr lang="en-US" sz="1800" b="0" i="0" dirty="0"/>
              <a:t>&gt;3		$188</a:t>
            </a:r>
          </a:p>
          <a:p>
            <a:pPr marL="114300" lvl="1" indent="-114300">
              <a:buFont typeface="Arial" panose="020B0604020202020204" pitchFamily="34" charset="0"/>
              <a:buChar char="•"/>
            </a:pPr>
            <a:r>
              <a:rPr lang="en-US" sz="1800" b="0" i="0" dirty="0"/>
              <a:t>&gt;4		$206</a:t>
            </a:r>
          </a:p>
          <a:p>
            <a:pPr marL="114300" lvl="1" indent="-114300">
              <a:buFont typeface="Arial" panose="020B0604020202020204" pitchFamily="34" charset="0"/>
              <a:buChar char="•"/>
            </a:pPr>
            <a:r>
              <a:rPr lang="en-US" sz="1800" b="0" i="0" dirty="0"/>
              <a:t>&gt;6		$650</a:t>
            </a:r>
          </a:p>
          <a:p>
            <a:pPr marL="114300" lvl="1" indent="-114300">
              <a:buFont typeface="Arial" panose="020B0604020202020204" pitchFamily="34" charset="0"/>
              <a:buChar char="•"/>
            </a:pPr>
            <a:r>
              <a:rPr lang="en-US" sz="1800" i="0" dirty="0"/>
              <a:t>&gt;</a:t>
            </a:r>
            <a:r>
              <a:rPr lang="en-US" sz="1800" i="0" dirty="0" smtClean="0"/>
              <a:t>10</a:t>
            </a:r>
            <a:r>
              <a:rPr lang="en-US" sz="1800" i="0" dirty="0"/>
              <a:t>		</a:t>
            </a:r>
            <a:r>
              <a:rPr lang="en-US" sz="1800" i="0" dirty="0" smtClean="0"/>
              <a:t>$1000</a:t>
            </a:r>
            <a:endParaRPr lang="en-US" sz="1800" i="0" dirty="0"/>
          </a:p>
          <a:p>
            <a:pPr marL="114300" lvl="1" indent="-114300">
              <a:buFont typeface="Arial" panose="020B0604020202020204" pitchFamily="34" charset="0"/>
              <a:buChar char="•"/>
            </a:pPr>
            <a:r>
              <a:rPr lang="en-US" sz="1800" i="0" dirty="0"/>
              <a:t>&gt;22		</a:t>
            </a:r>
            <a:r>
              <a:rPr lang="en-US" sz="1800" i="0" dirty="0" smtClean="0"/>
              <a:t>$700</a:t>
            </a:r>
            <a:endParaRPr lang="en-US" sz="1800" i="0" dirty="0"/>
          </a:p>
          <a:p>
            <a:pPr marL="114300" lvl="1" indent="-114300">
              <a:buFont typeface="Arial" panose="020B0604020202020204" pitchFamily="34" charset="0"/>
              <a:buChar char="•"/>
            </a:pPr>
            <a:r>
              <a:rPr lang="en-US" sz="1800" i="0" dirty="0"/>
              <a:t>&gt;</a:t>
            </a:r>
            <a:r>
              <a:rPr lang="en-US" sz="1800" i="0" dirty="0" smtClean="0"/>
              <a:t>24</a:t>
            </a:r>
            <a:r>
              <a:rPr lang="en-US" sz="1800" i="0" dirty="0"/>
              <a:t>		$</a:t>
            </a:r>
            <a:r>
              <a:rPr lang="en-US" sz="1800" i="0" dirty="0" smtClean="0"/>
              <a:t>450</a:t>
            </a:r>
            <a:endParaRPr lang="en-US" sz="1800" i="0" dirty="0"/>
          </a:p>
        </p:txBody>
      </p:sp>
      <p:cxnSp>
        <p:nvCxnSpPr>
          <p:cNvPr id="6" name="Straight Arrow Connector 5"/>
          <p:cNvCxnSpPr/>
          <p:nvPr/>
        </p:nvCxnSpPr>
        <p:spPr bwMode="auto">
          <a:xfrm>
            <a:off x="2760453" y="4037162"/>
            <a:ext cx="3968151" cy="845389"/>
          </a:xfrm>
          <a:prstGeom prst="straightConnector1">
            <a:avLst/>
          </a:prstGeom>
          <a:solidFill>
            <a:srgbClr val="0066FF"/>
          </a:solidFill>
          <a:ln w="28575" cap="flat" cmpd="sng" algn="ctr">
            <a:solidFill>
              <a:srgbClr val="FF0000"/>
            </a:solidFill>
            <a:prstDash val="solid"/>
            <a:round/>
            <a:headEnd type="none" w="med" len="med"/>
            <a:tailEnd type="arrow"/>
          </a:ln>
          <a:effectLst/>
        </p:spPr>
      </p:cxnSp>
      <p:cxnSp>
        <p:nvCxnSpPr>
          <p:cNvPr id="13" name="Straight Arrow Connector 12"/>
          <p:cNvCxnSpPr/>
          <p:nvPr/>
        </p:nvCxnSpPr>
        <p:spPr bwMode="auto">
          <a:xfrm>
            <a:off x="2819400" y="4419600"/>
            <a:ext cx="3909204" cy="730370"/>
          </a:xfrm>
          <a:prstGeom prst="straightConnector1">
            <a:avLst/>
          </a:prstGeom>
          <a:solidFill>
            <a:srgbClr val="0066FF"/>
          </a:solidFill>
          <a:ln w="28575" cap="flat" cmpd="sng" algn="ctr">
            <a:solidFill>
              <a:srgbClr val="FF0000"/>
            </a:solidFill>
            <a:prstDash val="solid"/>
            <a:round/>
            <a:headEnd type="none" w="med" len="med"/>
            <a:tailEnd type="arrow"/>
          </a:ln>
          <a:effectLst/>
        </p:spPr>
      </p:cxnSp>
      <p:cxnSp>
        <p:nvCxnSpPr>
          <p:cNvPr id="14" name="Straight Arrow Connector 13"/>
          <p:cNvCxnSpPr/>
          <p:nvPr/>
        </p:nvCxnSpPr>
        <p:spPr bwMode="auto">
          <a:xfrm>
            <a:off x="2819400" y="5029200"/>
            <a:ext cx="3909204" cy="416943"/>
          </a:xfrm>
          <a:prstGeom prst="straightConnector1">
            <a:avLst/>
          </a:prstGeom>
          <a:solidFill>
            <a:srgbClr val="0066FF"/>
          </a:solidFill>
          <a:ln w="28575" cap="flat" cmpd="sng" algn="ctr">
            <a:solidFill>
              <a:srgbClr val="FF0000"/>
            </a:solidFill>
            <a:prstDash val="solid"/>
            <a:round/>
            <a:headEnd type="none" w="med" len="med"/>
            <a:tailEnd type="arrow"/>
          </a:ln>
          <a:effectLst/>
        </p:spPr>
      </p:cxnSp>
      <p:sp>
        <p:nvSpPr>
          <p:cNvPr id="15" name="TextBox 14"/>
          <p:cNvSpPr txBox="1"/>
          <p:nvPr/>
        </p:nvSpPr>
        <p:spPr>
          <a:xfrm>
            <a:off x="4692771" y="1772990"/>
            <a:ext cx="4343400" cy="830997"/>
          </a:xfrm>
          <a:prstGeom prst="rect">
            <a:avLst/>
          </a:prstGeom>
          <a:noFill/>
        </p:spPr>
        <p:txBody>
          <a:bodyPr wrap="square" rtlCol="0">
            <a:spAutoFit/>
          </a:bodyPr>
          <a:lstStyle/>
          <a:p>
            <a:r>
              <a:rPr lang="en-US" sz="2400" dirty="0" smtClean="0"/>
              <a:t>Payments on the milestone rate start with DH selection</a:t>
            </a:r>
            <a:endParaRPr lang="en-US" sz="2000" dirty="0"/>
          </a:p>
        </p:txBody>
      </p:sp>
      <p:sp>
        <p:nvSpPr>
          <p:cNvPr id="19" name="TextBox 18"/>
          <p:cNvSpPr txBox="1"/>
          <p:nvPr/>
        </p:nvSpPr>
        <p:spPr>
          <a:xfrm>
            <a:off x="-103518" y="5690573"/>
            <a:ext cx="5106838" cy="769441"/>
          </a:xfrm>
          <a:prstGeom prst="rect">
            <a:avLst/>
          </a:prstGeom>
          <a:noFill/>
        </p:spPr>
        <p:txBody>
          <a:bodyPr wrap="square" rtlCol="0">
            <a:spAutoFit/>
          </a:bodyPr>
          <a:lstStyle/>
          <a:p>
            <a:r>
              <a:rPr lang="en-US" sz="2200" dirty="0" smtClean="0"/>
              <a:t>Return to Baseline Flight Pay after 2xFOS for Milestone (CO or Major </a:t>
            </a:r>
            <a:r>
              <a:rPr lang="en-US" sz="2200" dirty="0" err="1" smtClean="0"/>
              <a:t>Cmd</a:t>
            </a:r>
            <a:r>
              <a:rPr lang="en-US" sz="2200" dirty="0" smtClean="0"/>
              <a:t>)</a:t>
            </a:r>
            <a:endParaRPr lang="en-US" sz="2200" dirty="0"/>
          </a:p>
        </p:txBody>
      </p:sp>
    </p:spTree>
    <p:extLst>
      <p:ext uri="{BB962C8B-B14F-4D97-AF65-F5344CB8AC3E}">
        <p14:creationId xmlns:p14="http://schemas.microsoft.com/office/powerpoint/2010/main" val="1858512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Flight Gates</a:t>
            </a:r>
            <a:endParaRPr lang="en-US" sz="4000" dirty="0"/>
          </a:p>
        </p:txBody>
      </p:sp>
      <p:graphicFrame>
        <p:nvGraphicFramePr>
          <p:cNvPr id="4" name="Table 3"/>
          <p:cNvGraphicFramePr>
            <a:graphicFrameLocks noGrp="1"/>
          </p:cNvGraphicFramePr>
          <p:nvPr>
            <p:extLst/>
          </p:nvPr>
        </p:nvGraphicFramePr>
        <p:xfrm>
          <a:off x="690113" y="1466010"/>
          <a:ext cx="7539486" cy="2208844"/>
        </p:xfrm>
        <a:graphic>
          <a:graphicData uri="http://schemas.openxmlformats.org/drawingml/2006/table">
            <a:tbl>
              <a:tblPr firstRow="1" bandRow="1">
                <a:tableStyleId>{5C22544A-7EE6-4342-B048-85BDC9FD1C3A}</a:tableStyleId>
              </a:tblPr>
              <a:tblGrid>
                <a:gridCol w="2622713">
                  <a:extLst>
                    <a:ext uri="{9D8B030D-6E8A-4147-A177-3AD203B41FA5}">
                      <a16:colId xmlns:a16="http://schemas.microsoft.com/office/drawing/2014/main" val="20000"/>
                    </a:ext>
                  </a:extLst>
                </a:gridCol>
                <a:gridCol w="2403611">
                  <a:extLst>
                    <a:ext uri="{9D8B030D-6E8A-4147-A177-3AD203B41FA5}">
                      <a16:colId xmlns:a16="http://schemas.microsoft.com/office/drawing/2014/main" val="20001"/>
                    </a:ext>
                  </a:extLst>
                </a:gridCol>
                <a:gridCol w="2513162">
                  <a:extLst>
                    <a:ext uri="{9D8B030D-6E8A-4147-A177-3AD203B41FA5}">
                      <a16:colId xmlns:a16="http://schemas.microsoft.com/office/drawing/2014/main" val="20002"/>
                    </a:ext>
                  </a:extLst>
                </a:gridCol>
              </a:tblGrid>
              <a:tr h="828316">
                <a:tc>
                  <a:txBody>
                    <a:bodyPr/>
                    <a:lstStyle/>
                    <a:p>
                      <a:pPr algn="ctr"/>
                      <a:r>
                        <a:rPr lang="en-US" sz="2400" dirty="0" smtClean="0">
                          <a:solidFill>
                            <a:schemeClr val="tx1"/>
                          </a:solidFill>
                        </a:rPr>
                        <a:t>Years of Aviation Service</a:t>
                      </a:r>
                      <a:endParaRPr lang="en-US" sz="2400" dirty="0">
                        <a:solidFill>
                          <a:schemeClr val="tx1"/>
                        </a:solidFill>
                      </a:endParaRPr>
                    </a:p>
                  </a:txBody>
                  <a:tcPr/>
                </a:tc>
                <a:tc>
                  <a:txBody>
                    <a:bodyPr/>
                    <a:lstStyle/>
                    <a:p>
                      <a:pPr algn="ctr"/>
                      <a:r>
                        <a:rPr lang="en-US" sz="2400" dirty="0" smtClean="0">
                          <a:solidFill>
                            <a:schemeClr val="tx1"/>
                          </a:solidFill>
                        </a:rPr>
                        <a:t>Months</a:t>
                      </a:r>
                      <a:r>
                        <a:rPr lang="en-US" sz="2400" baseline="0" dirty="0" smtClean="0">
                          <a:solidFill>
                            <a:schemeClr val="tx1"/>
                          </a:solidFill>
                        </a:rPr>
                        <a:t> of Flying</a:t>
                      </a:r>
                      <a:endParaRPr lang="en-US" sz="2400" dirty="0">
                        <a:solidFill>
                          <a:schemeClr val="tx1"/>
                        </a:solidFill>
                      </a:endParaRPr>
                    </a:p>
                  </a:txBody>
                  <a:tcPr/>
                </a:tc>
                <a:tc>
                  <a:txBody>
                    <a:bodyPr/>
                    <a:lstStyle/>
                    <a:p>
                      <a:pPr algn="ctr"/>
                      <a:r>
                        <a:rPr lang="en-US" sz="2400" dirty="0" smtClean="0">
                          <a:solidFill>
                            <a:schemeClr val="tx1"/>
                          </a:solidFill>
                        </a:rPr>
                        <a:t>AvIP Eligibility Extended</a:t>
                      </a:r>
                      <a:r>
                        <a:rPr lang="en-US" sz="2400" baseline="0" dirty="0" smtClean="0">
                          <a:solidFill>
                            <a:schemeClr val="tx1"/>
                          </a:solidFill>
                        </a:rPr>
                        <a:t> to</a:t>
                      </a:r>
                      <a:endParaRPr lang="en-US" sz="2400" dirty="0">
                        <a:solidFill>
                          <a:schemeClr val="tx1"/>
                        </a:solidFill>
                      </a:endParaRPr>
                    </a:p>
                  </a:txBody>
                  <a:tcPr/>
                </a:tc>
                <a:extLst>
                  <a:ext uri="{0D108BD9-81ED-4DB2-BD59-A6C34878D82A}">
                    <a16:rowId xmlns:a16="http://schemas.microsoft.com/office/drawing/2014/main" val="10000"/>
                  </a:ext>
                </a:extLst>
              </a:tr>
              <a:tr h="460176">
                <a:tc>
                  <a:txBody>
                    <a:bodyPr/>
                    <a:lstStyle/>
                    <a:p>
                      <a:pPr algn="ctr"/>
                      <a:r>
                        <a:rPr lang="en-US" sz="2400" dirty="0" smtClean="0"/>
                        <a:t>12</a:t>
                      </a:r>
                      <a:endParaRPr lang="en-US" sz="2400" dirty="0"/>
                    </a:p>
                  </a:txBody>
                  <a:tcPr/>
                </a:tc>
                <a:tc>
                  <a:txBody>
                    <a:bodyPr/>
                    <a:lstStyle/>
                    <a:p>
                      <a:pPr algn="ctr"/>
                      <a:r>
                        <a:rPr lang="en-US" sz="2400" dirty="0" smtClean="0"/>
                        <a:t>96</a:t>
                      </a:r>
                      <a:endParaRPr lang="en-US" sz="2400" dirty="0"/>
                    </a:p>
                  </a:txBody>
                  <a:tcPr/>
                </a:tc>
                <a:tc>
                  <a:txBody>
                    <a:bodyPr/>
                    <a:lstStyle/>
                    <a:p>
                      <a:pPr algn="ctr"/>
                      <a:r>
                        <a:rPr lang="en-US" sz="2400" dirty="0" smtClean="0"/>
                        <a:t>18 Years</a:t>
                      </a:r>
                      <a:endParaRPr lang="en-US" sz="2400" dirty="0"/>
                    </a:p>
                  </a:txBody>
                  <a:tcPr/>
                </a:tc>
                <a:extLst>
                  <a:ext uri="{0D108BD9-81ED-4DB2-BD59-A6C34878D82A}">
                    <a16:rowId xmlns:a16="http://schemas.microsoft.com/office/drawing/2014/main" val="10001"/>
                  </a:ext>
                </a:extLst>
              </a:tr>
              <a:tr h="460176">
                <a:tc>
                  <a:txBody>
                    <a:bodyPr/>
                    <a:lstStyle/>
                    <a:p>
                      <a:pPr algn="ctr"/>
                      <a:r>
                        <a:rPr lang="en-US" sz="2400" dirty="0" smtClean="0"/>
                        <a:t>18</a:t>
                      </a:r>
                      <a:endParaRPr lang="en-US" sz="2400" dirty="0"/>
                    </a:p>
                  </a:txBody>
                  <a:tcPr/>
                </a:tc>
                <a:tc>
                  <a:txBody>
                    <a:bodyPr/>
                    <a:lstStyle/>
                    <a:p>
                      <a:pPr algn="ctr"/>
                      <a:r>
                        <a:rPr lang="en-US" sz="2400" dirty="0" smtClean="0"/>
                        <a:t>120</a:t>
                      </a:r>
                      <a:endParaRPr lang="en-US" sz="2400" dirty="0"/>
                    </a:p>
                  </a:txBody>
                  <a:tcPr/>
                </a:tc>
                <a:tc>
                  <a:txBody>
                    <a:bodyPr/>
                    <a:lstStyle/>
                    <a:p>
                      <a:pPr algn="ctr"/>
                      <a:r>
                        <a:rPr lang="en-US" sz="2400" dirty="0" smtClean="0"/>
                        <a:t>22 Years</a:t>
                      </a:r>
                      <a:endParaRPr lang="en-US" sz="2400" dirty="0"/>
                    </a:p>
                  </a:txBody>
                  <a:tcPr/>
                </a:tc>
                <a:extLst>
                  <a:ext uri="{0D108BD9-81ED-4DB2-BD59-A6C34878D82A}">
                    <a16:rowId xmlns:a16="http://schemas.microsoft.com/office/drawing/2014/main" val="10002"/>
                  </a:ext>
                </a:extLst>
              </a:tr>
              <a:tr h="460176">
                <a:tc>
                  <a:txBody>
                    <a:bodyPr/>
                    <a:lstStyle/>
                    <a:p>
                      <a:pPr algn="ctr"/>
                      <a:r>
                        <a:rPr lang="en-US" sz="2400" dirty="0" smtClean="0"/>
                        <a:t>18</a:t>
                      </a:r>
                      <a:endParaRPr lang="en-US" sz="2400" dirty="0"/>
                    </a:p>
                  </a:txBody>
                  <a:tcPr/>
                </a:tc>
                <a:tc>
                  <a:txBody>
                    <a:bodyPr/>
                    <a:lstStyle/>
                    <a:p>
                      <a:pPr algn="ctr"/>
                      <a:r>
                        <a:rPr lang="en-US" sz="2400" dirty="0" smtClean="0"/>
                        <a:t>144</a:t>
                      </a:r>
                      <a:endParaRPr lang="en-US" sz="2400" dirty="0"/>
                    </a:p>
                  </a:txBody>
                  <a:tcPr/>
                </a:tc>
                <a:tc>
                  <a:txBody>
                    <a:bodyPr/>
                    <a:lstStyle/>
                    <a:p>
                      <a:pPr algn="ctr"/>
                      <a:r>
                        <a:rPr lang="en-US" sz="2400" dirty="0" smtClean="0"/>
                        <a:t>25 Years</a:t>
                      </a:r>
                      <a:endParaRPr lang="en-US" sz="2400" dirty="0"/>
                    </a:p>
                  </a:txBody>
                  <a:tcPr/>
                </a:tc>
                <a:extLst>
                  <a:ext uri="{0D108BD9-81ED-4DB2-BD59-A6C34878D82A}">
                    <a16:rowId xmlns:a16="http://schemas.microsoft.com/office/drawing/2014/main" val="10003"/>
                  </a:ext>
                </a:extLst>
              </a:tr>
            </a:tbl>
          </a:graphicData>
        </a:graphic>
      </p:graphicFrame>
      <p:sp>
        <p:nvSpPr>
          <p:cNvPr id="5" name="Content Placeholder 2"/>
          <p:cNvSpPr txBox="1">
            <a:spLocks/>
          </p:cNvSpPr>
          <p:nvPr/>
        </p:nvSpPr>
        <p:spPr bwMode="auto">
          <a:xfrm>
            <a:off x="690113" y="3974051"/>
            <a:ext cx="7539486" cy="214464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lvl1pPr marL="0" indent="0" eaLnBrk="0" hangingPunct="0">
              <a:spcBef>
                <a:spcPts val="0"/>
              </a:spcBef>
              <a:spcAft>
                <a:spcPts val="0"/>
              </a:spcAft>
              <a:buFont typeface="Wingdings" pitchFamily="2" charset="2"/>
              <a:buNone/>
              <a:defRPr sz="1100">
                <a:latin typeface="+mn-lt"/>
                <a:cs typeface="+mn-cs"/>
              </a:defRPr>
            </a:lvl1pPr>
            <a:lvl2pPr lvl="1" indent="-228600" algn="l" eaLnBrk="0" hangingPunct="0">
              <a:spcBef>
                <a:spcPts val="0"/>
              </a:spcBef>
              <a:spcAft>
                <a:spcPts val="0"/>
              </a:spcAft>
              <a:buFont typeface="Arial" panose="020B0604020202020204" pitchFamily="34" charset="0"/>
              <a:buChar char="–"/>
              <a:defRPr sz="900">
                <a:solidFill>
                  <a:srgbClr val="000000"/>
                </a:solidFill>
                <a:latin typeface="+mn-lt"/>
                <a:cs typeface="+mn-cs"/>
              </a:defRPr>
            </a:lvl2pPr>
            <a:lvl3pPr marL="685800" indent="-228600" algn="l" eaLnBrk="0" hangingPunct="0">
              <a:spcBef>
                <a:spcPts val="0"/>
              </a:spcBef>
              <a:spcAft>
                <a:spcPts val="300"/>
              </a:spcAft>
              <a:buFont typeface="Wingdings" panose="05000000000000000000" pitchFamily="2" charset="2"/>
              <a:buChar char="§"/>
              <a:defRPr sz="1600">
                <a:latin typeface="+mn-lt"/>
                <a:cs typeface="+mn-cs"/>
              </a:defRPr>
            </a:lvl3pPr>
            <a:lvl4pPr marL="914400" indent="-228600" algn="l" eaLnBrk="0" hangingPunct="0">
              <a:spcBef>
                <a:spcPts val="0"/>
              </a:spcBef>
              <a:spcAft>
                <a:spcPts val="300"/>
              </a:spcAft>
              <a:buChar char="-"/>
              <a:defRPr sz="1400">
                <a:latin typeface="+mn-lt"/>
                <a:cs typeface="+mn-cs"/>
              </a:defRPr>
            </a:lvl4pPr>
            <a:lvl5pPr marL="1143000" indent="-228600" algn="l" eaLnBrk="0" hangingPunct="0">
              <a:spcBef>
                <a:spcPts val="0"/>
              </a:spcBef>
              <a:spcAft>
                <a:spcPts val="300"/>
              </a:spcAft>
              <a:buFont typeface="Times New Roman" pitchFamily="18" charset="0"/>
              <a:buChar char="-"/>
              <a:defRPr sz="1400">
                <a:latin typeface="+mn-lt"/>
                <a:cs typeface="+mn-cs"/>
              </a:defRPr>
            </a:lvl5pPr>
            <a:lvl6pPr marL="2514600" indent="-228600" fontAlgn="base">
              <a:spcBef>
                <a:spcPct val="20000"/>
              </a:spcBef>
              <a:spcAft>
                <a:spcPct val="0"/>
              </a:spcAft>
              <a:buFont typeface="Times New Roman" pitchFamily="18" charset="0"/>
              <a:buChar char="-"/>
              <a:defRPr>
                <a:latin typeface="+mn-lt"/>
                <a:cs typeface="+mn-cs"/>
              </a:defRPr>
            </a:lvl6pPr>
            <a:lvl7pPr marL="2971800" indent="-228600" fontAlgn="base">
              <a:spcBef>
                <a:spcPct val="20000"/>
              </a:spcBef>
              <a:spcAft>
                <a:spcPct val="0"/>
              </a:spcAft>
              <a:buFont typeface="Times New Roman" pitchFamily="18" charset="0"/>
              <a:buChar char="-"/>
              <a:defRPr>
                <a:latin typeface="+mn-lt"/>
                <a:cs typeface="+mn-cs"/>
              </a:defRPr>
            </a:lvl7pPr>
            <a:lvl8pPr marL="3429000" indent="-228600" fontAlgn="base">
              <a:spcBef>
                <a:spcPct val="20000"/>
              </a:spcBef>
              <a:spcAft>
                <a:spcPct val="0"/>
              </a:spcAft>
              <a:buFont typeface="Times New Roman" pitchFamily="18" charset="0"/>
              <a:buChar char="-"/>
              <a:defRPr>
                <a:latin typeface="+mn-lt"/>
                <a:cs typeface="+mn-cs"/>
              </a:defRPr>
            </a:lvl8pPr>
            <a:lvl9pPr marL="3886200" indent="-228600" fontAlgn="base">
              <a:spcBef>
                <a:spcPct val="20000"/>
              </a:spcBef>
              <a:spcAft>
                <a:spcPct val="0"/>
              </a:spcAft>
              <a:buFont typeface="Times New Roman" pitchFamily="18" charset="0"/>
              <a:buChar char="-"/>
              <a:defRPr>
                <a:latin typeface="+mn-lt"/>
                <a:cs typeface="+mn-cs"/>
              </a:defRPr>
            </a:lvl9pPr>
          </a:lstStyle>
          <a:p>
            <a:pPr marL="114300" lvl="1" indent="-114300">
              <a:buFont typeface="Arial" panose="020B0604020202020204" pitchFamily="34" charset="0"/>
              <a:buChar char="•"/>
            </a:pPr>
            <a:r>
              <a:rPr lang="en-US" sz="2800" b="0" i="0" dirty="0" smtClean="0"/>
              <a:t>YAS – Starts when you check in to Primary</a:t>
            </a:r>
            <a:endParaRPr lang="en-US" sz="2800" b="0" i="0" dirty="0"/>
          </a:p>
          <a:p>
            <a:pPr marL="114300" lvl="1" indent="-114300">
              <a:buFont typeface="Arial" panose="020B0604020202020204" pitchFamily="34" charset="0"/>
              <a:buChar char="•"/>
            </a:pPr>
            <a:r>
              <a:rPr lang="en-US" sz="2800" b="0" i="0" kern="0" dirty="0" smtClean="0"/>
              <a:t>MOF – Accrued while on DIFOPS orders</a:t>
            </a:r>
          </a:p>
          <a:p>
            <a:pPr marL="342900" lvl="2" indent="-114300">
              <a:buFont typeface="Arial" panose="020B0604020202020204" pitchFamily="34" charset="0"/>
              <a:buChar char="•"/>
            </a:pPr>
            <a:r>
              <a:rPr lang="en-US" sz="2300" b="0" i="0" kern="0" dirty="0" smtClean="0"/>
              <a:t>Must be assigned to DIFOPS on or before the 15</a:t>
            </a:r>
            <a:r>
              <a:rPr lang="en-US" sz="2300" b="0" i="0" kern="0" baseline="30000" dirty="0" smtClean="0"/>
              <a:t>th</a:t>
            </a:r>
            <a:r>
              <a:rPr lang="en-US" sz="2300" b="0" i="0" kern="0" dirty="0" smtClean="0"/>
              <a:t> </a:t>
            </a:r>
          </a:p>
          <a:p>
            <a:pPr marL="342900" lvl="2" indent="-114300">
              <a:buFont typeface="Arial" panose="020B0604020202020204" pitchFamily="34" charset="0"/>
              <a:buChar char="•"/>
            </a:pPr>
            <a:r>
              <a:rPr lang="en-US" sz="2300" b="0" i="0" kern="0" dirty="0" smtClean="0"/>
              <a:t>Must detach from DIFOPS after the 15</a:t>
            </a:r>
            <a:r>
              <a:rPr lang="en-US" sz="2300" b="0" i="0" kern="0" baseline="30000" dirty="0" smtClean="0"/>
              <a:t>th</a:t>
            </a:r>
            <a:r>
              <a:rPr lang="en-US" sz="2300" b="0" i="0" kern="0" dirty="0" smtClean="0"/>
              <a:t> of the month</a:t>
            </a:r>
          </a:p>
          <a:p>
            <a:pPr marL="114300" lvl="1" indent="-114300">
              <a:buFont typeface="Arial" panose="020B0604020202020204" pitchFamily="34" charset="0"/>
              <a:buChar char="•"/>
            </a:pPr>
            <a:r>
              <a:rPr lang="en-US" sz="2800" b="0" i="0" kern="0" dirty="0" smtClean="0"/>
              <a:t>Check MOF on Officer Data Card</a:t>
            </a:r>
            <a:endParaRPr lang="en-US" sz="2800" b="0" i="0" kern="0" dirty="0"/>
          </a:p>
        </p:txBody>
      </p:sp>
    </p:spTree>
    <p:extLst>
      <p:ext uri="{BB962C8B-B14F-4D97-AF65-F5344CB8AC3E}">
        <p14:creationId xmlns:p14="http://schemas.microsoft.com/office/powerpoint/2010/main" val="1086240445"/>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Options </a:t>
            </a:r>
            <a:r>
              <a:rPr lang="en-US" sz="4000" dirty="0" smtClean="0"/>
              <a:t>After Gate </a:t>
            </a:r>
            <a:r>
              <a:rPr lang="en-US" sz="4000" dirty="0"/>
              <a:t>Failure</a:t>
            </a:r>
          </a:p>
        </p:txBody>
      </p:sp>
      <p:sp>
        <p:nvSpPr>
          <p:cNvPr id="5" name="Content Placeholder 2"/>
          <p:cNvSpPr txBox="1">
            <a:spLocks/>
          </p:cNvSpPr>
          <p:nvPr/>
        </p:nvSpPr>
        <p:spPr bwMode="auto">
          <a:xfrm>
            <a:off x="726057" y="1166813"/>
            <a:ext cx="7539486" cy="2144647"/>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lvl1pPr marL="0" indent="0" eaLnBrk="0" hangingPunct="0">
              <a:spcBef>
                <a:spcPts val="0"/>
              </a:spcBef>
              <a:spcAft>
                <a:spcPts val="0"/>
              </a:spcAft>
              <a:buFont typeface="Wingdings" pitchFamily="2" charset="2"/>
              <a:buNone/>
              <a:defRPr sz="1100">
                <a:latin typeface="+mn-lt"/>
                <a:cs typeface="+mn-cs"/>
              </a:defRPr>
            </a:lvl1pPr>
            <a:lvl2pPr lvl="1" indent="-228600" algn="l" eaLnBrk="0" hangingPunct="0">
              <a:spcBef>
                <a:spcPts val="0"/>
              </a:spcBef>
              <a:spcAft>
                <a:spcPts val="0"/>
              </a:spcAft>
              <a:buFont typeface="Arial" panose="020B0604020202020204" pitchFamily="34" charset="0"/>
              <a:buChar char="–"/>
              <a:defRPr sz="900">
                <a:solidFill>
                  <a:srgbClr val="000000"/>
                </a:solidFill>
                <a:latin typeface="+mn-lt"/>
                <a:cs typeface="+mn-cs"/>
              </a:defRPr>
            </a:lvl2pPr>
            <a:lvl3pPr marL="685800" indent="-228600" algn="l" eaLnBrk="0" hangingPunct="0">
              <a:spcBef>
                <a:spcPts val="0"/>
              </a:spcBef>
              <a:spcAft>
                <a:spcPts val="300"/>
              </a:spcAft>
              <a:buFont typeface="Wingdings" panose="05000000000000000000" pitchFamily="2" charset="2"/>
              <a:buChar char="§"/>
              <a:defRPr sz="1600">
                <a:latin typeface="+mn-lt"/>
                <a:cs typeface="+mn-cs"/>
              </a:defRPr>
            </a:lvl3pPr>
            <a:lvl4pPr marL="914400" indent="-228600" algn="l" eaLnBrk="0" hangingPunct="0">
              <a:spcBef>
                <a:spcPts val="0"/>
              </a:spcBef>
              <a:spcAft>
                <a:spcPts val="300"/>
              </a:spcAft>
              <a:buChar char="-"/>
              <a:defRPr sz="1400">
                <a:latin typeface="+mn-lt"/>
                <a:cs typeface="+mn-cs"/>
              </a:defRPr>
            </a:lvl4pPr>
            <a:lvl5pPr marL="1143000" indent="-228600" algn="l" eaLnBrk="0" hangingPunct="0">
              <a:spcBef>
                <a:spcPts val="0"/>
              </a:spcBef>
              <a:spcAft>
                <a:spcPts val="300"/>
              </a:spcAft>
              <a:buFont typeface="Times New Roman" pitchFamily="18" charset="0"/>
              <a:buChar char="-"/>
              <a:defRPr sz="1400">
                <a:latin typeface="+mn-lt"/>
                <a:cs typeface="+mn-cs"/>
              </a:defRPr>
            </a:lvl5pPr>
            <a:lvl6pPr marL="2514600" indent="-228600" fontAlgn="base">
              <a:spcBef>
                <a:spcPct val="20000"/>
              </a:spcBef>
              <a:spcAft>
                <a:spcPct val="0"/>
              </a:spcAft>
              <a:buFont typeface="Times New Roman" pitchFamily="18" charset="0"/>
              <a:buChar char="-"/>
              <a:defRPr>
                <a:latin typeface="+mn-lt"/>
                <a:cs typeface="+mn-cs"/>
              </a:defRPr>
            </a:lvl6pPr>
            <a:lvl7pPr marL="2971800" indent="-228600" fontAlgn="base">
              <a:spcBef>
                <a:spcPct val="20000"/>
              </a:spcBef>
              <a:spcAft>
                <a:spcPct val="0"/>
              </a:spcAft>
              <a:buFont typeface="Times New Roman" pitchFamily="18" charset="0"/>
              <a:buChar char="-"/>
              <a:defRPr>
                <a:latin typeface="+mn-lt"/>
                <a:cs typeface="+mn-cs"/>
              </a:defRPr>
            </a:lvl7pPr>
            <a:lvl8pPr marL="3429000" indent="-228600" fontAlgn="base">
              <a:spcBef>
                <a:spcPct val="20000"/>
              </a:spcBef>
              <a:spcAft>
                <a:spcPct val="0"/>
              </a:spcAft>
              <a:buFont typeface="Times New Roman" pitchFamily="18" charset="0"/>
              <a:buChar char="-"/>
              <a:defRPr>
                <a:latin typeface="+mn-lt"/>
                <a:cs typeface="+mn-cs"/>
              </a:defRPr>
            </a:lvl8pPr>
            <a:lvl9pPr marL="3886200" indent="-228600" fontAlgn="base">
              <a:spcBef>
                <a:spcPct val="20000"/>
              </a:spcBef>
              <a:spcAft>
                <a:spcPct val="0"/>
              </a:spcAft>
              <a:buFont typeface="Times New Roman" pitchFamily="18" charset="0"/>
              <a:buChar char="-"/>
              <a:defRPr>
                <a:latin typeface="+mn-lt"/>
                <a:cs typeface="+mn-cs"/>
              </a:defRPr>
            </a:lvl9pPr>
          </a:lstStyle>
          <a:p>
            <a:pPr marL="114300" lvl="1" indent="-114300">
              <a:buFont typeface="Arial" panose="020B0604020202020204" pitchFamily="34" charset="0"/>
              <a:buChar char="•"/>
            </a:pPr>
            <a:r>
              <a:rPr lang="en-US" sz="2800" b="0" i="0" dirty="0" smtClean="0"/>
              <a:t>Conditional Flight Pay</a:t>
            </a:r>
          </a:p>
          <a:p>
            <a:pPr marL="342900" lvl="2" indent="-114300">
              <a:buFont typeface="Arial" panose="020B0604020202020204" pitchFamily="34" charset="0"/>
              <a:buChar char="•"/>
            </a:pPr>
            <a:r>
              <a:rPr lang="en-US" sz="2400" b="0" i="0" kern="0" dirty="0" smtClean="0"/>
              <a:t>Must be on DIFOPS orders</a:t>
            </a:r>
          </a:p>
          <a:p>
            <a:pPr marL="342900" lvl="2" indent="-114300">
              <a:buFont typeface="Arial" panose="020B0604020202020204" pitchFamily="34" charset="0"/>
              <a:buChar char="•"/>
            </a:pPr>
            <a:r>
              <a:rPr lang="en-US" sz="2400" b="0" i="0" kern="0" dirty="0" smtClean="0"/>
              <a:t>Fly an average of 4 hours/month</a:t>
            </a:r>
          </a:p>
          <a:p>
            <a:pPr marL="342900" lvl="2" indent="-114300">
              <a:buFont typeface="Arial" panose="020B0604020202020204" pitchFamily="34" charset="0"/>
              <a:buChar char="•"/>
            </a:pPr>
            <a:r>
              <a:rPr lang="en-US" sz="2400" b="0" i="0" kern="0" dirty="0" smtClean="0"/>
              <a:t>Start request and annual FY verification through PERS-435</a:t>
            </a:r>
            <a:endParaRPr lang="en-US" sz="2400" b="0" i="0" kern="0" dirty="0"/>
          </a:p>
        </p:txBody>
      </p:sp>
      <p:sp>
        <p:nvSpPr>
          <p:cNvPr id="6" name="Content Placeholder 2"/>
          <p:cNvSpPr txBox="1">
            <a:spLocks/>
          </p:cNvSpPr>
          <p:nvPr/>
        </p:nvSpPr>
        <p:spPr bwMode="auto">
          <a:xfrm>
            <a:off x="726057" y="3581400"/>
            <a:ext cx="7539486" cy="28194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bodyPr>
          <a:lstStyle>
            <a:lvl1pPr marL="0" indent="0" eaLnBrk="0" hangingPunct="0">
              <a:spcBef>
                <a:spcPts val="0"/>
              </a:spcBef>
              <a:spcAft>
                <a:spcPts val="0"/>
              </a:spcAft>
              <a:buFont typeface="Wingdings" pitchFamily="2" charset="2"/>
              <a:buNone/>
              <a:defRPr sz="1100">
                <a:latin typeface="+mn-lt"/>
                <a:cs typeface="+mn-cs"/>
              </a:defRPr>
            </a:lvl1pPr>
            <a:lvl2pPr lvl="1" indent="-228600" algn="l" eaLnBrk="0" hangingPunct="0">
              <a:spcBef>
                <a:spcPts val="0"/>
              </a:spcBef>
              <a:spcAft>
                <a:spcPts val="0"/>
              </a:spcAft>
              <a:buFont typeface="Arial" panose="020B0604020202020204" pitchFamily="34" charset="0"/>
              <a:buChar char="–"/>
              <a:defRPr sz="900">
                <a:solidFill>
                  <a:srgbClr val="000000"/>
                </a:solidFill>
                <a:latin typeface="+mn-lt"/>
                <a:cs typeface="+mn-cs"/>
              </a:defRPr>
            </a:lvl2pPr>
            <a:lvl3pPr marL="685800" indent="-228600" algn="l" eaLnBrk="0" hangingPunct="0">
              <a:spcBef>
                <a:spcPts val="0"/>
              </a:spcBef>
              <a:spcAft>
                <a:spcPts val="300"/>
              </a:spcAft>
              <a:buFont typeface="Wingdings" panose="05000000000000000000" pitchFamily="2" charset="2"/>
              <a:buChar char="§"/>
              <a:defRPr sz="1600">
                <a:latin typeface="+mn-lt"/>
                <a:cs typeface="+mn-cs"/>
              </a:defRPr>
            </a:lvl3pPr>
            <a:lvl4pPr marL="914400" indent="-228600" algn="l" eaLnBrk="0" hangingPunct="0">
              <a:spcBef>
                <a:spcPts val="0"/>
              </a:spcBef>
              <a:spcAft>
                <a:spcPts val="300"/>
              </a:spcAft>
              <a:buChar char="-"/>
              <a:defRPr sz="1400">
                <a:latin typeface="+mn-lt"/>
                <a:cs typeface="+mn-cs"/>
              </a:defRPr>
            </a:lvl4pPr>
            <a:lvl5pPr marL="1143000" indent="-228600" algn="l" eaLnBrk="0" hangingPunct="0">
              <a:spcBef>
                <a:spcPts val="0"/>
              </a:spcBef>
              <a:spcAft>
                <a:spcPts val="300"/>
              </a:spcAft>
              <a:buFont typeface="Times New Roman" pitchFamily="18" charset="0"/>
              <a:buChar char="-"/>
              <a:defRPr sz="1400">
                <a:latin typeface="+mn-lt"/>
                <a:cs typeface="+mn-cs"/>
              </a:defRPr>
            </a:lvl5pPr>
            <a:lvl6pPr marL="2514600" indent="-228600" fontAlgn="base">
              <a:spcBef>
                <a:spcPct val="20000"/>
              </a:spcBef>
              <a:spcAft>
                <a:spcPct val="0"/>
              </a:spcAft>
              <a:buFont typeface="Times New Roman" pitchFamily="18" charset="0"/>
              <a:buChar char="-"/>
              <a:defRPr>
                <a:latin typeface="+mn-lt"/>
                <a:cs typeface="+mn-cs"/>
              </a:defRPr>
            </a:lvl6pPr>
            <a:lvl7pPr marL="2971800" indent="-228600" fontAlgn="base">
              <a:spcBef>
                <a:spcPct val="20000"/>
              </a:spcBef>
              <a:spcAft>
                <a:spcPct val="0"/>
              </a:spcAft>
              <a:buFont typeface="Times New Roman" pitchFamily="18" charset="0"/>
              <a:buChar char="-"/>
              <a:defRPr>
                <a:latin typeface="+mn-lt"/>
                <a:cs typeface="+mn-cs"/>
              </a:defRPr>
            </a:lvl7pPr>
            <a:lvl8pPr marL="3429000" indent="-228600" fontAlgn="base">
              <a:spcBef>
                <a:spcPct val="20000"/>
              </a:spcBef>
              <a:spcAft>
                <a:spcPct val="0"/>
              </a:spcAft>
              <a:buFont typeface="Times New Roman" pitchFamily="18" charset="0"/>
              <a:buChar char="-"/>
              <a:defRPr>
                <a:latin typeface="+mn-lt"/>
                <a:cs typeface="+mn-cs"/>
              </a:defRPr>
            </a:lvl8pPr>
            <a:lvl9pPr marL="3886200" indent="-228600" fontAlgn="base">
              <a:spcBef>
                <a:spcPct val="20000"/>
              </a:spcBef>
              <a:spcAft>
                <a:spcPct val="0"/>
              </a:spcAft>
              <a:buFont typeface="Times New Roman" pitchFamily="18" charset="0"/>
              <a:buChar char="-"/>
              <a:defRPr>
                <a:latin typeface="+mn-lt"/>
                <a:cs typeface="+mn-cs"/>
              </a:defRPr>
            </a:lvl9pPr>
          </a:lstStyle>
          <a:p>
            <a:pPr marL="114300" lvl="1" indent="-114300">
              <a:buFont typeface="Arial" panose="020B0604020202020204" pitchFamily="34" charset="0"/>
              <a:buChar char="•"/>
            </a:pPr>
            <a:r>
              <a:rPr lang="en-US" sz="2800" b="0" i="0" dirty="0" smtClean="0"/>
              <a:t>Gate Waiver</a:t>
            </a:r>
          </a:p>
          <a:p>
            <a:pPr marL="342900" lvl="2" indent="-114300">
              <a:buFont typeface="Arial" panose="020B0604020202020204" pitchFamily="34" charset="0"/>
              <a:buChar char="•"/>
            </a:pPr>
            <a:r>
              <a:rPr lang="en-US" sz="2400" b="0" i="0" kern="0" dirty="0" smtClean="0"/>
              <a:t>Submitted to DASN via PERS-435</a:t>
            </a:r>
          </a:p>
          <a:p>
            <a:pPr marL="342900" lvl="2" indent="-114300">
              <a:buFont typeface="Arial" panose="020B0604020202020204" pitchFamily="34" charset="0"/>
              <a:buChar char="•"/>
            </a:pPr>
            <a:r>
              <a:rPr lang="en-US" sz="2400" b="0" i="0" kern="0" dirty="0" smtClean="0"/>
              <a:t>Submission window is one year prior to gate failure to two years after gate failure</a:t>
            </a:r>
          </a:p>
          <a:p>
            <a:pPr marL="342900" lvl="2" indent="-114300">
              <a:buFont typeface="Arial" panose="020B0604020202020204" pitchFamily="34" charset="0"/>
              <a:buChar char="•"/>
            </a:pPr>
            <a:r>
              <a:rPr lang="en-US" sz="2400" b="0" i="0" kern="0" dirty="0" smtClean="0"/>
              <a:t>If approved, waives MOF requirement to pass gate</a:t>
            </a:r>
          </a:p>
          <a:p>
            <a:pPr marL="571500" lvl="3" indent="-114300">
              <a:buFont typeface="Arial" panose="020B0604020202020204" pitchFamily="34" charset="0"/>
              <a:buChar char="•"/>
            </a:pPr>
            <a:r>
              <a:rPr lang="en-US" sz="2200" b="0" i="0" kern="0" dirty="0" smtClean="0"/>
              <a:t>Typically only approved if continuing to fly and screen for the next aviation administrative milestone (DH, …)</a:t>
            </a:r>
            <a:endParaRPr lang="en-US" sz="2200" b="0" i="0" kern="0" dirty="0"/>
          </a:p>
        </p:txBody>
      </p:sp>
    </p:spTree>
    <p:extLst>
      <p:ext uri="{BB962C8B-B14F-4D97-AF65-F5344CB8AC3E}">
        <p14:creationId xmlns:p14="http://schemas.microsoft.com/office/powerpoint/2010/main" val="299288883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Flight Pay Website</a:t>
            </a:r>
            <a:endParaRPr lang="en-US" dirty="0"/>
          </a:p>
        </p:txBody>
      </p:sp>
      <p:pic>
        <p:nvPicPr>
          <p:cNvPr id="4" name="Content Placeholder 3" descr="Monthly Flight Pay - Internet Explore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08298" y="1371600"/>
            <a:ext cx="7441680" cy="5105400"/>
          </a:xfrm>
        </p:spPr>
      </p:pic>
    </p:spTree>
    <p:extLst>
      <p:ext uri="{BB962C8B-B14F-4D97-AF65-F5344CB8AC3E}">
        <p14:creationId xmlns:p14="http://schemas.microsoft.com/office/powerpoint/2010/main" val="413508738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standard">
  <a:themeElements>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1" u="none" strike="noStrike" cap="none" normalizeH="0" baseline="0" smtClean="0">
            <a:ln>
              <a:noFill/>
            </a:ln>
            <a:solidFill>
              <a:schemeClr val="accent2"/>
            </a:solidFill>
            <a:effectLst/>
            <a:latin typeface="Times New Roman" pitchFamily="18" charset="0"/>
          </a:defRPr>
        </a:defPPr>
      </a:lstStyle>
    </a:spDef>
    <a:lnDef>
      <a:spPr bwMode="auto">
        <a:xfrm>
          <a:off x="0" y="0"/>
          <a:ext cx="1" cy="1"/>
        </a:xfrm>
        <a:custGeom>
          <a:avLst/>
          <a:gdLst/>
          <a:ahLst/>
          <a:cxnLst/>
          <a:rect l="0" t="0" r="0" b="0"/>
          <a:pathLst/>
        </a:custGeom>
        <a:solidFill>
          <a:srgbClr val="00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1" u="none" strike="noStrike" cap="none" normalizeH="0" baseline="0" smtClean="0">
            <a:ln>
              <a:noFill/>
            </a:ln>
            <a:solidFill>
              <a:schemeClr val="accent2"/>
            </a:solidFill>
            <a:effectLst/>
            <a:latin typeface="Times New Roman" pitchFamily="18" charset="0"/>
          </a:defRPr>
        </a:defPPr>
      </a:lstStyle>
    </a:lnDef>
  </a:objectDefaults>
  <a:extraClrSchemeLst>
    <a:extraClrScheme>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andard">
  <a:themeElements>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1" u="none" strike="noStrike" cap="none" normalizeH="0" baseline="0" smtClean="0">
            <a:ln>
              <a:noFill/>
            </a:ln>
            <a:solidFill>
              <a:schemeClr val="accent2"/>
            </a:solidFill>
            <a:effectLst/>
            <a:latin typeface="Times New Roman" pitchFamily="18" charset="0"/>
          </a:defRPr>
        </a:defPPr>
      </a:lstStyle>
    </a:spDef>
    <a:lnDef>
      <a:spPr bwMode="auto">
        <a:xfrm>
          <a:off x="0" y="0"/>
          <a:ext cx="1" cy="1"/>
        </a:xfrm>
        <a:custGeom>
          <a:avLst/>
          <a:gdLst/>
          <a:ahLst/>
          <a:cxnLst/>
          <a:rect l="0" t="0" r="0" b="0"/>
          <a:pathLst/>
        </a:custGeom>
        <a:solidFill>
          <a:srgbClr val="00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1" u="none" strike="noStrike" cap="none" normalizeH="0" baseline="0" smtClean="0">
            <a:ln>
              <a:noFill/>
            </a:ln>
            <a:solidFill>
              <a:schemeClr val="accent2"/>
            </a:solidFill>
            <a:effectLst/>
            <a:latin typeface="Times New Roman" pitchFamily="18" charset="0"/>
          </a:defRPr>
        </a:defPPr>
      </a:lstStyle>
    </a:lnDef>
  </a:objectDefaults>
  <a:extraClrSchemeLst>
    <a:extraClrScheme>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tandard">
  <a:themeElements>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1" u="none" strike="noStrike" cap="none" normalizeH="0" baseline="0" smtClean="0">
            <a:ln>
              <a:noFill/>
            </a:ln>
            <a:solidFill>
              <a:schemeClr val="accent2"/>
            </a:solidFill>
            <a:effectLst/>
            <a:latin typeface="Times New Roman" pitchFamily="18" charset="0"/>
          </a:defRPr>
        </a:defPPr>
      </a:lstStyle>
    </a:spDef>
    <a:lnDef>
      <a:spPr bwMode="auto">
        <a:xfrm>
          <a:off x="0" y="0"/>
          <a:ext cx="1" cy="1"/>
        </a:xfrm>
        <a:custGeom>
          <a:avLst/>
          <a:gdLst/>
          <a:ahLst/>
          <a:cxnLst/>
          <a:rect l="0" t="0" r="0" b="0"/>
          <a:pathLst/>
        </a:custGeom>
        <a:solidFill>
          <a:srgbClr val="00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1" u="none" strike="noStrike" cap="none" normalizeH="0" baseline="0" smtClean="0">
            <a:ln>
              <a:noFill/>
            </a:ln>
            <a:solidFill>
              <a:schemeClr val="accent2"/>
            </a:solidFill>
            <a:effectLst/>
            <a:latin typeface="Times New Roman" pitchFamily="18" charset="0"/>
          </a:defRPr>
        </a:defPPr>
      </a:lstStyle>
    </a:lnDef>
  </a:objectDefaults>
  <a:extraClrSchemeLst>
    <a:extraClrScheme>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standard">
  <a:themeElements>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1" u="none" strike="noStrike" cap="none" normalizeH="0" baseline="0" smtClean="0">
            <a:ln>
              <a:noFill/>
            </a:ln>
            <a:solidFill>
              <a:schemeClr val="accent2"/>
            </a:solidFill>
            <a:effectLst/>
            <a:latin typeface="Times New Roman" pitchFamily="18" charset="0"/>
          </a:defRPr>
        </a:defPPr>
      </a:lstStyle>
    </a:spDef>
    <a:lnDef>
      <a:spPr bwMode="auto">
        <a:xfrm>
          <a:off x="0" y="0"/>
          <a:ext cx="1" cy="1"/>
        </a:xfrm>
        <a:custGeom>
          <a:avLst/>
          <a:gdLst/>
          <a:ahLst/>
          <a:cxnLst/>
          <a:rect l="0" t="0" r="0" b="0"/>
          <a:pathLst/>
        </a:custGeom>
        <a:solidFill>
          <a:srgbClr val="00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1" u="none" strike="noStrike" cap="none" normalizeH="0" baseline="0" smtClean="0">
            <a:ln>
              <a:noFill/>
            </a:ln>
            <a:solidFill>
              <a:schemeClr val="accent2"/>
            </a:solidFill>
            <a:effectLst/>
            <a:latin typeface="Times New Roman" pitchFamily="18" charset="0"/>
          </a:defRPr>
        </a:defPPr>
      </a:lstStyle>
    </a:lnDef>
  </a:objectDefaults>
  <a:extraClrSchemeLst>
    <a:extraClrScheme>
      <a:clrScheme name="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E011377B6CD0C84497E734EDD368605C" ma:contentTypeVersion="2" ma:contentTypeDescription="Create a new document." ma:contentTypeScope="" ma:versionID="f89bf3d77b141ca9a822ed3234724039">
  <xsd:schema xmlns:xsd="http://www.w3.org/2001/XMLSchema" xmlns:xs="http://www.w3.org/2001/XMLSchema" xmlns:p="http://schemas.microsoft.com/office/2006/metadata/properties" xmlns:ns1="http://schemas.microsoft.com/sharepoint/v3" xmlns:ns2="10f1aa0a-179b-49cb-8a72-3a924897e106" targetNamespace="http://schemas.microsoft.com/office/2006/metadata/properties" ma:root="true" ma:fieldsID="caf4e9299edb4fa8ee2d743c116403eb" ns1:_="" ns2:_="">
    <xsd:import namespace="http://schemas.microsoft.com/sharepoint/v3"/>
    <xsd:import namespace="10f1aa0a-179b-49cb-8a72-3a924897e106"/>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0f1aa0a-179b-49cb-8a72-3a924897e106"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26C4E7-187A-4D60-9474-965CE090ADB5}"/>
</file>

<file path=customXml/itemProps2.xml><?xml version="1.0" encoding="utf-8"?>
<ds:datastoreItem xmlns:ds="http://schemas.openxmlformats.org/officeDocument/2006/customXml" ds:itemID="{FF7BE78A-36E7-485F-A858-54003110D752}"/>
</file>

<file path=customXml/itemProps3.xml><?xml version="1.0" encoding="utf-8"?>
<ds:datastoreItem xmlns:ds="http://schemas.openxmlformats.org/officeDocument/2006/customXml" ds:itemID="{7DC3B592-ECB0-45DD-AE6F-F02EB88D9FD4}"/>
</file>

<file path=customXml/itemProps4.xml><?xml version="1.0" encoding="utf-8"?>
<ds:datastoreItem xmlns:ds="http://schemas.openxmlformats.org/officeDocument/2006/customXml" ds:itemID="{FF7BE78A-36E7-485F-A858-54003110D752}">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10f1aa0a-179b-49cb-8a72-3a924897e106"/>
    <ds:schemaRef ds:uri="http://www.w3.org/XML/1998/namespace"/>
  </ds:schemaRefs>
</ds:datastoreItem>
</file>

<file path=customXml/itemProps5.xml><?xml version="1.0" encoding="utf-8"?>
<ds:datastoreItem xmlns:ds="http://schemas.openxmlformats.org/officeDocument/2006/customXml" ds:itemID="{0DE3CB25-072C-4952-8B35-7C7E927819DF}"/>
</file>

<file path=docProps/app.xml><?xml version="1.0" encoding="utf-8"?>
<Properties xmlns="http://schemas.openxmlformats.org/officeDocument/2006/extended-properties" xmlns:vt="http://schemas.openxmlformats.org/officeDocument/2006/docPropsVTypes">
  <Template/>
  <TotalTime>59915</TotalTime>
  <Words>1362</Words>
  <Application>Microsoft Office PowerPoint</Application>
  <PresentationFormat>Letter Paper (8.5x11 in)</PresentationFormat>
  <Paragraphs>105</Paragraphs>
  <Slides>4</Slides>
  <Notes>4</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4</vt:i4>
      </vt:variant>
    </vt:vector>
  </HeadingPairs>
  <TitlesOfParts>
    <vt:vector size="11" baseType="lpstr">
      <vt:lpstr>Arial</vt:lpstr>
      <vt:lpstr>Times New Roman</vt:lpstr>
      <vt:lpstr>Wingdings</vt:lpstr>
      <vt:lpstr>standard</vt:lpstr>
      <vt:lpstr>1_standard</vt:lpstr>
      <vt:lpstr>2_standard</vt:lpstr>
      <vt:lpstr>3_standard</vt:lpstr>
      <vt:lpstr>Monthly Flight Pay</vt:lpstr>
      <vt:lpstr>Flight Gates</vt:lpstr>
      <vt:lpstr>Options After Gate Failure</vt:lpstr>
      <vt:lpstr>Flight Pay Website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PERS-43 Overview</dc:title>
  <dc:creator>BUPERS</dc:creator>
  <cp:lastModifiedBy>Cooper, Natalya E LCDR USN COMNAVPERSCOM MIL TN (USA)</cp:lastModifiedBy>
  <cp:revision>1337</cp:revision>
  <cp:lastPrinted>2015-08-31T18:50:54Z</cp:lastPrinted>
  <dcterms:created xsi:type="dcterms:W3CDTF">1997-11-24T20:02:58Z</dcterms:created>
  <dcterms:modified xsi:type="dcterms:W3CDTF">2020-08-31T02:17:45Z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0x010100E011377B6CD0C84497E734EDD368605C</vt:lpwstr>
  </property>
  <property fmtid="{D5CDD505-2E9C-101B-9397-08002B2CF9AE}" pid="3" name="Order">
    <vt:r8>26100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