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73" r:id="rId2"/>
  </p:sldMasterIdLst>
  <p:notesMasterIdLst>
    <p:notesMasterId r:id="rId7"/>
  </p:notesMasterIdLst>
  <p:sldIdLst>
    <p:sldId id="257" r:id="rId3"/>
    <p:sldId id="260"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0145DA-ED88-467A-A14D-4C3EEB1B798B}" type="datetimeFigureOut">
              <a:rPr lang="en-US" smtClean="0"/>
              <a:pPr/>
              <a:t>1/26/2022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6807DF-265D-4127-9642-7DBE12E3FF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hasCustomPrompt="1"/>
          </p:nvPr>
        </p:nvSpPr>
        <p:spPr>
          <a:xfrm>
            <a:off x="306431" y="1616617"/>
            <a:ext cx="3046369" cy="4351338"/>
          </a:xfrm>
        </p:spPr>
        <p:txBody>
          <a:bodyPr/>
          <a:lstStyle>
            <a:lvl1pPr marL="0" marR="0" indent="0" algn="l" defTabSz="914400" rtl="0" eaLnBrk="1" fontAlgn="auto" latinLnBrk="0" hangingPunct="1">
              <a:lnSpc>
                <a:spcPts val="1400"/>
              </a:lnSpc>
              <a:spcBef>
                <a:spcPts val="0"/>
              </a:spcBef>
              <a:spcAft>
                <a:spcPts val="600"/>
              </a:spcAft>
              <a:buClr>
                <a:srgbClr val="002A7E"/>
              </a:buClr>
              <a:buSzTx/>
              <a:buFontTx/>
              <a:buNone/>
              <a:tabLst/>
              <a:defRPr sz="1100"/>
            </a:lvl1pPr>
            <a:lvl2pPr marL="225425" indent="0">
              <a:buFontTx/>
              <a:buNone/>
              <a:defRPr sz="1100"/>
            </a:lvl2pPr>
            <a:lvl3pPr marL="460375" indent="0">
              <a:buFontTx/>
              <a:buNone/>
              <a:defRPr sz="1100"/>
            </a:lvl3pPr>
            <a:lvl4pPr marL="627063" indent="0">
              <a:buFontTx/>
              <a:buNone/>
              <a:defRPr sz="1100"/>
            </a:lvl4pPr>
            <a:lvl5pPr marL="798513" indent="0">
              <a:buFontTx/>
              <a:buNone/>
              <a:defRPr sz="1100"/>
            </a:lvl5pPr>
          </a:lstStyle>
          <a:p>
            <a:pPr marL="0" marR="0" lvl="0" indent="0" algn="l" defTabSz="914400" rtl="0" eaLnBrk="1" fontAlgn="auto" latinLnBrk="0" hangingPunct="1">
              <a:lnSpc>
                <a:spcPts val="1400"/>
              </a:lnSpc>
              <a:spcBef>
                <a:spcPts val="0"/>
              </a:spcBef>
              <a:spcAft>
                <a:spcPts val="600"/>
              </a:spcAft>
              <a:buClr>
                <a:srgbClr val="002A7E"/>
              </a:buClr>
              <a:buSzTx/>
              <a:buFontTx/>
              <a:buNone/>
              <a:tabLst/>
              <a:defRPr/>
            </a:pPr>
            <a:r>
              <a:rPr lang="en-US" altLang="en-US" sz="1100" dirty="0" smtClean="0">
                <a:latin typeface="Arial" panose="020B0604020202020204" pitchFamily="34" charset="0"/>
                <a:cs typeface="Arial" panose="020B0604020202020204" pitchFamily="34" charset="0"/>
              </a:rPr>
              <a:t>Click here to edit text. This is a sample text box. Regular text should be 11 pt. Arial.  Click here to edit text. This is a sample text box. 11 pt. Arial.  Click here to edit text. </a:t>
            </a:r>
            <a:endParaRPr lang="en-US" dirty="0"/>
          </a:p>
        </p:txBody>
      </p:sp>
      <p:sp>
        <p:nvSpPr>
          <p:cNvPr id="8" name="Content Placeholder 2"/>
          <p:cNvSpPr>
            <a:spLocks noGrp="1"/>
          </p:cNvSpPr>
          <p:nvPr>
            <p:ph sz="half" idx="10"/>
          </p:nvPr>
        </p:nvSpPr>
        <p:spPr>
          <a:xfrm>
            <a:off x="3621676" y="1616617"/>
            <a:ext cx="5217523"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27815040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FFF432-5045-49E2-A82B-C46DC32DAB65}"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057229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FFF432-5045-49E2-A82B-C46DC32DAB65}" type="datetimeFigureOut">
              <a:rPr lang="en-US" smtClean="0"/>
              <a:pPr/>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015055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FFF432-5045-49E2-A82B-C46DC32DAB65}" type="datetimeFigureOut">
              <a:rPr lang="en-US" smtClean="0"/>
              <a:pPr/>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2484046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FF432-5045-49E2-A82B-C46DC32DAB65}" type="datetimeFigureOut">
              <a:rPr lang="en-US" smtClean="0"/>
              <a:pPr/>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750817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FF432-5045-49E2-A82B-C46DC32DAB65}"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4151243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FF432-5045-49E2-A82B-C46DC32DAB65}"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23299475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727370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22302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List &amp; Image">
    <p:spTree>
      <p:nvGrpSpPr>
        <p:cNvPr id="1" name=""/>
        <p:cNvGrpSpPr/>
        <p:nvPr/>
      </p:nvGrpSpPr>
      <p:grpSpPr>
        <a:xfrm>
          <a:off x="0" y="0"/>
          <a:ext cx="0" cy="0"/>
          <a:chOff x="0" y="0"/>
          <a:chExt cx="0" cy="0"/>
        </a:xfrm>
      </p:grpSpPr>
      <p:sp>
        <p:nvSpPr>
          <p:cNvPr id="6" name="Title 1"/>
          <p:cNvSpPr>
            <a:spLocks noGrp="1"/>
          </p:cNvSpPr>
          <p:nvPr>
            <p:ph type="title"/>
          </p:nvPr>
        </p:nvSpPr>
        <p:spPr>
          <a:xfrm>
            <a:off x="2595154" y="798843"/>
            <a:ext cx="5920196" cy="369332"/>
          </a:xfrm>
        </p:spPr>
        <p:txBody>
          <a:body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630238" y="1681163"/>
            <a:ext cx="3868737" cy="823912"/>
          </a:xfrm>
        </p:spPr>
        <p:txBody>
          <a:bodyPr anchor="t" anchorCtr="0">
            <a:normAutofit/>
          </a:bodyPr>
          <a:lstStyle>
            <a:lvl1pPr marL="0" indent="0">
              <a:buNone/>
              <a:defRPr sz="1400" b="0" baseline="0">
                <a:solidFill>
                  <a:schemeClr val="tx1">
                    <a:lumMod val="50000"/>
                    <a:lumOff val="50000"/>
                  </a:schemeClr>
                </a:solidFill>
                <a:latin typeface="Arial Bold" panose="020B0704020202020204" pitchFamily="34" charset="0"/>
                <a:cs typeface="Arial Bold" panose="020B07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here to edit Subhead.</a:t>
            </a:r>
          </a:p>
        </p:txBody>
      </p:sp>
      <p:sp>
        <p:nvSpPr>
          <p:cNvPr id="4" name="Content Placeholder 3"/>
          <p:cNvSpPr>
            <a:spLocks noGrp="1"/>
          </p:cNvSpPr>
          <p:nvPr>
            <p:ph sz="half" idx="2"/>
          </p:nvPr>
        </p:nvSpPr>
        <p:spPr>
          <a:xfrm>
            <a:off x="630238" y="2104475"/>
            <a:ext cx="3868737" cy="3684588"/>
          </a:xfrm>
        </p:spPr>
        <p:txBody>
          <a:bodyPr/>
          <a:lstStyle>
            <a:lvl1pPr>
              <a:defRPr sz="1800"/>
            </a:lvl1pPr>
            <a:lvl2pPr>
              <a:defRPr sz="1800"/>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Picture Placeholder 11"/>
          <p:cNvSpPr>
            <a:spLocks noGrp="1"/>
          </p:cNvSpPr>
          <p:nvPr>
            <p:ph type="pic" sz="quarter" idx="10"/>
          </p:nvPr>
        </p:nvSpPr>
        <p:spPr>
          <a:xfrm>
            <a:off x="4789488" y="1681163"/>
            <a:ext cx="3725862" cy="4108450"/>
          </a:xfrm>
        </p:spPr>
        <p:txBody>
          <a:bodyPr/>
          <a:lstStyle>
            <a:lvl1pPr marL="0" indent="0">
              <a:buNone/>
              <a:defRPr/>
            </a:lvl1pPr>
          </a:lstStyle>
          <a:p>
            <a:endParaRPr lang="en-US" dirty="0"/>
          </a:p>
        </p:txBody>
      </p:sp>
      <p:sp>
        <p:nvSpPr>
          <p:cNvPr id="8"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3243222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34019554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263413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Title Pag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none" baseline="0">
                <a:solidFill>
                  <a:srgbClr val="002C76"/>
                </a:solidFill>
                <a:latin typeface="Helvetic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Helvetic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703717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6797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538221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572020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2413284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 y="-53086"/>
            <a:ext cx="9160587" cy="1392359"/>
          </a:xfrm>
          <a:prstGeom prst="rect">
            <a:avLst/>
          </a:prstGeom>
        </p:spPr>
      </p:pic>
      <p:sp>
        <p:nvSpPr>
          <p:cNvPr id="2" name="Title Placeholder 1"/>
          <p:cNvSpPr>
            <a:spLocks noGrp="1"/>
          </p:cNvSpPr>
          <p:nvPr>
            <p:ph type="title"/>
          </p:nvPr>
        </p:nvSpPr>
        <p:spPr>
          <a:xfrm>
            <a:off x="2595154" y="798843"/>
            <a:ext cx="5920196" cy="369332"/>
          </a:xfrm>
          <a:prstGeom prst="rect">
            <a:avLst/>
          </a:prstGeom>
        </p:spPr>
        <p:txBody>
          <a:bodyPr vert="horz" lIns="0" tIns="0" rIns="0" bIns="4572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02625" y="1607907"/>
            <a:ext cx="7886700" cy="4351338"/>
          </a:xfrm>
          <a:prstGeom prst="rect">
            <a:avLst/>
          </a:prstGeom>
        </p:spPr>
        <p:txBody>
          <a:bodyPr vert="horz" lIns="0" tIns="0" rIns="0" bIns="45720" rtlCol="0">
            <a:no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868874" y="0"/>
            <a:ext cx="1275126" cy="246221"/>
          </a:xfrm>
          <a:prstGeom prst="rect">
            <a:avLst/>
          </a:prstGeom>
          <a:noFill/>
        </p:spPr>
        <p:txBody>
          <a:bodyPr wrap="square" rtlCol="0">
            <a:spAutoFit/>
          </a:bodyPr>
          <a:lstStyle/>
          <a:p>
            <a:pPr algn="r"/>
            <a:r>
              <a:rPr lang="en-US" sz="1000" b="0" i="1" dirty="0" smtClean="0">
                <a:solidFill>
                  <a:srgbClr val="002060"/>
                </a:solidFill>
                <a:effectLst/>
                <a:latin typeface="+mn-lt"/>
                <a:cs typeface="Calibri" panose="020F0502020204030204" pitchFamily="34" charset="0"/>
              </a:rPr>
              <a:t>Office of Personnel</a:t>
            </a:r>
            <a:endParaRPr lang="en-US" sz="1000" b="0" i="1" dirty="0">
              <a:solidFill>
                <a:srgbClr val="002060"/>
              </a:solidFill>
              <a:effectLst/>
              <a:latin typeface="+mn-lt"/>
              <a:cs typeface="Calibri" panose="020F0502020204030204" pitchFamily="34" charset="0"/>
            </a:endParaRPr>
          </a:p>
        </p:txBody>
      </p:sp>
    </p:spTree>
    <p:extLst>
      <p:ext uri="{BB962C8B-B14F-4D97-AF65-F5344CB8AC3E}">
        <p14:creationId xmlns:p14="http://schemas.microsoft.com/office/powerpoint/2010/main" val="383283843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2"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lang="en-US" sz="2000" kern="1200" dirty="0" smtClean="0">
          <a:solidFill>
            <a:srgbClr val="002060"/>
          </a:solidFill>
          <a:latin typeface="Arial Bold" panose="020B0704020202020204" pitchFamily="34" charset="0"/>
          <a:ea typeface="+mj-ea"/>
          <a:cs typeface="Arial Bold" panose="020B0704020202020204" pitchFamily="34" charset="0"/>
        </a:defRPr>
      </a:lvl1pPr>
    </p:titleStyle>
    <p:bodyStyle>
      <a:lvl1pPr marL="168275" indent="-168275" algn="l" defTabSz="914400" rtl="0" eaLnBrk="1" latinLnBrk="0" hangingPunct="1">
        <a:lnSpc>
          <a:spcPct val="90000"/>
        </a:lnSpc>
        <a:spcBef>
          <a:spcPts val="1000"/>
        </a:spcBef>
        <a:buClr>
          <a:srgbClr val="002A7E"/>
        </a:buClr>
        <a:buFont typeface="Wingdings" panose="05000000000000000000" pitchFamily="2" charset="2"/>
        <a:buChar char="§"/>
        <a:defRPr sz="1800" kern="1200">
          <a:solidFill>
            <a:schemeClr val="tx1"/>
          </a:solidFill>
          <a:latin typeface="+mn-lt"/>
          <a:ea typeface="+mn-ea"/>
          <a:cs typeface="+mn-cs"/>
        </a:defRPr>
      </a:lvl1pPr>
      <a:lvl2pPr marL="400050" indent="-174625" algn="l" defTabSz="914400" rtl="0" eaLnBrk="1" latinLnBrk="0" hangingPunct="1">
        <a:lnSpc>
          <a:spcPct val="90000"/>
        </a:lnSpc>
        <a:spcBef>
          <a:spcPts val="500"/>
        </a:spcBef>
        <a:buClr>
          <a:srgbClr val="002060"/>
        </a:buClr>
        <a:buFont typeface="Arial" panose="020B0604020202020204" pitchFamily="34" charset="0"/>
        <a:buChar char="‒"/>
        <a:defRPr sz="1400" kern="1200">
          <a:solidFill>
            <a:schemeClr val="tx1"/>
          </a:solidFill>
          <a:latin typeface="+mn-lt"/>
          <a:ea typeface="+mn-ea"/>
          <a:cs typeface="+mn-cs"/>
        </a:defRPr>
      </a:lvl2pPr>
      <a:lvl3pPr marL="574675" indent="-114300" algn="l" defTabSz="914400" rtl="0" eaLnBrk="1" latinLnBrk="0" hangingPunct="1">
        <a:lnSpc>
          <a:spcPct val="90000"/>
        </a:lnSpc>
        <a:spcBef>
          <a:spcPts val="500"/>
        </a:spcBef>
        <a:buClr>
          <a:srgbClr val="002A7E"/>
        </a:buClr>
        <a:buFont typeface="Wingdings" panose="05000000000000000000" pitchFamily="2" charset="2"/>
        <a:buChar char="§"/>
        <a:defRPr sz="1200" kern="1200">
          <a:solidFill>
            <a:schemeClr val="tx1"/>
          </a:solidFill>
          <a:latin typeface="+mn-lt"/>
          <a:ea typeface="+mn-ea"/>
          <a:cs typeface="+mn-cs"/>
        </a:defRPr>
      </a:lvl3pPr>
      <a:lvl4pPr marL="801688" indent="-174625" algn="l" defTabSz="914400" rtl="0" eaLnBrk="1" latinLnBrk="0" hangingPunct="1">
        <a:lnSpc>
          <a:spcPct val="90000"/>
        </a:lnSpc>
        <a:spcBef>
          <a:spcPts val="500"/>
        </a:spcBef>
        <a:buClr>
          <a:srgbClr val="002A7E"/>
        </a:buClr>
        <a:buFont typeface="Arial" panose="020B0604020202020204" pitchFamily="34" charset="0"/>
        <a:buChar char="‒"/>
        <a:defRPr sz="1200" kern="1200">
          <a:solidFill>
            <a:schemeClr val="tx1"/>
          </a:solidFill>
          <a:latin typeface="+mn-lt"/>
          <a:ea typeface="+mn-ea"/>
          <a:cs typeface="+mn-cs"/>
        </a:defRPr>
      </a:lvl4pPr>
      <a:lvl5pPr marL="1027113" indent="-228600" algn="l" defTabSz="914400" rtl="0" eaLnBrk="1" latinLnBrk="0" hangingPunct="1">
        <a:lnSpc>
          <a:spcPct val="90000"/>
        </a:lnSpc>
        <a:spcBef>
          <a:spcPts val="500"/>
        </a:spcBef>
        <a:buClr>
          <a:srgbClr val="002A7E"/>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FF432-5045-49E2-A82B-C46DC32DAB65}" type="datetimeFigureOut">
              <a:rPr lang="en-US" smtClean="0"/>
              <a:pPr/>
              <a:t>1/26/2022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FE73C-B579-4A9F-A336-9CE40738B84D}" type="slidenum">
              <a:rPr lang="en-US" smtClean="0"/>
              <a:pPr/>
              <a:t>‹#›</a:t>
            </a:fld>
            <a:endParaRPr lang="en-US"/>
          </a:p>
        </p:txBody>
      </p:sp>
    </p:spTree>
    <p:extLst>
      <p:ext uri="{BB962C8B-B14F-4D97-AF65-F5344CB8AC3E}">
        <p14:creationId xmlns:p14="http://schemas.microsoft.com/office/powerpoint/2010/main" val="25557503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upply_corps_cc@navy.mil"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0"/>
            <a:ext cx="9067800" cy="1362075"/>
          </a:xfrm>
        </p:spPr>
        <p:txBody>
          <a:bodyPr anchor="ctr" anchorCtr="0"/>
          <a:lstStyle/>
          <a:p>
            <a:pPr algn="ctr"/>
            <a:r>
              <a:rPr lang="en-US" dirty="0" smtClean="0">
                <a:solidFill>
                  <a:schemeClr val="tx2">
                    <a:lumMod val="50000"/>
                  </a:schemeClr>
                </a:solidFill>
                <a:latin typeface="+mn-lt"/>
              </a:rPr>
              <a:t>Performance </a:t>
            </a:r>
            <a:br>
              <a:rPr lang="en-US" dirty="0" smtClean="0">
                <a:solidFill>
                  <a:schemeClr val="tx2">
                    <a:lumMod val="50000"/>
                  </a:schemeClr>
                </a:solidFill>
                <a:latin typeface="+mn-lt"/>
              </a:rPr>
            </a:br>
            <a:r>
              <a:rPr lang="en-US" dirty="0" smtClean="0">
                <a:solidFill>
                  <a:schemeClr val="tx2">
                    <a:lumMod val="50000"/>
                  </a:schemeClr>
                </a:solidFill>
                <a:latin typeface="+mn-lt"/>
              </a:rPr>
              <a:t>Summary Report (PSR)</a:t>
            </a:r>
            <a:endParaRPr lang="en-US" dirty="0">
              <a:solidFill>
                <a:srgbClr val="FF0000"/>
              </a:solidFill>
              <a:latin typeface="+mn-lt"/>
            </a:endParaRPr>
          </a:p>
        </p:txBody>
      </p:sp>
      <p:sp>
        <p:nvSpPr>
          <p:cNvPr id="4" name="TextBox 3"/>
          <p:cNvSpPr txBox="1"/>
          <p:nvPr/>
        </p:nvSpPr>
        <p:spPr>
          <a:xfrm>
            <a:off x="7934036" y="6611779"/>
            <a:ext cx="1219200" cy="246221"/>
          </a:xfrm>
          <a:prstGeom prst="rect">
            <a:avLst/>
          </a:prstGeom>
          <a:noFill/>
        </p:spPr>
        <p:txBody>
          <a:bodyPr wrap="square" rtlCol="0">
            <a:spAutoFit/>
          </a:bodyPr>
          <a:lstStyle/>
          <a:p>
            <a:r>
              <a:rPr lang="en-US" sz="1000" dirty="0" smtClean="0"/>
              <a:t>Updated </a:t>
            </a:r>
            <a:r>
              <a:rPr lang="en-US" sz="1000" dirty="0" smtClean="0"/>
              <a:t>Jan 2022</a:t>
            </a:r>
            <a:endParaRPr lang="en-US" sz="1000" dirty="0"/>
          </a:p>
        </p:txBody>
      </p:sp>
      <p:sp>
        <p:nvSpPr>
          <p:cNvPr id="6" name="Text Placeholder 2"/>
          <p:cNvSpPr txBox="1">
            <a:spLocks/>
          </p:cNvSpPr>
          <p:nvPr/>
        </p:nvSpPr>
        <p:spPr>
          <a:xfrm>
            <a:off x="2667000" y="0"/>
            <a:ext cx="6477000" cy="1101432"/>
          </a:xfrm>
          <a:prstGeom prst="rect">
            <a:avLst/>
          </a:prstGeom>
        </p:spPr>
        <p:txBody>
          <a:bodyPr vert="horz" lIns="0" tIns="0" rIns="0" bIns="45720" rtlCol="0" anchor="ctr" anchorCtr="0">
            <a:noAutofit/>
          </a:bodyPr>
          <a:lstStyle>
            <a:lvl1pPr marL="0" indent="0" algn="l" defTabSz="914400" rtl="0" eaLnBrk="1" latinLnBrk="0" hangingPunct="1">
              <a:lnSpc>
                <a:spcPct val="90000"/>
              </a:lnSpc>
              <a:spcBef>
                <a:spcPts val="1000"/>
              </a:spcBef>
              <a:buClr>
                <a:srgbClr val="002A7E"/>
              </a:buClr>
              <a:buFont typeface="Wingdings" panose="05000000000000000000" pitchFamily="2" charset="2"/>
              <a:buNone/>
              <a:defRPr sz="2000" kern="1200">
                <a:solidFill>
                  <a:schemeClr val="tx1">
                    <a:tint val="75000"/>
                  </a:schemeClr>
                </a:solidFill>
                <a:latin typeface="Helvetica" pitchFamily="34" charset="0"/>
                <a:ea typeface="+mn-ea"/>
                <a:cs typeface="+mn-cs"/>
              </a:defRPr>
            </a:lvl1pPr>
            <a:lvl2pPr marL="457200" indent="0" algn="l" defTabSz="914400" rtl="0" eaLnBrk="1" latinLnBrk="0" hangingPunct="1">
              <a:lnSpc>
                <a:spcPct val="90000"/>
              </a:lnSpc>
              <a:spcBef>
                <a:spcPts val="500"/>
              </a:spcBef>
              <a:buClr>
                <a:srgbClr val="002060"/>
              </a:buClr>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Clr>
                <a:srgbClr val="002A7E"/>
              </a:buClr>
              <a:buFont typeface="Wingdings" panose="05000000000000000000" pitchFamily="2"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Clr>
                <a:srgbClr val="002A7E"/>
              </a:buClr>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Clr>
                <a:srgbClr val="002A7E"/>
              </a:buClr>
              <a:buFont typeface="Wingdings" panose="05000000000000000000" pitchFamily="2"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a:lnSpc>
                <a:spcPts val="1800"/>
              </a:lnSpc>
            </a:pPr>
            <a:r>
              <a:rPr lang="en-US" sz="3200" b="1" dirty="0" smtClean="0">
                <a:solidFill>
                  <a:srgbClr val="002060"/>
                </a:solidFill>
                <a:latin typeface="Arial" panose="020B0604020202020204" pitchFamily="34" charset="0"/>
                <a:ea typeface="MS PGothic" panose="020B0600070205080204" pitchFamily="34" charset="-128"/>
                <a:cs typeface="Arial" panose="020B0604020202020204" pitchFamily="34" charset="0"/>
              </a:rPr>
              <a:t>Records Maintenance</a:t>
            </a:r>
            <a:endParaRPr lang="en-US" sz="3200" b="1" dirty="0">
              <a:solidFill>
                <a:srgbClr val="002060"/>
              </a:solidFill>
              <a:latin typeface="Arial" panose="020B0604020202020204" pitchFamily="34" charset="0"/>
              <a:ea typeface="MS PGothic" panose="020B0600070205080204" pitchFamily="34" charset="-128"/>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16667" t="16000" r="14286" b="10095"/>
          <a:stretch>
            <a:fillRect/>
          </a:stretch>
        </p:blipFill>
        <p:spPr bwMode="auto">
          <a:xfrm>
            <a:off x="1" y="0"/>
            <a:ext cx="9143999" cy="6858000"/>
          </a:xfrm>
          <a:prstGeom prst="rect">
            <a:avLst/>
          </a:prstGeom>
          <a:noFill/>
          <a:ln w="9525">
            <a:noFill/>
            <a:miter lim="800000"/>
            <a:headEnd/>
            <a:tailEnd/>
          </a:ln>
        </p:spPr>
      </p:pic>
      <p:cxnSp>
        <p:nvCxnSpPr>
          <p:cNvPr id="30" name="Straight Connector 29"/>
          <p:cNvCxnSpPr/>
          <p:nvPr/>
        </p:nvCxnSpPr>
        <p:spPr>
          <a:xfrm>
            <a:off x="1533236" y="838200"/>
            <a:ext cx="0" cy="5715000"/>
          </a:xfrm>
          <a:prstGeom prst="line">
            <a:avLst/>
          </a:prstGeom>
          <a:ln w="158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094344" y="838200"/>
            <a:ext cx="0" cy="5715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978572" y="1219200"/>
            <a:ext cx="0" cy="53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8" name="Right Brace 47"/>
          <p:cNvSpPr/>
          <p:nvPr/>
        </p:nvSpPr>
        <p:spPr>
          <a:xfrm>
            <a:off x="2590800" y="2152072"/>
            <a:ext cx="304800" cy="30480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9" name="Right Brace 48"/>
          <p:cNvSpPr/>
          <p:nvPr/>
        </p:nvSpPr>
        <p:spPr>
          <a:xfrm>
            <a:off x="2590800" y="2941780"/>
            <a:ext cx="304800" cy="277092"/>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56" name="Left Brace 55"/>
          <p:cNvSpPr/>
          <p:nvPr/>
        </p:nvSpPr>
        <p:spPr>
          <a:xfrm>
            <a:off x="1524000" y="5257800"/>
            <a:ext cx="533400" cy="609600"/>
          </a:xfrm>
          <a:prstGeom prst="leftBrace">
            <a:avLst/>
          </a:prstGeom>
          <a:ln w="1905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a:ea typeface="+mn-ea"/>
              <a:cs typeface="+mn-cs"/>
            </a:endParaRPr>
          </a:p>
        </p:txBody>
      </p:sp>
      <p:sp>
        <p:nvSpPr>
          <p:cNvPr id="59" name="Oval 58"/>
          <p:cNvSpPr/>
          <p:nvPr/>
        </p:nvSpPr>
        <p:spPr>
          <a:xfrm>
            <a:off x="1974276" y="5373256"/>
            <a:ext cx="685800" cy="381000"/>
          </a:xfrm>
          <a:prstGeom prst="ellipse">
            <a:avLst/>
          </a:pr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0" name="Right Brace 59"/>
          <p:cNvSpPr/>
          <p:nvPr/>
        </p:nvSpPr>
        <p:spPr>
          <a:xfrm>
            <a:off x="2590800" y="1752600"/>
            <a:ext cx="304800" cy="30480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3" name="Right Brace 62"/>
          <p:cNvSpPr/>
          <p:nvPr/>
        </p:nvSpPr>
        <p:spPr>
          <a:xfrm>
            <a:off x="2590800" y="2514600"/>
            <a:ext cx="304800" cy="30480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4" name="Right Brace 63"/>
          <p:cNvSpPr/>
          <p:nvPr/>
        </p:nvSpPr>
        <p:spPr>
          <a:xfrm>
            <a:off x="2590800" y="1390072"/>
            <a:ext cx="304800" cy="30480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6" name="Right Brace 65"/>
          <p:cNvSpPr/>
          <p:nvPr/>
        </p:nvSpPr>
        <p:spPr>
          <a:xfrm>
            <a:off x="2590800" y="4068620"/>
            <a:ext cx="304800" cy="30480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Right Brace 66"/>
          <p:cNvSpPr/>
          <p:nvPr/>
        </p:nvSpPr>
        <p:spPr>
          <a:xfrm>
            <a:off x="2590800" y="3694544"/>
            <a:ext cx="304800" cy="30480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9" name="Right Brace 68"/>
          <p:cNvSpPr/>
          <p:nvPr/>
        </p:nvSpPr>
        <p:spPr>
          <a:xfrm>
            <a:off x="2590800" y="3297384"/>
            <a:ext cx="304800" cy="304800"/>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1" name="Right Brace 70"/>
          <p:cNvSpPr/>
          <p:nvPr/>
        </p:nvSpPr>
        <p:spPr>
          <a:xfrm>
            <a:off x="2590800" y="4465780"/>
            <a:ext cx="304800" cy="30480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2" name="Right Brace 71"/>
          <p:cNvSpPr/>
          <p:nvPr/>
        </p:nvSpPr>
        <p:spPr>
          <a:xfrm>
            <a:off x="2590800" y="4867564"/>
            <a:ext cx="304800" cy="265544"/>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3" name="Right Brace 72"/>
          <p:cNvSpPr/>
          <p:nvPr/>
        </p:nvSpPr>
        <p:spPr>
          <a:xfrm>
            <a:off x="2590800" y="6019800"/>
            <a:ext cx="304800" cy="265544"/>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TextBox 73"/>
          <p:cNvSpPr txBox="1"/>
          <p:nvPr/>
        </p:nvSpPr>
        <p:spPr>
          <a:xfrm>
            <a:off x="2851732" y="1355440"/>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75" name="TextBox 74"/>
          <p:cNvSpPr txBox="1"/>
          <p:nvPr/>
        </p:nvSpPr>
        <p:spPr>
          <a:xfrm>
            <a:off x="2856344" y="1752600"/>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77" name="TextBox 76"/>
          <p:cNvSpPr txBox="1"/>
          <p:nvPr/>
        </p:nvSpPr>
        <p:spPr>
          <a:xfrm>
            <a:off x="2856344" y="2152072"/>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82" name="TextBox 81"/>
          <p:cNvSpPr txBox="1"/>
          <p:nvPr/>
        </p:nvSpPr>
        <p:spPr>
          <a:xfrm>
            <a:off x="2856344" y="2533072"/>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84" name="TextBox 83"/>
          <p:cNvSpPr txBox="1"/>
          <p:nvPr/>
        </p:nvSpPr>
        <p:spPr>
          <a:xfrm>
            <a:off x="2858656" y="2911760"/>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85" name="TextBox 84"/>
          <p:cNvSpPr txBox="1"/>
          <p:nvPr/>
        </p:nvSpPr>
        <p:spPr>
          <a:xfrm>
            <a:off x="2856344" y="3676072"/>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88" name="TextBox 87"/>
          <p:cNvSpPr txBox="1"/>
          <p:nvPr/>
        </p:nvSpPr>
        <p:spPr>
          <a:xfrm>
            <a:off x="2856344" y="4066308"/>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89" name="TextBox 88"/>
          <p:cNvSpPr txBox="1"/>
          <p:nvPr/>
        </p:nvSpPr>
        <p:spPr>
          <a:xfrm>
            <a:off x="2858656" y="4447308"/>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90" name="TextBox 89"/>
          <p:cNvSpPr txBox="1"/>
          <p:nvPr/>
        </p:nvSpPr>
        <p:spPr>
          <a:xfrm>
            <a:off x="2858656" y="4828308"/>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91" name="TextBox 90"/>
          <p:cNvSpPr txBox="1"/>
          <p:nvPr/>
        </p:nvSpPr>
        <p:spPr>
          <a:xfrm>
            <a:off x="2858656" y="5989780"/>
            <a:ext cx="2209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NO GAP … Next Day.</a:t>
            </a: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92" name="TextBox 91"/>
          <p:cNvSpPr txBox="1"/>
          <p:nvPr/>
        </p:nvSpPr>
        <p:spPr>
          <a:xfrm>
            <a:off x="2858656" y="3301984"/>
            <a:ext cx="300874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B050"/>
                </a:solidFill>
                <a:effectLst/>
                <a:uLnTx/>
                <a:uFillTx/>
                <a:latin typeface="Calibri"/>
                <a:ea typeface="+mn-ea"/>
                <a:cs typeface="+mn-cs"/>
              </a:rPr>
              <a:t>NO GAP … Same Day is OK.</a:t>
            </a:r>
            <a:endParaRPr kumimoji="0" lang="en-US" sz="1800" b="1" i="0" u="none" strike="noStrike" kern="1200" cap="none" spc="0" normalizeH="0" baseline="0" noProof="0" dirty="0">
              <a:ln>
                <a:noFill/>
              </a:ln>
              <a:solidFill>
                <a:srgbClr val="00B050"/>
              </a:solidFill>
              <a:effectLst/>
              <a:uLnTx/>
              <a:uFillTx/>
              <a:latin typeface="Calibri"/>
              <a:ea typeface="+mn-ea"/>
              <a:cs typeface="+mn-cs"/>
            </a:endParaRPr>
          </a:p>
        </p:txBody>
      </p:sp>
      <p:cxnSp>
        <p:nvCxnSpPr>
          <p:cNvPr id="94" name="Straight Arrow Connector 93"/>
          <p:cNvCxnSpPr/>
          <p:nvPr/>
        </p:nvCxnSpPr>
        <p:spPr>
          <a:xfrm>
            <a:off x="2590800" y="5562600"/>
            <a:ext cx="609600" cy="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3121888" y="5373376"/>
            <a:ext cx="327891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Concurrent FITREP (GSA/IA) … </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96" name="TextBox 95"/>
          <p:cNvSpPr txBox="1"/>
          <p:nvPr/>
        </p:nvSpPr>
        <p:spPr>
          <a:xfrm>
            <a:off x="8362361" y="5414824"/>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B050"/>
                </a:solidFill>
                <a:effectLst/>
                <a:uLnTx/>
                <a:uFillTx/>
                <a:latin typeface="Calibri"/>
                <a:ea typeface="+mn-ea"/>
                <a:cs typeface="+mn-cs"/>
              </a:rPr>
              <a:t>CC</a:t>
            </a:r>
            <a:endParaRPr kumimoji="0" lang="en-US" sz="1800" b="1" i="0" u="none" strike="noStrike" kern="1200" cap="none" spc="0" normalizeH="0" baseline="0" noProof="0" dirty="0">
              <a:ln>
                <a:noFill/>
              </a:ln>
              <a:solidFill>
                <a:srgbClr val="00B050"/>
              </a:solidFill>
              <a:effectLst/>
              <a:uLnTx/>
              <a:uFillTx/>
              <a:latin typeface="Calibri"/>
              <a:ea typeface="+mn-ea"/>
              <a:cs typeface="+mn-cs"/>
            </a:endParaRPr>
          </a:p>
        </p:txBody>
      </p:sp>
      <p:sp>
        <p:nvSpPr>
          <p:cNvPr id="97" name="TextBox 96"/>
          <p:cNvSpPr txBox="1"/>
          <p:nvPr/>
        </p:nvSpPr>
        <p:spPr>
          <a:xfrm>
            <a:off x="286328" y="5243940"/>
            <a:ext cx="16002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FF"/>
                </a:solidFill>
                <a:effectLst/>
                <a:uLnTx/>
                <a:uFillTx/>
                <a:latin typeface="Calibri"/>
                <a:ea typeface="+mn-ea"/>
                <a:cs typeface="+mn-cs"/>
              </a:rPr>
              <a:t>Continuity Before and After!</a:t>
            </a:r>
            <a:endParaRPr kumimoji="0" lang="en-US" sz="1400" b="1" i="0" u="none" strike="noStrike" kern="1200" cap="none" spc="0" normalizeH="0" baseline="0" noProof="0" dirty="0">
              <a:ln>
                <a:noFill/>
              </a:ln>
              <a:solidFill>
                <a:srgbClr val="0000FF"/>
              </a:solidFill>
              <a:effectLst/>
              <a:uLnTx/>
              <a:uFillTx/>
              <a:latin typeface="Calibri"/>
              <a:ea typeface="+mn-ea"/>
              <a:cs typeface="+mn-cs"/>
            </a:endParaRPr>
          </a:p>
        </p:txBody>
      </p:sp>
      <p:sp>
        <p:nvSpPr>
          <p:cNvPr id="98" name="TextBox 97"/>
          <p:cNvSpPr txBox="1"/>
          <p:nvPr/>
        </p:nvSpPr>
        <p:spPr>
          <a:xfrm>
            <a:off x="914400" y="533400"/>
            <a:ext cx="11430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FF"/>
                </a:solidFill>
                <a:effectLst/>
                <a:uLnTx/>
                <a:uFillTx/>
                <a:latin typeface="Calibri"/>
                <a:ea typeface="+mn-ea"/>
                <a:cs typeface="+mn-cs"/>
              </a:rPr>
              <a:t>Full Name</a:t>
            </a:r>
            <a:endParaRPr kumimoji="0" lang="en-US" sz="1400" b="1" i="0" u="none" strike="noStrike" kern="1200" cap="none" spc="0" normalizeH="0" baseline="0" noProof="0" dirty="0">
              <a:ln>
                <a:noFill/>
              </a:ln>
              <a:solidFill>
                <a:srgbClr val="0000FF"/>
              </a:solidFill>
              <a:effectLst/>
              <a:uLnTx/>
              <a:uFillTx/>
              <a:latin typeface="Calibri"/>
              <a:ea typeface="+mn-ea"/>
              <a:cs typeface="+mn-cs"/>
            </a:endParaRPr>
          </a:p>
        </p:txBody>
      </p:sp>
      <p:sp>
        <p:nvSpPr>
          <p:cNvPr id="99" name="TextBox 98"/>
          <p:cNvSpPr txBox="1"/>
          <p:nvPr/>
        </p:nvSpPr>
        <p:spPr>
          <a:xfrm>
            <a:off x="3301996" y="466436"/>
            <a:ext cx="1143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FF"/>
                </a:solidFill>
                <a:effectLst/>
                <a:uLnTx/>
                <a:uFillTx/>
                <a:latin typeface="Calibri"/>
                <a:ea typeface="+mn-ea"/>
                <a:cs typeface="+mn-cs"/>
              </a:rPr>
              <a:t>Auto-fill</a:t>
            </a:r>
          </a:p>
        </p:txBody>
      </p:sp>
      <p:sp>
        <p:nvSpPr>
          <p:cNvPr id="100" name="TextBox 99"/>
          <p:cNvSpPr txBox="1"/>
          <p:nvPr/>
        </p:nvSpPr>
        <p:spPr>
          <a:xfrm>
            <a:off x="5165440" y="457200"/>
            <a:ext cx="11430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FF"/>
                </a:solidFill>
                <a:effectLst/>
                <a:uLnTx/>
                <a:uFillTx/>
                <a:latin typeface="Calibri"/>
                <a:ea typeface="+mn-ea"/>
                <a:cs typeface="+mn-cs"/>
              </a:rPr>
              <a:t>Auto-fill</a:t>
            </a:r>
          </a:p>
        </p:txBody>
      </p:sp>
      <p:sp>
        <p:nvSpPr>
          <p:cNvPr id="38" name="TextBox 37"/>
          <p:cNvSpPr txBox="1"/>
          <p:nvPr/>
        </p:nvSpPr>
        <p:spPr>
          <a:xfrm>
            <a:off x="8353125" y="1201993"/>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40" name="TextBox 39"/>
          <p:cNvSpPr txBox="1"/>
          <p:nvPr/>
        </p:nvSpPr>
        <p:spPr>
          <a:xfrm>
            <a:off x="8353925" y="198120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41" name="TextBox 40"/>
          <p:cNvSpPr txBox="1"/>
          <p:nvPr/>
        </p:nvSpPr>
        <p:spPr>
          <a:xfrm>
            <a:off x="8353925" y="236220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42" name="TextBox 41"/>
          <p:cNvSpPr txBox="1"/>
          <p:nvPr/>
        </p:nvSpPr>
        <p:spPr>
          <a:xfrm>
            <a:off x="8353925" y="272395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43" name="TextBox 42"/>
          <p:cNvSpPr txBox="1"/>
          <p:nvPr/>
        </p:nvSpPr>
        <p:spPr>
          <a:xfrm>
            <a:off x="8353925" y="314345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44" name="TextBox 43"/>
          <p:cNvSpPr txBox="1"/>
          <p:nvPr/>
        </p:nvSpPr>
        <p:spPr>
          <a:xfrm>
            <a:off x="8353925" y="350520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45" name="TextBox 44"/>
          <p:cNvSpPr txBox="1"/>
          <p:nvPr/>
        </p:nvSpPr>
        <p:spPr>
          <a:xfrm>
            <a:off x="8353925" y="386695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46" name="TextBox 45"/>
          <p:cNvSpPr txBox="1"/>
          <p:nvPr/>
        </p:nvSpPr>
        <p:spPr>
          <a:xfrm>
            <a:off x="8353925" y="4276825"/>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50" name="TextBox 49"/>
          <p:cNvSpPr txBox="1"/>
          <p:nvPr/>
        </p:nvSpPr>
        <p:spPr>
          <a:xfrm>
            <a:off x="8353925" y="502920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51" name="TextBox 50"/>
          <p:cNvSpPr txBox="1"/>
          <p:nvPr/>
        </p:nvSpPr>
        <p:spPr>
          <a:xfrm>
            <a:off x="8353925" y="4657025"/>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52" name="TextBox 51"/>
          <p:cNvSpPr txBox="1"/>
          <p:nvPr/>
        </p:nvSpPr>
        <p:spPr>
          <a:xfrm>
            <a:off x="8373175" y="6201075"/>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53" name="TextBox 52"/>
          <p:cNvSpPr txBox="1"/>
          <p:nvPr/>
        </p:nvSpPr>
        <p:spPr>
          <a:xfrm>
            <a:off x="8363550" y="581045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54" name="TextBox 53"/>
          <p:cNvSpPr txBox="1"/>
          <p:nvPr/>
        </p:nvSpPr>
        <p:spPr>
          <a:xfrm>
            <a:off x="8353925" y="1600200"/>
            <a:ext cx="533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FF"/>
                </a:solidFill>
                <a:effectLst/>
                <a:uLnTx/>
                <a:uFillTx/>
                <a:latin typeface="Calibri"/>
                <a:ea typeface="+mn-ea"/>
                <a:cs typeface="+mn-cs"/>
              </a:rPr>
              <a:t>RG</a:t>
            </a:r>
            <a:endParaRPr kumimoji="0" lang="en-US" sz="1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55" name="TextBox 54"/>
          <p:cNvSpPr txBox="1"/>
          <p:nvPr/>
        </p:nvSpPr>
        <p:spPr>
          <a:xfrm>
            <a:off x="5943600" y="1998997"/>
            <a:ext cx="17526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Validate the </a:t>
            </a: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correct PFA codes: </a:t>
            </a: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P</a:t>
            </a: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 F, M, W, B, and/or </a:t>
            </a:r>
            <a:r>
              <a:rPr kumimoji="0" lang="en-US" sz="1800" b="1" i="0" u="none" strike="noStrike" kern="1200" cap="none" spc="0" normalizeH="0" baseline="0" noProof="0" dirty="0" smtClean="0">
                <a:ln>
                  <a:noFill/>
                </a:ln>
                <a:solidFill>
                  <a:srgbClr val="FF0000"/>
                </a:solidFill>
                <a:effectLst/>
                <a:uLnTx/>
                <a:uFillTx/>
                <a:latin typeface="Calibri"/>
                <a:ea typeface="+mn-ea"/>
                <a:cs typeface="+mn-cs"/>
              </a:rPr>
              <a:t>N</a:t>
            </a:r>
            <a:endParaRPr kumimoji="0" lang="en-US" sz="1800" b="1" i="0" u="none" strike="noStrike" kern="1200" cap="none" spc="0" normalizeH="0" baseline="0" noProof="0" dirty="0" smtClean="0">
              <a:ln>
                <a:noFill/>
              </a:ln>
              <a:solidFill>
                <a:srgbClr val="FF0000"/>
              </a:solidFill>
              <a:effectLst/>
              <a:uLnTx/>
              <a:uFillTx/>
              <a:latin typeface="Calibri"/>
              <a:ea typeface="+mn-ea"/>
              <a:cs typeface="+mn-cs"/>
            </a:endParaRPr>
          </a:p>
        </p:txBody>
      </p:sp>
      <p:cxnSp>
        <p:nvCxnSpPr>
          <p:cNvPr id="57" name="Straight Arrow Connector 56"/>
          <p:cNvCxnSpPr/>
          <p:nvPr/>
        </p:nvCxnSpPr>
        <p:spPr>
          <a:xfrm flipV="1">
            <a:off x="7239000" y="1752600"/>
            <a:ext cx="838200" cy="36933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7239000" y="3143450"/>
            <a:ext cx="914400" cy="135235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8122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449945" y="644999"/>
            <a:ext cx="6477000" cy="491832"/>
          </a:xfrm>
          <a:prstGeom prst="rect">
            <a:avLst/>
          </a:prstGeom>
        </p:spPr>
        <p:txBody>
          <a:bodyPr anchor="ctr" anchorCtr="0"/>
          <a:lstStyle/>
          <a:p>
            <a:pPr marR="0" lvl="0" fontAlgn="base">
              <a:lnSpc>
                <a:spcPct val="90000"/>
              </a:lnSpc>
              <a:spcBef>
                <a:spcPct val="0"/>
              </a:spcBef>
              <a:spcAft>
                <a:spcPct val="0"/>
              </a:spcAft>
              <a:buClrTx/>
              <a:buSzTx/>
              <a:tabLst/>
              <a:defRPr/>
            </a:pPr>
            <a:r>
              <a:rPr lang="en-US" sz="2000" dirty="0">
                <a:solidFill>
                  <a:srgbClr val="002060"/>
                </a:solidFill>
                <a:latin typeface="Arial Bold" panose="020B0704020202020204" pitchFamily="34" charset="0"/>
                <a:ea typeface="+mj-ea"/>
                <a:cs typeface="Arial Bold" panose="020B0704020202020204" pitchFamily="34" charset="0"/>
              </a:rPr>
              <a:t>“How To” </a:t>
            </a:r>
            <a:r>
              <a:rPr lang="en-US" sz="2000" dirty="0" smtClean="0">
                <a:solidFill>
                  <a:srgbClr val="002060"/>
                </a:solidFill>
                <a:latin typeface="Arial Bold" panose="020B0704020202020204" pitchFamily="34" charset="0"/>
                <a:ea typeface="+mj-ea"/>
                <a:cs typeface="Arial Bold" panose="020B0704020202020204" pitchFamily="34" charset="0"/>
              </a:rPr>
              <a:t>Guide</a:t>
            </a:r>
            <a:endParaRPr lang="en-US" sz="2000" dirty="0">
              <a:solidFill>
                <a:srgbClr val="002060"/>
              </a:solidFill>
              <a:latin typeface="Arial Bold" panose="020B0704020202020204" pitchFamily="34" charset="0"/>
              <a:ea typeface="+mj-ea"/>
              <a:cs typeface="Arial Bold" panose="020B0704020202020204" pitchFamily="34" charset="0"/>
            </a:endParaRPr>
          </a:p>
        </p:txBody>
      </p:sp>
      <p:sp>
        <p:nvSpPr>
          <p:cNvPr id="3" name="TextBox 2"/>
          <p:cNvSpPr txBox="1"/>
          <p:nvPr/>
        </p:nvSpPr>
        <p:spPr>
          <a:xfrm>
            <a:off x="152400" y="1371600"/>
            <a:ext cx="3352800" cy="3270126"/>
          </a:xfrm>
          <a:prstGeom prst="rect">
            <a:avLst/>
          </a:prstGeom>
          <a:noFill/>
        </p:spPr>
        <p:txBody>
          <a:bodyPr wrap="square" rtlCol="0">
            <a:spAutoFit/>
          </a:bodyPr>
          <a:lstStyle/>
          <a:p>
            <a:pPr marL="342900" indent="-342900"/>
            <a:r>
              <a:rPr lang="en-US" sz="1050" u="sng" dirty="0" smtClean="0">
                <a:solidFill>
                  <a:schemeClr val="tx2">
                    <a:lumMod val="50000"/>
                  </a:schemeClr>
                </a:solidFill>
                <a:cs typeface="Helvetica" pitchFamily="34" charset="0"/>
              </a:rPr>
              <a:t>Notes</a:t>
            </a:r>
          </a:p>
          <a:p>
            <a:pPr marL="342900" indent="-342900"/>
            <a:endParaRPr lang="en-US" sz="1050" u="sng" dirty="0" smtClean="0">
              <a:solidFill>
                <a:schemeClr val="tx2">
                  <a:lumMod val="50000"/>
                </a:schemeClr>
              </a:solidFill>
              <a:cs typeface="Helvetica" pitchFamily="34" charset="0"/>
            </a:endParaRPr>
          </a:p>
          <a:p>
            <a:r>
              <a:rPr lang="en-US" sz="1400" dirty="0" smtClean="0">
                <a:solidFill>
                  <a:schemeClr val="tx2">
                    <a:lumMod val="50000"/>
                  </a:schemeClr>
                </a:solidFill>
                <a:cs typeface="Helvetica" pitchFamily="34" charset="0"/>
              </a:rPr>
              <a:t>Admin Change Request: </a:t>
            </a:r>
            <a:r>
              <a:rPr lang="en-US" sz="1400" dirty="0" smtClean="0">
                <a:cs typeface="Helvetica" pitchFamily="34" charset="0"/>
              </a:rPr>
              <a:t>To correct an existing gap in your PSR, you will need to submit an Admin Change Request (sample to the right). Once you complete your Admin Change Request, send it to the </a:t>
            </a:r>
            <a:r>
              <a:rPr lang="en-US" sz="1400" dirty="0" smtClean="0">
                <a:cs typeface="Helvetica" pitchFamily="34" charset="0"/>
              </a:rPr>
              <a:t>Career </a:t>
            </a:r>
            <a:r>
              <a:rPr lang="en-US" sz="1400" dirty="0" smtClean="0">
                <a:cs typeface="Helvetica" pitchFamily="34" charset="0"/>
              </a:rPr>
              <a:t>Counselor at </a:t>
            </a:r>
            <a:r>
              <a:rPr lang="en-US" sz="1400" dirty="0" smtClean="0">
                <a:cs typeface="Helvetica" pitchFamily="34" charset="0"/>
                <a:hlinkClick r:id="rId2"/>
              </a:rPr>
              <a:t>supply_corps_cc@navy.mil</a:t>
            </a:r>
            <a:r>
              <a:rPr lang="en-US" sz="1400" dirty="0" smtClean="0">
                <a:cs typeface="Helvetica" pitchFamily="34" charset="0"/>
              </a:rPr>
              <a:t> for </a:t>
            </a:r>
            <a:r>
              <a:rPr lang="en-US" sz="1400" dirty="0" smtClean="0">
                <a:cs typeface="Helvetica" pitchFamily="34" charset="0"/>
              </a:rPr>
              <a:t>forwarding to PERS-32.</a:t>
            </a:r>
            <a:r>
              <a:rPr lang="en-US" sz="1400" dirty="0" smtClean="0">
                <a:solidFill>
                  <a:schemeClr val="tx2">
                    <a:lumMod val="50000"/>
                  </a:schemeClr>
                </a:solidFill>
                <a:cs typeface="Helvetica" pitchFamily="34" charset="0"/>
              </a:rPr>
              <a:t>    </a:t>
            </a:r>
          </a:p>
          <a:p>
            <a:endParaRPr lang="en-US" sz="1050" dirty="0" smtClean="0">
              <a:solidFill>
                <a:schemeClr val="tx2">
                  <a:lumMod val="50000"/>
                </a:schemeClr>
              </a:solidFill>
              <a:cs typeface="Helvetica" pitchFamily="34" charset="0"/>
            </a:endParaRPr>
          </a:p>
          <a:p>
            <a:pPr marL="342900" indent="-342900">
              <a:buFont typeface="+mj-lt"/>
              <a:buAutoNum type="arabicPeriod"/>
            </a:pPr>
            <a:endParaRPr lang="en-US" sz="1050" dirty="0" smtClean="0">
              <a:solidFill>
                <a:schemeClr val="tx2">
                  <a:lumMod val="50000"/>
                </a:schemeClr>
              </a:solidFill>
              <a:cs typeface="Helvetica" pitchFamily="34" charset="0"/>
            </a:endParaRPr>
          </a:p>
          <a:p>
            <a:pPr marL="342900" indent="-342900"/>
            <a:endParaRPr lang="en-US" sz="1050" dirty="0" smtClean="0">
              <a:solidFill>
                <a:schemeClr val="tx2">
                  <a:lumMod val="50000"/>
                </a:schemeClr>
              </a:solidFill>
              <a:cs typeface="Helvetica" pitchFamily="34" charset="0"/>
            </a:endParaRPr>
          </a:p>
          <a:p>
            <a:pPr marL="342900" indent="-342900"/>
            <a:endParaRPr lang="en-US" sz="1050" dirty="0" smtClean="0">
              <a:solidFill>
                <a:schemeClr val="tx2">
                  <a:lumMod val="50000"/>
                </a:schemeClr>
              </a:solidFill>
              <a:cs typeface="Helvetica" pitchFamily="34" charset="0"/>
            </a:endParaRPr>
          </a:p>
          <a:p>
            <a:pPr marL="342900" indent="-342900"/>
            <a:endParaRPr lang="en-US" sz="1050" dirty="0" smtClean="0">
              <a:solidFill>
                <a:schemeClr val="tx2">
                  <a:lumMod val="50000"/>
                </a:schemeClr>
              </a:solidFill>
              <a:cs typeface="Helvetica" pitchFamily="34" charset="0"/>
            </a:endParaRPr>
          </a:p>
          <a:p>
            <a:pPr marL="342900" indent="-342900"/>
            <a:endParaRPr lang="en-US" sz="1050" dirty="0" smtClean="0">
              <a:solidFill>
                <a:schemeClr val="tx2">
                  <a:lumMod val="50000"/>
                </a:schemeClr>
              </a:solidFill>
              <a:cs typeface="Helvetica" pitchFamily="34" charset="0"/>
            </a:endParaRPr>
          </a:p>
          <a:p>
            <a:pPr marL="342900" indent="-342900">
              <a:buAutoNum type="arabicPeriod" startAt="2"/>
            </a:pPr>
            <a:endParaRPr lang="en-US" sz="1050" dirty="0" smtClean="0">
              <a:solidFill>
                <a:schemeClr val="tx2">
                  <a:lumMod val="50000"/>
                </a:schemeClr>
              </a:solidFill>
              <a:cs typeface="Helvetica" pitchFamily="34" charset="0"/>
            </a:endParaRPr>
          </a:p>
        </p:txBody>
      </p:sp>
      <p:pic>
        <p:nvPicPr>
          <p:cNvPr id="2050" name="Picture 2"/>
          <p:cNvPicPr>
            <a:picLocks noChangeAspect="1" noChangeArrowheads="1"/>
          </p:cNvPicPr>
          <p:nvPr/>
        </p:nvPicPr>
        <p:blipFill>
          <a:blip r:embed="rId3" cstate="print"/>
          <a:srcRect l="34762" t="27429" r="33333" b="19238"/>
          <a:stretch>
            <a:fillRect/>
          </a:stretch>
        </p:blipFill>
        <p:spPr bwMode="auto">
          <a:xfrm>
            <a:off x="3733800" y="1371600"/>
            <a:ext cx="5105400" cy="5334000"/>
          </a:xfrm>
          <a:prstGeom prst="rect">
            <a:avLst/>
          </a:prstGeom>
          <a:noFill/>
          <a:ln w="9525">
            <a:solidFill>
              <a:schemeClr val="tx1"/>
            </a:solidFill>
            <a:miter lim="800000"/>
            <a:headEnd/>
            <a:tailEnd/>
          </a:ln>
        </p:spPr>
      </p:pic>
      <p:cxnSp>
        <p:nvCxnSpPr>
          <p:cNvPr id="7" name="Straight Arrow Connector 6"/>
          <p:cNvCxnSpPr/>
          <p:nvPr/>
        </p:nvCxnSpPr>
        <p:spPr>
          <a:xfrm flipV="1">
            <a:off x="2514600" y="3810000"/>
            <a:ext cx="1600200" cy="5334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514600" y="4343400"/>
            <a:ext cx="1600200" cy="6096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84827" y="4038600"/>
            <a:ext cx="1535545" cy="2590800"/>
          </a:xfrm>
          <a:prstGeom prst="rect">
            <a:avLst/>
          </a:prstGeom>
          <a:noFill/>
          <a:ln w="19050">
            <a:solidFill>
              <a:srgbClr val="FF0000"/>
            </a:solidFill>
          </a:ln>
        </p:spPr>
        <p:txBody>
          <a:bodyPr wrap="square" rtlCol="0">
            <a:spAutoFit/>
          </a:bodyPr>
          <a:lstStyle/>
          <a:p>
            <a:r>
              <a:rPr lang="en-US" b="1" dirty="0" smtClean="0">
                <a:solidFill>
                  <a:srgbClr val="FF0000"/>
                </a:solidFill>
              </a:rPr>
              <a:t>** To fix a gap in your PSR, you will need to change either Block 14 or 15 on an existing FITREP …</a:t>
            </a:r>
            <a:endParaRPr lang="en-US" b="1" dirty="0">
              <a:solidFill>
                <a:srgbClr val="FF0000"/>
              </a:solidFill>
            </a:endParaRPr>
          </a:p>
        </p:txBody>
      </p:sp>
      <p:sp>
        <p:nvSpPr>
          <p:cNvPr id="4" name="TextBox 3"/>
          <p:cNvSpPr txBox="1"/>
          <p:nvPr/>
        </p:nvSpPr>
        <p:spPr>
          <a:xfrm>
            <a:off x="4765729" y="1524000"/>
            <a:ext cx="3082871" cy="152400"/>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895600" y="0"/>
            <a:ext cx="6248400" cy="1177632"/>
          </a:xfrm>
          <a:prstGeom prst="rect">
            <a:avLst/>
          </a:prstGeom>
        </p:spPr>
        <p:txBody>
          <a:bodyPr anchor="ctr" anchorCtr="0"/>
          <a:lstStyle/>
          <a:p>
            <a:pPr indent="-342900" fontAlgn="base">
              <a:lnSpc>
                <a:spcPct val="90000"/>
              </a:lnSpc>
              <a:spcBef>
                <a:spcPct val="0"/>
              </a:spcBef>
              <a:spcAft>
                <a:spcPct val="0"/>
              </a:spcAft>
              <a:defRPr/>
            </a:pPr>
            <a:r>
              <a:rPr lang="en-US" sz="3200" dirty="0">
                <a:solidFill>
                  <a:srgbClr val="002060"/>
                </a:solidFill>
                <a:latin typeface="Arial Bold" panose="020B0704020202020204" pitchFamily="34" charset="0"/>
                <a:ea typeface="+mj-ea"/>
                <a:cs typeface="Arial Bold" panose="020B0704020202020204" pitchFamily="34" charset="0"/>
              </a:rPr>
              <a:t>Important!</a:t>
            </a:r>
          </a:p>
        </p:txBody>
      </p:sp>
      <p:sp>
        <p:nvSpPr>
          <p:cNvPr id="3" name="TextBox 2"/>
          <p:cNvSpPr txBox="1"/>
          <p:nvPr/>
        </p:nvSpPr>
        <p:spPr>
          <a:xfrm>
            <a:off x="304800" y="1529239"/>
            <a:ext cx="8305800" cy="3754874"/>
          </a:xfrm>
          <a:prstGeom prst="rect">
            <a:avLst/>
          </a:prstGeom>
          <a:noFill/>
        </p:spPr>
        <p:txBody>
          <a:bodyPr wrap="square" rtlCol="0">
            <a:spAutoFit/>
          </a:bodyPr>
          <a:lstStyle/>
          <a:p>
            <a:pPr marL="342900" indent="-342900">
              <a:spcAft>
                <a:spcPts val="1200"/>
              </a:spcAft>
              <a:buFont typeface="+mj-lt"/>
              <a:buAutoNum type="arabicPeriod"/>
            </a:pPr>
            <a:r>
              <a:rPr lang="en-US" sz="1400" dirty="0" smtClean="0">
                <a:cs typeface="Helvetica" pitchFamily="34" charset="0"/>
              </a:rPr>
              <a:t>When </a:t>
            </a:r>
            <a:r>
              <a:rPr lang="en-US" sz="1400" dirty="0">
                <a:cs typeface="Helvetica" pitchFamily="34" charset="0"/>
              </a:rPr>
              <a:t>signing your FITREP, ensure CONTINUITY! </a:t>
            </a:r>
            <a:r>
              <a:rPr lang="en-US" sz="1400" dirty="0" smtClean="0">
                <a:cs typeface="Helvetica" pitchFamily="34" charset="0"/>
              </a:rPr>
              <a:t>Have </a:t>
            </a:r>
            <a:r>
              <a:rPr lang="en-US" sz="1400" dirty="0">
                <a:cs typeface="Helvetica" pitchFamily="34" charset="0"/>
              </a:rPr>
              <a:t>your </a:t>
            </a:r>
            <a:r>
              <a:rPr lang="en-US" sz="1400" dirty="0" smtClean="0">
                <a:cs typeface="Helvetica" pitchFamily="34" charset="0"/>
              </a:rPr>
              <a:t>PSR and previous </a:t>
            </a:r>
            <a:r>
              <a:rPr lang="en-US" sz="1400" dirty="0">
                <a:cs typeface="Helvetica" pitchFamily="34" charset="0"/>
              </a:rPr>
              <a:t>FITREP present to compare it </a:t>
            </a:r>
            <a:r>
              <a:rPr lang="en-US" sz="1400" dirty="0" smtClean="0">
                <a:cs typeface="Helvetica" pitchFamily="34" charset="0"/>
              </a:rPr>
              <a:t>against</a:t>
            </a:r>
            <a:r>
              <a:rPr lang="en-US" sz="1400" dirty="0" smtClean="0">
                <a:cs typeface="Helvetica" pitchFamily="34" charset="0"/>
              </a:rPr>
              <a:t>. Also review your </a:t>
            </a:r>
            <a:r>
              <a:rPr lang="en-US" sz="1400" dirty="0" err="1" smtClean="0">
                <a:cs typeface="Helvetica" pitchFamily="34" charset="0"/>
              </a:rPr>
              <a:t>OMPF</a:t>
            </a:r>
            <a:r>
              <a:rPr lang="en-US" sz="1400" dirty="0" smtClean="0">
                <a:cs typeface="Helvetica" pitchFamily="34" charset="0"/>
              </a:rPr>
              <a:t> for Letters of Extension or other Letters that have modified your Reporting Periods. </a:t>
            </a:r>
            <a:endParaRPr lang="en-US" sz="1400" dirty="0">
              <a:cs typeface="Helvetica" pitchFamily="34" charset="0"/>
            </a:endParaRPr>
          </a:p>
          <a:p>
            <a:pPr marL="342900" indent="-342900">
              <a:spcAft>
                <a:spcPts val="1200"/>
              </a:spcAft>
              <a:buFont typeface="+mj-lt"/>
              <a:buAutoNum type="arabicPeriod"/>
            </a:pPr>
            <a:r>
              <a:rPr lang="en-US" sz="1400" dirty="0" smtClean="0">
                <a:cs typeface="Helvetica" pitchFamily="34" charset="0"/>
              </a:rPr>
              <a:t>Overlap </a:t>
            </a:r>
            <a:r>
              <a:rPr lang="en-US" sz="1400" dirty="0">
                <a:cs typeface="Helvetica" pitchFamily="34" charset="0"/>
              </a:rPr>
              <a:t>of dates is ok (not to exceed 90 days), but not preferred.</a:t>
            </a:r>
          </a:p>
          <a:p>
            <a:pPr marL="342900" indent="-342900">
              <a:spcAft>
                <a:spcPts val="1200"/>
              </a:spcAft>
              <a:buFont typeface="+mj-lt"/>
              <a:buAutoNum type="arabicPeriod"/>
            </a:pPr>
            <a:r>
              <a:rPr lang="en-US" sz="1400" dirty="0" smtClean="0">
                <a:cs typeface="Helvetica" pitchFamily="34" charset="0"/>
              </a:rPr>
              <a:t>Ensure </a:t>
            </a:r>
            <a:r>
              <a:rPr lang="en-US" sz="1400" dirty="0">
                <a:cs typeface="Helvetica" pitchFamily="34" charset="0"/>
              </a:rPr>
              <a:t>your </a:t>
            </a:r>
            <a:r>
              <a:rPr lang="en-US" sz="1400" dirty="0" smtClean="0">
                <a:cs typeface="Helvetica" pitchFamily="34" charset="0"/>
              </a:rPr>
              <a:t>SSNs </a:t>
            </a:r>
            <a:r>
              <a:rPr lang="en-US" sz="1400" dirty="0">
                <a:cs typeface="Helvetica" pitchFamily="34" charset="0"/>
              </a:rPr>
              <a:t>and your </a:t>
            </a:r>
            <a:r>
              <a:rPr lang="en-US" sz="1400" dirty="0" smtClean="0">
                <a:cs typeface="Helvetica" pitchFamily="34" charset="0"/>
              </a:rPr>
              <a:t>R/S’s </a:t>
            </a:r>
            <a:r>
              <a:rPr lang="en-US" sz="1400" dirty="0">
                <a:cs typeface="Helvetica" pitchFamily="34" charset="0"/>
              </a:rPr>
              <a:t>SSN are </a:t>
            </a:r>
            <a:r>
              <a:rPr lang="en-US" sz="1400" dirty="0" smtClean="0">
                <a:cs typeface="Helvetica" pitchFamily="34" charset="0"/>
              </a:rPr>
              <a:t>accurate…many </a:t>
            </a:r>
            <a:r>
              <a:rPr lang="en-US" sz="1400" dirty="0">
                <a:cs typeface="Helvetica" pitchFamily="34" charset="0"/>
              </a:rPr>
              <a:t>mistakes stem from incorrect </a:t>
            </a:r>
            <a:r>
              <a:rPr lang="en-US" sz="1400" dirty="0" smtClean="0">
                <a:cs typeface="Helvetica" pitchFamily="34" charset="0"/>
              </a:rPr>
              <a:t>SSNs</a:t>
            </a:r>
            <a:r>
              <a:rPr lang="en-US" sz="1400" dirty="0">
                <a:cs typeface="Helvetica" pitchFamily="34" charset="0"/>
              </a:rPr>
              <a:t>. </a:t>
            </a:r>
          </a:p>
          <a:p>
            <a:pPr marL="342900" indent="-342900">
              <a:spcAft>
                <a:spcPts val="1200"/>
              </a:spcAft>
              <a:buFont typeface="+mj-lt"/>
              <a:buAutoNum type="arabicPeriod"/>
            </a:pPr>
            <a:r>
              <a:rPr lang="en-US" sz="1400" dirty="0" smtClean="0">
                <a:solidFill>
                  <a:srgbClr val="FF0000"/>
                </a:solidFill>
                <a:cs typeface="Helvetica" pitchFamily="34" charset="0"/>
              </a:rPr>
              <a:t>It </a:t>
            </a:r>
            <a:r>
              <a:rPr lang="en-US" sz="1400" dirty="0">
                <a:solidFill>
                  <a:srgbClr val="FF0000"/>
                </a:solidFill>
                <a:cs typeface="Helvetica" pitchFamily="34" charset="0"/>
              </a:rPr>
              <a:t>takes 90-120 days for the </a:t>
            </a:r>
            <a:r>
              <a:rPr lang="en-US" sz="1400" dirty="0" err="1" smtClean="0">
                <a:solidFill>
                  <a:srgbClr val="FF0000"/>
                </a:solidFill>
                <a:cs typeface="Helvetica" pitchFamily="34" charset="0"/>
              </a:rPr>
              <a:t>RSCA</a:t>
            </a:r>
            <a:r>
              <a:rPr lang="en-US" sz="1400" dirty="0" smtClean="0">
                <a:solidFill>
                  <a:srgbClr val="FF0000"/>
                </a:solidFill>
                <a:cs typeface="Helvetica" pitchFamily="34" charset="0"/>
              </a:rPr>
              <a:t> </a:t>
            </a:r>
            <a:r>
              <a:rPr lang="en-US" sz="1400" dirty="0">
                <a:solidFill>
                  <a:srgbClr val="FF0000"/>
                </a:solidFill>
                <a:cs typeface="Helvetica" pitchFamily="34" charset="0"/>
              </a:rPr>
              <a:t>to post </a:t>
            </a:r>
            <a:r>
              <a:rPr lang="en-US" sz="1400" dirty="0" smtClean="0">
                <a:solidFill>
                  <a:srgbClr val="FF0000"/>
                </a:solidFill>
                <a:cs typeface="Helvetica" pitchFamily="34" charset="0"/>
              </a:rPr>
              <a:t>in the PSR after </a:t>
            </a:r>
            <a:r>
              <a:rPr lang="en-US" sz="1400" dirty="0">
                <a:solidFill>
                  <a:srgbClr val="FF0000"/>
                </a:solidFill>
                <a:cs typeface="Helvetica" pitchFamily="34" charset="0"/>
              </a:rPr>
              <a:t>the report </a:t>
            </a:r>
            <a:r>
              <a:rPr lang="en-US" sz="1400" dirty="0" smtClean="0">
                <a:solidFill>
                  <a:srgbClr val="FF0000"/>
                </a:solidFill>
                <a:cs typeface="Helvetica" pitchFamily="34" charset="0"/>
              </a:rPr>
              <a:t>submission month.</a:t>
            </a:r>
            <a:endParaRPr lang="en-US" sz="1400" dirty="0">
              <a:solidFill>
                <a:srgbClr val="FF0000"/>
              </a:solidFill>
              <a:cs typeface="Helvetica" pitchFamily="34" charset="0"/>
            </a:endParaRPr>
          </a:p>
          <a:p>
            <a:pPr marL="342900" indent="-342900">
              <a:spcAft>
                <a:spcPts val="1200"/>
              </a:spcAft>
              <a:buFont typeface="+mj-lt"/>
              <a:buAutoNum type="arabicPeriod"/>
            </a:pPr>
            <a:r>
              <a:rPr lang="en-US" sz="1400" dirty="0" smtClean="0">
                <a:cs typeface="Helvetica" pitchFamily="34" charset="0"/>
              </a:rPr>
              <a:t>Ensure </a:t>
            </a:r>
            <a:r>
              <a:rPr lang="en-US" sz="1400" dirty="0">
                <a:cs typeface="Helvetica" pitchFamily="34" charset="0"/>
              </a:rPr>
              <a:t>continuity on the front and back end of concurrent FITREPs</a:t>
            </a:r>
            <a:r>
              <a:rPr lang="en-US" sz="1400" dirty="0" smtClean="0">
                <a:cs typeface="Helvetica" pitchFamily="34" charset="0"/>
              </a:rPr>
              <a:t>. Concurrent Regular FITREPs count towards continuity.</a:t>
            </a:r>
            <a:endParaRPr lang="en-US" sz="1400" dirty="0">
              <a:cs typeface="Helvetica" pitchFamily="34" charset="0"/>
            </a:endParaRPr>
          </a:p>
          <a:p>
            <a:pPr marL="342900" indent="-342900">
              <a:spcAft>
                <a:spcPts val="1200"/>
              </a:spcAft>
              <a:buFont typeface="+mj-lt"/>
              <a:buAutoNum type="arabicPeriod"/>
            </a:pPr>
            <a:r>
              <a:rPr lang="en-US" sz="1400" dirty="0" smtClean="0">
                <a:cs typeface="Helvetica" pitchFamily="34" charset="0"/>
              </a:rPr>
              <a:t>Run </a:t>
            </a:r>
            <a:r>
              <a:rPr lang="en-US" sz="1400" dirty="0">
                <a:cs typeface="Helvetica" pitchFamily="34" charset="0"/>
              </a:rPr>
              <a:t>the Performance Evaluation Continuity Report (BOL Main Page </a:t>
            </a:r>
            <a:r>
              <a:rPr lang="en-US" sz="1400" dirty="0" smtClean="0">
                <a:cs typeface="Helvetica" pitchFamily="34" charset="0"/>
              </a:rPr>
              <a:t>– </a:t>
            </a:r>
            <a:r>
              <a:rPr lang="en-US" sz="1400" dirty="0" err="1" smtClean="0">
                <a:cs typeface="Helvetica" pitchFamily="34" charset="0"/>
              </a:rPr>
              <a:t>CCA</a:t>
            </a:r>
            <a:r>
              <a:rPr lang="en-US" sz="1400" dirty="0" smtClean="0">
                <a:cs typeface="Helvetica" pitchFamily="34" charset="0"/>
              </a:rPr>
              <a:t>/FITREP/</a:t>
            </a:r>
            <a:r>
              <a:rPr lang="en-US" sz="1400" dirty="0" err="1" smtClean="0">
                <a:cs typeface="Helvetica" pitchFamily="34" charset="0"/>
              </a:rPr>
              <a:t>Eval</a:t>
            </a:r>
            <a:r>
              <a:rPr lang="en-US" sz="1400" dirty="0" smtClean="0">
                <a:cs typeface="Helvetica" pitchFamily="34" charset="0"/>
              </a:rPr>
              <a:t> </a:t>
            </a:r>
            <a:r>
              <a:rPr lang="en-US" sz="1400" dirty="0">
                <a:cs typeface="Helvetica" pitchFamily="34" charset="0"/>
              </a:rPr>
              <a:t>Reports) to identify potential gaps.</a:t>
            </a:r>
          </a:p>
          <a:p>
            <a:pPr marL="342900" indent="-342900">
              <a:spcAft>
                <a:spcPts val="1200"/>
              </a:spcAft>
              <a:buFont typeface="+mj-lt"/>
              <a:buAutoNum type="arabicPeriod"/>
            </a:pPr>
            <a:r>
              <a:rPr lang="en-US" sz="1400" dirty="0" smtClean="0">
                <a:cs typeface="Helvetica" pitchFamily="34" charset="0"/>
              </a:rPr>
              <a:t>The OSR </a:t>
            </a:r>
            <a:r>
              <a:rPr lang="en-US" sz="1400" dirty="0" smtClean="0">
                <a:cs typeface="Helvetica" pitchFamily="34" charset="0"/>
              </a:rPr>
              <a:t>and PSR are </a:t>
            </a:r>
            <a:r>
              <a:rPr lang="en-US" sz="1400" dirty="0">
                <a:cs typeface="Helvetica" pitchFamily="34" charset="0"/>
              </a:rPr>
              <a:t>the </a:t>
            </a:r>
            <a:r>
              <a:rPr lang="en-US" sz="1400" dirty="0" smtClean="0">
                <a:cs typeface="Helvetica" pitchFamily="34" charset="0"/>
              </a:rPr>
              <a:t>only </a:t>
            </a:r>
            <a:r>
              <a:rPr lang="en-US" sz="1400" dirty="0">
                <a:cs typeface="Helvetica" pitchFamily="34" charset="0"/>
              </a:rPr>
              <a:t>documents viewed by the selection board in the voting tank</a:t>
            </a:r>
            <a:r>
              <a:rPr lang="en-US" sz="1400" dirty="0" smtClean="0">
                <a:cs typeface="Helvetica" pitchFamily="34" charset="0"/>
              </a:rPr>
              <a:t>.</a:t>
            </a:r>
            <a:endParaRPr lang="en-US" sz="1400" dirty="0" smtClean="0">
              <a:solidFill>
                <a:schemeClr val="tx2">
                  <a:lumMod val="50000"/>
                </a:schemeClr>
              </a:solidFill>
              <a:cs typeface="Helvetica" pitchFamily="34" charset="0"/>
            </a:endParaRPr>
          </a:p>
          <a:p>
            <a:pPr marL="342900" indent="-342900">
              <a:buAutoNum type="arabicPeriod" startAt="2"/>
            </a:pPr>
            <a:endParaRPr lang="en-US" sz="1400" dirty="0" smtClean="0">
              <a:solidFill>
                <a:schemeClr val="tx2">
                  <a:lumMod val="50000"/>
                </a:schemeClr>
              </a:solidFill>
              <a:cs typeface="Helvetic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ullet Lis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old">
      <a:majorFont>
        <a:latin typeface="20 pt Arial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NAVSUP pitch template_HQ_OP" id="{A5814A10-AE1C-4CEE-A6E2-0DDDB67563DF}" vid="{173B64B1-1B14-4C1B-9F3E-59796D05ED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351</Words>
  <Application>Microsoft Office PowerPoint</Application>
  <PresentationFormat>On-screen Show (4:3)</PresentationFormat>
  <Paragraphs>52</Paragraphs>
  <Slides>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MS PGothic</vt:lpstr>
      <vt:lpstr>Arial</vt:lpstr>
      <vt:lpstr>Arial Bold</vt:lpstr>
      <vt:lpstr>Calibri</vt:lpstr>
      <vt:lpstr>Helvetica</vt:lpstr>
      <vt:lpstr>Wingdings</vt:lpstr>
      <vt:lpstr>Bullet List</vt:lpstr>
      <vt:lpstr>Office Theme</vt:lpstr>
      <vt:lpstr>Performance  Summary Report (PSR)</vt:lpstr>
      <vt:lpstr>PowerPoint Presentation</vt:lpstr>
      <vt:lpstr>PowerPoint Presentation</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scott.a.long1</dc:creator>
  <cp:lastModifiedBy>Miller, Travis Michael LCDR USN COMNAVPERSCOM MIL TN (USA)</cp:lastModifiedBy>
  <cp:revision>93</cp:revision>
  <dcterms:created xsi:type="dcterms:W3CDTF">2012-11-16T21:55:10Z</dcterms:created>
  <dcterms:modified xsi:type="dcterms:W3CDTF">2022-01-26T17:53:40Z</dcterms:modified>
</cp:coreProperties>
</file>