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F8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194B1-510B-438A-83F6-5EC182687AB1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7C001-7870-4635-990F-3292EF6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358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194B1-510B-438A-83F6-5EC182687AB1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7C001-7870-4635-990F-3292EF6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89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194B1-510B-438A-83F6-5EC182687AB1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7C001-7870-4635-990F-3292EF6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83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194B1-510B-438A-83F6-5EC182687AB1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7C001-7870-4635-990F-3292EF6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845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194B1-510B-438A-83F6-5EC182687AB1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7C001-7870-4635-990F-3292EF6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722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194B1-510B-438A-83F6-5EC182687AB1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7C001-7870-4635-990F-3292EF6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212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194B1-510B-438A-83F6-5EC182687AB1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7C001-7870-4635-990F-3292EF6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462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194B1-510B-438A-83F6-5EC182687AB1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7C001-7870-4635-990F-3292EF6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41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194B1-510B-438A-83F6-5EC182687AB1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7C001-7870-4635-990F-3292EF6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189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194B1-510B-438A-83F6-5EC182687AB1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7C001-7870-4635-990F-3292EF6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439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194B1-510B-438A-83F6-5EC182687AB1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7C001-7870-4635-990F-3292EF6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289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194B1-510B-438A-83F6-5EC182687AB1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C7C001-7870-4635-990F-3292EF6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76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Straight Arrow Connector 37"/>
          <p:cNvCxnSpPr/>
          <p:nvPr/>
        </p:nvCxnSpPr>
        <p:spPr>
          <a:xfrm>
            <a:off x="6601522" y="2118929"/>
            <a:ext cx="12515" cy="110783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V="1">
            <a:off x="10704594" y="3569668"/>
            <a:ext cx="0" cy="32531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457200" y="2101352"/>
            <a:ext cx="0" cy="111662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20" idx="2"/>
            <a:endCxn id="5" idx="0"/>
          </p:cNvCxnSpPr>
          <p:nvPr/>
        </p:nvCxnSpPr>
        <p:spPr>
          <a:xfrm>
            <a:off x="3549171" y="1459513"/>
            <a:ext cx="1459" cy="175846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2775448" y="1657214"/>
            <a:ext cx="1547446" cy="51874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Accrue 60 days of leave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Financial Prep/Savings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Life Insurance/Kid’s college</a:t>
            </a:r>
            <a:endParaRPr lang="en-US" sz="800" dirty="0">
              <a:solidFill>
                <a:schemeClr val="tx1"/>
              </a:solidFill>
            </a:endParaRPr>
          </a:p>
        </p:txBody>
      </p:sp>
      <p:cxnSp>
        <p:nvCxnSpPr>
          <p:cNvPr id="41" name="Straight Arrow Connector 40"/>
          <p:cNvCxnSpPr/>
          <p:nvPr/>
        </p:nvCxnSpPr>
        <p:spPr>
          <a:xfrm>
            <a:off x="11143551" y="2101352"/>
            <a:ext cx="11716" cy="112541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0" y="3217975"/>
            <a:ext cx="914400" cy="3429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36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93430" y="3217975"/>
            <a:ext cx="914400" cy="3429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193549" y="3226768"/>
            <a:ext cx="914400" cy="3429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17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72190" y="3217975"/>
            <a:ext cx="914400" cy="3429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18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1277600" y="3226768"/>
            <a:ext cx="914400" cy="3429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236267" y="3226768"/>
            <a:ext cx="914400" cy="3429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15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210519" y="3226768"/>
            <a:ext cx="914400" cy="3429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16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0251852" y="3226768"/>
            <a:ext cx="914400" cy="3429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838200" y="-4155"/>
            <a:ext cx="10515600" cy="865797"/>
          </a:xfrm>
        </p:spPr>
        <p:txBody>
          <a:bodyPr/>
          <a:lstStyle/>
          <a:p>
            <a:r>
              <a:rPr lang="en-US" dirty="0" smtClean="0"/>
              <a:t>Retirement Planning (1-3 years countdown)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0" y="1564774"/>
            <a:ext cx="1547446" cy="70362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u="sng" dirty="0" smtClean="0">
                <a:solidFill>
                  <a:schemeClr val="tx1"/>
                </a:solidFill>
              </a:rPr>
              <a:t>MEDICAL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Make </a:t>
            </a:r>
            <a:r>
              <a:rPr lang="en-US" sz="800" dirty="0" err="1" smtClean="0">
                <a:solidFill>
                  <a:schemeClr val="tx1"/>
                </a:solidFill>
              </a:rPr>
              <a:t>appts</a:t>
            </a:r>
            <a:r>
              <a:rPr lang="en-US" sz="800" dirty="0" smtClean="0">
                <a:solidFill>
                  <a:schemeClr val="tx1"/>
                </a:solidFill>
              </a:rPr>
              <a:t> for needed X-rays, MRI’s, checkups, Sleep study, BH, etc.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Document everything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775448" y="967143"/>
            <a:ext cx="1547446" cy="49237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u="sng" dirty="0" smtClean="0">
                <a:solidFill>
                  <a:schemeClr val="tx1"/>
                </a:solidFill>
              </a:rPr>
              <a:t>SFL-TAP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Initial Counseling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Sign up for mandatory classes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33841" y="3217975"/>
            <a:ext cx="914400" cy="342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067682" y="3217975"/>
            <a:ext cx="914400" cy="342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122131" y="3217975"/>
            <a:ext cx="914400" cy="3429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146442" y="3217975"/>
            <a:ext cx="914400" cy="3429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8453756" y="984728"/>
            <a:ext cx="1903587" cy="111662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u="sng" dirty="0" smtClean="0">
                <a:solidFill>
                  <a:schemeClr val="tx1"/>
                </a:solidFill>
              </a:rPr>
              <a:t>RESUME’ &amp; Curriculum Vitale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Master Resume’ (5-8 pages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Target job Resume’ (1-2 pages)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Federal Resume’ (5-6 pages)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Civilian Resume’ (1-2 pages)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Elevator Pitch (verbal business card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Professional Summary (1 page)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Professional/Personal references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0410096" y="984728"/>
            <a:ext cx="1781904" cy="141556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u="sng" dirty="0" smtClean="0">
                <a:solidFill>
                  <a:schemeClr val="tx1"/>
                </a:solidFill>
              </a:rPr>
              <a:t>Linked In Account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1 </a:t>
            </a:r>
            <a:r>
              <a:rPr lang="en-US" sz="800" dirty="0" err="1" smtClean="0">
                <a:solidFill>
                  <a:schemeClr val="tx1"/>
                </a:solidFill>
              </a:rPr>
              <a:t>yr</a:t>
            </a:r>
            <a:r>
              <a:rPr lang="en-US" sz="800" dirty="0" smtClean="0">
                <a:solidFill>
                  <a:schemeClr val="tx1"/>
                </a:solidFill>
              </a:rPr>
              <a:t> free premium account for MIL (2 months out from retirement)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Professional Photo (suit/tie)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List work experience/ achievements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Build your network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800" dirty="0" smtClean="0">
                <a:solidFill>
                  <a:schemeClr val="tx1"/>
                </a:solidFill>
              </a:rPr>
              <a:t>   Make 200+ connections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800" dirty="0" smtClean="0">
                <a:solidFill>
                  <a:schemeClr val="tx1"/>
                </a:solidFill>
              </a:rPr>
              <a:t>   Join 20+ veteran/interest groups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800" dirty="0" smtClean="0">
                <a:solidFill>
                  <a:schemeClr val="tx1"/>
                </a:solidFill>
              </a:rPr>
              <a:t>   Follow 20+ companies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800" dirty="0" smtClean="0">
                <a:solidFill>
                  <a:schemeClr val="tx1"/>
                </a:solidFill>
              </a:rPr>
              <a:t>   Gain endorsements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372719" y="967143"/>
            <a:ext cx="1547446" cy="49237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u="sng" dirty="0" smtClean="0">
                <a:solidFill>
                  <a:schemeClr val="tx1"/>
                </a:solidFill>
              </a:rPr>
              <a:t>Register VA </a:t>
            </a:r>
            <a:r>
              <a:rPr lang="en-US" sz="800" b="1" u="sng" dirty="0" err="1" smtClean="0">
                <a:solidFill>
                  <a:schemeClr val="tx1"/>
                </a:solidFill>
              </a:rPr>
              <a:t>eBenefits</a:t>
            </a:r>
            <a:endParaRPr lang="en-US" sz="800" b="1" u="sng" dirty="0" smtClean="0">
              <a:solidFill>
                <a:schemeClr val="tx1"/>
              </a:solidFill>
            </a:endParaRP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Create DS login/password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#burn pit registry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0410096" y="2488206"/>
            <a:ext cx="1781904" cy="50116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u="sng" dirty="0" smtClean="0">
                <a:solidFill>
                  <a:schemeClr val="tx1"/>
                </a:solidFill>
              </a:rPr>
              <a:t>Register www.USAJOBS.com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Create DS login/password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Start looking at job descriptions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Upload Resume’</a:t>
            </a:r>
          </a:p>
        </p:txBody>
      </p:sp>
      <p:sp>
        <p:nvSpPr>
          <p:cNvPr id="29" name="Rectangle 28"/>
          <p:cNvSpPr/>
          <p:nvPr/>
        </p:nvSpPr>
        <p:spPr>
          <a:xfrm>
            <a:off x="-1" y="3820255"/>
            <a:ext cx="2312377" cy="138478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u="sng" dirty="0" smtClean="0">
                <a:solidFill>
                  <a:schemeClr val="tx1"/>
                </a:solidFill>
              </a:rPr>
              <a:t>Skills &amp; Credentialing (optional)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Create Timeline to complete Bachelor’s Degree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Lean Six-Sigma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IT Certifications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Management Certifications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Project Management Professional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Tech </a:t>
            </a:r>
            <a:r>
              <a:rPr lang="en-US" sz="800" dirty="0" err="1" smtClean="0">
                <a:solidFill>
                  <a:schemeClr val="tx1"/>
                </a:solidFill>
              </a:rPr>
              <a:t>Qual</a:t>
            </a:r>
            <a:r>
              <a:rPr lang="en-US" sz="800" dirty="0" smtClean="0">
                <a:solidFill>
                  <a:schemeClr val="tx1"/>
                </a:solidFill>
              </a:rPr>
              <a:t> Training/computer skills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MBA Program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Other</a:t>
            </a:r>
            <a:endParaRPr lang="en-US" sz="800" dirty="0">
              <a:solidFill>
                <a:schemeClr val="tx1"/>
              </a:solidFill>
            </a:endParaRPr>
          </a:p>
          <a:p>
            <a:r>
              <a:rPr lang="en-US" sz="800" b="1" i="1" dirty="0" smtClean="0">
                <a:solidFill>
                  <a:schemeClr val="tx1"/>
                </a:solidFill>
              </a:rPr>
              <a:t>COOL website (Go Army Ed)</a:t>
            </a:r>
            <a:endParaRPr lang="en-US" sz="800" dirty="0" smtClean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0" y="5490786"/>
            <a:ext cx="2312376" cy="6858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u="sng" dirty="0" smtClean="0">
                <a:solidFill>
                  <a:schemeClr val="tx1"/>
                </a:solidFill>
              </a:rPr>
              <a:t>Determine Your Pathway: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800" dirty="0" smtClean="0">
                <a:solidFill>
                  <a:schemeClr val="tx1"/>
                </a:solidFill>
              </a:rPr>
              <a:t>GS / Federal Employment (</a:t>
            </a:r>
            <a:r>
              <a:rPr lang="en-US" sz="800" dirty="0" err="1" smtClean="0">
                <a:solidFill>
                  <a:schemeClr val="tx1"/>
                </a:solidFill>
              </a:rPr>
              <a:t>USAJobs</a:t>
            </a:r>
            <a:r>
              <a:rPr lang="en-US" sz="800" dirty="0" smtClean="0">
                <a:solidFill>
                  <a:schemeClr val="tx1"/>
                </a:solidFill>
              </a:rPr>
              <a:t>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800" dirty="0" smtClean="0">
                <a:solidFill>
                  <a:schemeClr val="tx1"/>
                </a:solidFill>
              </a:rPr>
              <a:t>Mil / </a:t>
            </a:r>
            <a:r>
              <a:rPr lang="en-US" sz="800" dirty="0" err="1" smtClean="0">
                <a:solidFill>
                  <a:schemeClr val="tx1"/>
                </a:solidFill>
              </a:rPr>
              <a:t>Govt</a:t>
            </a:r>
            <a:r>
              <a:rPr lang="en-US" sz="800" dirty="0" smtClean="0">
                <a:solidFill>
                  <a:schemeClr val="tx1"/>
                </a:solidFill>
              </a:rPr>
              <a:t> Contracting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800" dirty="0" smtClean="0">
                <a:solidFill>
                  <a:schemeClr val="tx1"/>
                </a:solidFill>
              </a:rPr>
              <a:t>Private Sector</a:t>
            </a:r>
            <a:r>
              <a:rPr lang="en-US" sz="800" dirty="0">
                <a:solidFill>
                  <a:schemeClr val="tx1"/>
                </a:solidFill>
              </a:rPr>
              <a:t> </a:t>
            </a:r>
            <a:r>
              <a:rPr lang="en-US" sz="800" dirty="0" smtClean="0">
                <a:solidFill>
                  <a:schemeClr val="tx1"/>
                </a:solidFill>
              </a:rPr>
              <a:t>/ Corporate Jobs (</a:t>
            </a:r>
            <a:r>
              <a:rPr lang="en-US" sz="800" dirty="0" err="1" smtClean="0">
                <a:solidFill>
                  <a:schemeClr val="tx1"/>
                </a:solidFill>
              </a:rPr>
              <a:t>Linkedin</a:t>
            </a:r>
            <a:r>
              <a:rPr lang="en-US" sz="800" dirty="0" smtClean="0">
                <a:solidFill>
                  <a:schemeClr val="tx1"/>
                </a:solidFill>
              </a:rPr>
              <a:t>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800" dirty="0" smtClean="0">
                <a:solidFill>
                  <a:schemeClr val="tx1"/>
                </a:solidFill>
              </a:rPr>
              <a:t>Start own business / Entrepreneur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617684" y="967142"/>
            <a:ext cx="1547446" cy="104628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u="sng" dirty="0" smtClean="0">
                <a:solidFill>
                  <a:schemeClr val="tx1"/>
                </a:solidFill>
              </a:rPr>
              <a:t>SFL-TAP</a:t>
            </a:r>
            <a:endParaRPr lang="en-US" sz="800" dirty="0" smtClean="0">
              <a:solidFill>
                <a:schemeClr val="tx1"/>
              </a:solidFill>
            </a:endParaRP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Transition Workshops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800" dirty="0" smtClean="0">
                <a:solidFill>
                  <a:schemeClr val="tx1"/>
                </a:solidFill>
              </a:rPr>
              <a:t>   MOS Crosswalk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800" dirty="0" smtClean="0">
                <a:solidFill>
                  <a:schemeClr val="tx1"/>
                </a:solidFill>
              </a:rPr>
              <a:t>   </a:t>
            </a:r>
            <a:r>
              <a:rPr lang="en-US" sz="800" dirty="0" err="1" smtClean="0">
                <a:solidFill>
                  <a:schemeClr val="tx1"/>
                </a:solidFill>
              </a:rPr>
              <a:t>DoL</a:t>
            </a:r>
            <a:r>
              <a:rPr lang="en-US" sz="800" dirty="0" smtClean="0">
                <a:solidFill>
                  <a:schemeClr val="tx1"/>
                </a:solidFill>
              </a:rPr>
              <a:t> Workshop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800" dirty="0" smtClean="0">
                <a:solidFill>
                  <a:schemeClr val="tx1"/>
                </a:solidFill>
              </a:rPr>
              <a:t>   VA Benefits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800" dirty="0" smtClean="0">
                <a:solidFill>
                  <a:schemeClr val="tx1"/>
                </a:solidFill>
              </a:rPr>
              <a:t>   Resume/Interview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800" dirty="0" smtClean="0">
                <a:solidFill>
                  <a:schemeClr val="tx1"/>
                </a:solidFill>
              </a:rPr>
              <a:t>   Financial Readiness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Capstone Appointment</a:t>
            </a:r>
          </a:p>
        </p:txBody>
      </p:sp>
      <p:sp>
        <p:nvSpPr>
          <p:cNvPr id="32" name="5-Point Star 31"/>
          <p:cNvSpPr/>
          <p:nvPr/>
        </p:nvSpPr>
        <p:spPr>
          <a:xfrm>
            <a:off x="3992420" y="967142"/>
            <a:ext cx="288688" cy="23739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5-Point Star 32"/>
          <p:cNvSpPr/>
          <p:nvPr/>
        </p:nvSpPr>
        <p:spPr>
          <a:xfrm>
            <a:off x="7870562" y="975919"/>
            <a:ext cx="288688" cy="23739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Arrow Connector 34"/>
          <p:cNvCxnSpPr>
            <a:stCxn id="31" idx="2"/>
          </p:cNvCxnSpPr>
          <p:nvPr/>
        </p:nvCxnSpPr>
        <p:spPr>
          <a:xfrm>
            <a:off x="7391407" y="2013429"/>
            <a:ext cx="11716" cy="121333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endCxn id="13" idx="0"/>
          </p:cNvCxnSpPr>
          <p:nvPr/>
        </p:nvCxnSpPr>
        <p:spPr>
          <a:xfrm>
            <a:off x="9681751" y="2101352"/>
            <a:ext cx="11716" cy="112541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5143505" y="1459513"/>
            <a:ext cx="1459" cy="175846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8453756" y="2323841"/>
            <a:ext cx="1903587" cy="48968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u="sng" dirty="0" smtClean="0">
                <a:solidFill>
                  <a:schemeClr val="tx1"/>
                </a:solidFill>
              </a:rPr>
              <a:t>Personnel Office G1/S1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Obtain / Prepare Retirement packet</a:t>
            </a:r>
          </a:p>
        </p:txBody>
      </p:sp>
      <p:sp>
        <p:nvSpPr>
          <p:cNvPr id="49" name="Rectangle 48"/>
          <p:cNvSpPr/>
          <p:nvPr/>
        </p:nvSpPr>
        <p:spPr>
          <a:xfrm>
            <a:off x="10288413" y="3834776"/>
            <a:ext cx="1903587" cy="48968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u="sng" dirty="0" smtClean="0">
                <a:solidFill>
                  <a:schemeClr val="tx1"/>
                </a:solidFill>
              </a:rPr>
              <a:t>Finance Personnel Office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Walk in / Make appointment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Figure out exact leave days and retirement date</a:t>
            </a:r>
          </a:p>
        </p:txBody>
      </p:sp>
      <p:sp>
        <p:nvSpPr>
          <p:cNvPr id="36" name="Rectangle 35"/>
          <p:cNvSpPr/>
          <p:nvPr/>
        </p:nvSpPr>
        <p:spPr>
          <a:xfrm>
            <a:off x="-1462" y="2343246"/>
            <a:ext cx="1547446" cy="64612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u="sng" dirty="0" smtClean="0">
                <a:solidFill>
                  <a:schemeClr val="tx1"/>
                </a:solidFill>
              </a:rPr>
              <a:t>JOB FAIRS</a:t>
            </a:r>
          </a:p>
          <a:p>
            <a:pPr marL="171450" lvl="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prstClr val="black"/>
                </a:solidFill>
              </a:rPr>
              <a:t>Acquire info about jobs</a:t>
            </a:r>
          </a:p>
          <a:p>
            <a:pPr marL="171450" lvl="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prstClr val="black"/>
                </a:solidFill>
              </a:rPr>
              <a:t>Requirements</a:t>
            </a:r>
          </a:p>
          <a:p>
            <a:pPr marL="171450" lvl="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prstClr val="black"/>
                </a:solidFill>
              </a:rPr>
              <a:t>Certifications</a:t>
            </a:r>
            <a:endParaRPr lang="en-US" sz="800" dirty="0">
              <a:solidFill>
                <a:prstClr val="black"/>
              </a:solidFill>
            </a:endParaRPr>
          </a:p>
          <a:p>
            <a:pPr algn="ctr"/>
            <a:endParaRPr lang="en-US" sz="800" b="1" u="sng" dirty="0" smtClean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701806" y="2074980"/>
            <a:ext cx="1547446" cy="58907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u="sng" dirty="0" smtClean="0">
                <a:solidFill>
                  <a:schemeClr val="tx1"/>
                </a:solidFill>
              </a:rPr>
              <a:t>JOB FAIRS</a:t>
            </a:r>
          </a:p>
          <a:p>
            <a:pPr marL="171450" lvl="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prstClr val="black"/>
                </a:solidFill>
              </a:rPr>
              <a:t>Choose a job path</a:t>
            </a:r>
          </a:p>
          <a:p>
            <a:pPr marL="171450" lvl="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prstClr val="black"/>
                </a:solidFill>
              </a:rPr>
              <a:t>Acquire info/requirements for resumes</a:t>
            </a:r>
            <a:endParaRPr lang="en-US" sz="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727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1" name="Straight Arrow Connector 60"/>
          <p:cNvCxnSpPr/>
          <p:nvPr/>
        </p:nvCxnSpPr>
        <p:spPr>
          <a:xfrm flipV="1">
            <a:off x="454278" y="3596054"/>
            <a:ext cx="0" cy="32531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9677321" y="2318012"/>
            <a:ext cx="3010" cy="94393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8666269" y="1450731"/>
            <a:ext cx="2857" cy="181121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7640510" y="1812685"/>
            <a:ext cx="10239" cy="144046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>
            <a:off x="6122025" y="1524001"/>
            <a:ext cx="4918" cy="172231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1484394" y="3604847"/>
            <a:ext cx="0" cy="32531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454278" y="1380386"/>
            <a:ext cx="0" cy="187276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4554415" y="2558562"/>
            <a:ext cx="11718" cy="70338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3543295" y="1380386"/>
            <a:ext cx="0" cy="187276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4155"/>
            <a:ext cx="10515600" cy="865797"/>
          </a:xfrm>
        </p:spPr>
        <p:txBody>
          <a:bodyPr>
            <a:normAutofit/>
          </a:bodyPr>
          <a:lstStyle/>
          <a:p>
            <a:r>
              <a:rPr lang="en-US" dirty="0" smtClean="0"/>
              <a:t>Retirement Planning (12 month countdown)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3253154"/>
            <a:ext cx="914400" cy="342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38941" y="3261947"/>
            <a:ext cx="914400" cy="342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69125" y="3253156"/>
            <a:ext cx="914400" cy="342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193549" y="3261947"/>
            <a:ext cx="914400" cy="3429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8" name="Rectangle 7"/>
          <p:cNvSpPr/>
          <p:nvPr/>
        </p:nvSpPr>
        <p:spPr>
          <a:xfrm>
            <a:off x="6172190" y="3253154"/>
            <a:ext cx="914400" cy="3429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9" name="Rectangle 8"/>
          <p:cNvSpPr/>
          <p:nvPr/>
        </p:nvSpPr>
        <p:spPr>
          <a:xfrm>
            <a:off x="3086095" y="3253154"/>
            <a:ext cx="914400" cy="342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10" name="Rectangle 9"/>
          <p:cNvSpPr/>
          <p:nvPr/>
        </p:nvSpPr>
        <p:spPr>
          <a:xfrm>
            <a:off x="4123580" y="3253154"/>
            <a:ext cx="914400" cy="3429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150831" y="3253154"/>
            <a:ext cx="914400" cy="3429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1277600" y="3261947"/>
            <a:ext cx="914400" cy="3429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9236267" y="3261947"/>
            <a:ext cx="914400" cy="3429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210519" y="3261947"/>
            <a:ext cx="914400" cy="3429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251852" y="3261947"/>
            <a:ext cx="914400" cy="3429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6" name="Rectangle 15"/>
          <p:cNvSpPr/>
          <p:nvPr/>
        </p:nvSpPr>
        <p:spPr>
          <a:xfrm>
            <a:off x="0" y="3855434"/>
            <a:ext cx="1953342" cy="152545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u="sng" dirty="0" smtClean="0">
                <a:solidFill>
                  <a:schemeClr val="tx1"/>
                </a:solidFill>
              </a:rPr>
              <a:t>Retirement Ceremony Planning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Select date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Look at FY ceremony dates (quarterly)</a:t>
            </a:r>
          </a:p>
          <a:p>
            <a:r>
              <a:rPr lang="en-US" sz="800" b="1" i="1" dirty="0" smtClean="0">
                <a:solidFill>
                  <a:schemeClr val="tx1"/>
                </a:solidFill>
              </a:rPr>
              <a:t>Optional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Select &amp; reserve venue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Guest list &amp; invitations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Hotel Rooms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Request Officiating Officer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Master of Ceremonies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Bio &amp; Agenda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Flowers/Gifts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Catering/Reception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997222" y="1956020"/>
            <a:ext cx="1392490" cy="53139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u="sng" dirty="0" smtClean="0">
                <a:solidFill>
                  <a:schemeClr val="tx1"/>
                </a:solidFill>
              </a:rPr>
              <a:t>Business Cards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Non-military / sanitized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Vistaprint.com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006244" y="1962343"/>
            <a:ext cx="1320425" cy="51874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u="sng" dirty="0" smtClean="0">
                <a:solidFill>
                  <a:schemeClr val="tx1"/>
                </a:solidFill>
              </a:rPr>
              <a:t>Retirement Ceremony (Optional)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Schedule prior to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635847" y="861639"/>
            <a:ext cx="1814895" cy="87044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u="sng" dirty="0" smtClean="0">
                <a:solidFill>
                  <a:schemeClr val="tx1"/>
                </a:solidFill>
              </a:rPr>
              <a:t>Medical Records Prep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Patient Records (30 days via mail)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800" dirty="0" smtClean="0">
                <a:solidFill>
                  <a:schemeClr val="tx1"/>
                </a:solidFill>
              </a:rPr>
              <a:t>   Outpatient records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800" dirty="0" smtClean="0">
                <a:solidFill>
                  <a:schemeClr val="tx1"/>
                </a:solidFill>
              </a:rPr>
              <a:t>   Surgical records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Radiology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800" dirty="0" smtClean="0">
                <a:solidFill>
                  <a:schemeClr val="tx1"/>
                </a:solidFill>
              </a:rPr>
              <a:t>   X-Rays on disk (same day service)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Make 2x copies of your records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953" y="861641"/>
            <a:ext cx="1161447" cy="51874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u="sng" dirty="0" smtClean="0">
                <a:solidFill>
                  <a:schemeClr val="tx1"/>
                </a:solidFill>
              </a:rPr>
              <a:t>Medical Physical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Over 40 Physical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Schedule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881636" y="1881549"/>
            <a:ext cx="1368994" cy="104629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u="sng" dirty="0" smtClean="0">
                <a:solidFill>
                  <a:schemeClr val="tx1"/>
                </a:solidFill>
              </a:rPr>
              <a:t>Separation  Physical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Labs &amp; X-rays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Eye Exam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Audiology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Dental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Physical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Final Records review by docs before VA Exam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953" y="1732085"/>
            <a:ext cx="1903587" cy="101111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u="sng" dirty="0" smtClean="0">
                <a:solidFill>
                  <a:schemeClr val="tx1"/>
                </a:solidFill>
              </a:rPr>
              <a:t>Retirement Packet:</a:t>
            </a:r>
          </a:p>
          <a:p>
            <a:pPr algn="ctr"/>
            <a:r>
              <a:rPr lang="en-US" sz="800" b="1" u="sng" dirty="0" smtClean="0">
                <a:solidFill>
                  <a:schemeClr val="tx1"/>
                </a:solidFill>
              </a:rPr>
              <a:t>Personnel Office G1/S1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Intent to Retire Memo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Request for Vol. retirement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Leave form (Terminal &amp; PTDY) gets you: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800" dirty="0" smtClean="0">
                <a:solidFill>
                  <a:schemeClr val="tx1"/>
                </a:solidFill>
              </a:rPr>
              <a:t>   Retirement Orders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800" dirty="0" smtClean="0">
                <a:solidFill>
                  <a:schemeClr val="tx1"/>
                </a:solidFill>
              </a:rPr>
              <a:t>   Installation Clearance Record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410185" y="2558562"/>
            <a:ext cx="1420124" cy="51874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u="sng" dirty="0" smtClean="0">
                <a:solidFill>
                  <a:schemeClr val="tx1"/>
                </a:solidFill>
              </a:rPr>
              <a:t>VA Physical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Disability determination after retirement</a:t>
            </a:r>
          </a:p>
        </p:txBody>
      </p:sp>
      <p:sp>
        <p:nvSpPr>
          <p:cNvPr id="35" name="Rectangle 34"/>
          <p:cNvSpPr/>
          <p:nvPr/>
        </p:nvSpPr>
        <p:spPr>
          <a:xfrm>
            <a:off x="7278218" y="720980"/>
            <a:ext cx="1687985" cy="113804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u="sng" dirty="0" smtClean="0">
                <a:solidFill>
                  <a:schemeClr val="tx1"/>
                </a:solidFill>
              </a:rPr>
              <a:t>Installation Clearance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Installation Clearance Record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800" dirty="0" smtClean="0">
                <a:solidFill>
                  <a:schemeClr val="tx1"/>
                </a:solidFill>
              </a:rPr>
              <a:t>   Transportation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800" dirty="0" smtClean="0">
                <a:solidFill>
                  <a:schemeClr val="tx1"/>
                </a:solidFill>
              </a:rPr>
              <a:t>   AER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800" dirty="0" smtClean="0">
                <a:solidFill>
                  <a:schemeClr val="tx1"/>
                </a:solidFill>
              </a:rPr>
              <a:t>   Housing Office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800" dirty="0" smtClean="0">
                <a:solidFill>
                  <a:schemeClr val="tx1"/>
                </a:solidFill>
              </a:rPr>
              <a:t>   SFL-TAP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800" dirty="0" smtClean="0">
                <a:solidFill>
                  <a:schemeClr val="tx1"/>
                </a:solidFill>
              </a:rPr>
              <a:t>   Ed Center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800" dirty="0" smtClean="0">
                <a:solidFill>
                  <a:schemeClr val="tx1"/>
                </a:solidFill>
              </a:rPr>
              <a:t>   Unit Out process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b="1" dirty="0" smtClean="0">
                <a:solidFill>
                  <a:schemeClr val="tx1"/>
                </a:solidFill>
              </a:rPr>
              <a:t>Retirement Services Office</a:t>
            </a:r>
          </a:p>
        </p:txBody>
      </p:sp>
      <p:cxnSp>
        <p:nvCxnSpPr>
          <p:cNvPr id="41" name="Elbow Connector 40"/>
          <p:cNvCxnSpPr/>
          <p:nvPr/>
        </p:nvCxnSpPr>
        <p:spPr>
          <a:xfrm flipV="1">
            <a:off x="8680373" y="1122672"/>
            <a:ext cx="690188" cy="656118"/>
          </a:xfrm>
          <a:prstGeom prst="bentConnector3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9356457" y="720981"/>
            <a:ext cx="1997343" cy="80302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u="sng" dirty="0" smtClean="0">
                <a:solidFill>
                  <a:schemeClr val="tx1"/>
                </a:solidFill>
              </a:rPr>
              <a:t>Retirement Services Office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Mandatory Retirement Brief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Mandatory Survivor Benefit Brief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SBP Election Appointment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Review Final DD Form 214 / Signature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Pick up DD 214</a:t>
            </a:r>
          </a:p>
        </p:txBody>
      </p:sp>
      <p:sp>
        <p:nvSpPr>
          <p:cNvPr id="53" name="Rectangle 52"/>
          <p:cNvSpPr/>
          <p:nvPr/>
        </p:nvSpPr>
        <p:spPr>
          <a:xfrm>
            <a:off x="9236267" y="3661071"/>
            <a:ext cx="2955733" cy="269085"/>
          </a:xfrm>
          <a:prstGeom prst="rect">
            <a:avLst/>
          </a:prstGeom>
          <a:solidFill>
            <a:srgbClr val="00B05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</a:rPr>
              <a:t>TERMINAL LEAVE (UP TO 90 DAYS; RETIRED 30 SEP)</a:t>
            </a:r>
          </a:p>
        </p:txBody>
      </p:sp>
      <p:sp>
        <p:nvSpPr>
          <p:cNvPr id="54" name="Rectangle 53"/>
          <p:cNvSpPr/>
          <p:nvPr/>
        </p:nvSpPr>
        <p:spPr>
          <a:xfrm>
            <a:off x="8210519" y="3661071"/>
            <a:ext cx="907857" cy="269085"/>
          </a:xfrm>
          <a:prstGeom prst="rect">
            <a:avLst/>
          </a:prstGeom>
          <a:solidFill>
            <a:srgbClr val="00B05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</a:rPr>
              <a:t>PTDY (30 DAYS)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1284143" y="2905856"/>
            <a:ext cx="907857" cy="269085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solidFill>
                  <a:schemeClr val="bg1"/>
                </a:solidFill>
              </a:rPr>
              <a:t>LAST FULL PAYCHECK</a:t>
            </a:r>
          </a:p>
        </p:txBody>
      </p:sp>
      <p:sp>
        <p:nvSpPr>
          <p:cNvPr id="56" name="Rectangle 55"/>
          <p:cNvSpPr/>
          <p:nvPr/>
        </p:nvSpPr>
        <p:spPr>
          <a:xfrm>
            <a:off x="9025467" y="4225358"/>
            <a:ext cx="3157757" cy="263264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u="sng" dirty="0" smtClean="0">
                <a:solidFill>
                  <a:schemeClr val="tx1"/>
                </a:solidFill>
              </a:rPr>
              <a:t>Before / After Retirement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1100" dirty="0" smtClean="0">
                <a:solidFill>
                  <a:schemeClr val="tx1"/>
                </a:solidFill>
              </a:rPr>
              <a:t>SGLI ENDS: VGLI or Private Insurance (optional)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1100" dirty="0" smtClean="0">
                <a:solidFill>
                  <a:schemeClr val="tx1"/>
                </a:solidFill>
              </a:rPr>
              <a:t>DELTA Dental enrollment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1100" dirty="0" smtClean="0">
                <a:solidFill>
                  <a:schemeClr val="tx1"/>
                </a:solidFill>
              </a:rPr>
              <a:t>Register Self/Family for Tricare (Prime or Select; within 120 days)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1100" dirty="0" smtClean="0">
                <a:solidFill>
                  <a:schemeClr val="tx1"/>
                </a:solidFill>
              </a:rPr>
              <a:t>File PTDY Voucher w/ DFAS Rome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1100" dirty="0" smtClean="0">
                <a:solidFill>
                  <a:schemeClr val="tx1"/>
                </a:solidFill>
              </a:rPr>
              <a:t>Retirement ID Card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 smtClean="0">
                <a:solidFill>
                  <a:schemeClr val="tx1"/>
                </a:solidFill>
              </a:rPr>
              <a:t>   Make Appointment / Walk in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 smtClean="0">
                <a:solidFill>
                  <a:schemeClr val="tx1"/>
                </a:solidFill>
              </a:rPr>
              <a:t>   DD214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 smtClean="0">
                <a:solidFill>
                  <a:schemeClr val="tx1"/>
                </a:solidFill>
              </a:rPr>
              <a:t>   Copy of Orders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1100" dirty="0" smtClean="0">
                <a:solidFill>
                  <a:schemeClr val="tx1"/>
                </a:solidFill>
              </a:rPr>
              <a:t>Transportation / HHG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100" dirty="0" smtClean="0">
                <a:solidFill>
                  <a:schemeClr val="tx1"/>
                </a:solidFill>
              </a:rPr>
              <a:t>   Will move up to 1 year post retirement (+ multiple extensions</a:t>
            </a:r>
            <a:r>
              <a:rPr lang="en-US" sz="800" dirty="0" smtClean="0">
                <a:solidFill>
                  <a:schemeClr val="tx1"/>
                </a:solidFill>
              </a:rPr>
              <a:t>)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1100" dirty="0" smtClean="0">
                <a:solidFill>
                  <a:schemeClr val="tx1"/>
                </a:solidFill>
              </a:rPr>
              <a:t>Await VA Disability Rate</a:t>
            </a:r>
          </a:p>
        </p:txBody>
      </p:sp>
      <p:sp>
        <p:nvSpPr>
          <p:cNvPr id="57" name="5-Point Star 56"/>
          <p:cNvSpPr/>
          <p:nvPr/>
        </p:nvSpPr>
        <p:spPr>
          <a:xfrm>
            <a:off x="11894536" y="3305906"/>
            <a:ext cx="288688" cy="237396"/>
          </a:xfrm>
          <a:prstGeom prst="star5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5-Point Star 57"/>
          <p:cNvSpPr/>
          <p:nvPr/>
        </p:nvSpPr>
        <p:spPr>
          <a:xfrm>
            <a:off x="11282893" y="3305906"/>
            <a:ext cx="288688" cy="237396"/>
          </a:xfrm>
          <a:prstGeom prst="star5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5408975" y="1931723"/>
            <a:ext cx="1420124" cy="51874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u="sng" dirty="0" smtClean="0">
                <a:solidFill>
                  <a:schemeClr val="tx1"/>
                </a:solidFill>
              </a:rPr>
              <a:t>Transportation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Make an appointment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Housing Furniture</a:t>
            </a:r>
          </a:p>
        </p:txBody>
      </p:sp>
      <p:sp>
        <p:nvSpPr>
          <p:cNvPr id="64" name="Rectangle 63"/>
          <p:cNvSpPr/>
          <p:nvPr/>
        </p:nvSpPr>
        <p:spPr>
          <a:xfrm>
            <a:off x="5408975" y="1286318"/>
            <a:ext cx="1420124" cy="51874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u="sng" dirty="0" smtClean="0">
                <a:solidFill>
                  <a:schemeClr val="tx1"/>
                </a:solidFill>
              </a:rPr>
              <a:t>Medical / Dental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Make an appointment for options</a:t>
            </a:r>
          </a:p>
        </p:txBody>
      </p:sp>
      <p:sp>
        <p:nvSpPr>
          <p:cNvPr id="43" name="Rectangle 42"/>
          <p:cNvSpPr/>
          <p:nvPr/>
        </p:nvSpPr>
        <p:spPr>
          <a:xfrm>
            <a:off x="2526325" y="5855684"/>
            <a:ext cx="2906750" cy="100231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u="sng" dirty="0" smtClean="0">
                <a:solidFill>
                  <a:schemeClr val="tx1"/>
                </a:solidFill>
              </a:rPr>
              <a:t>Local Services Information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Veterans Administration 1-800-827-1000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Counseling (MFLC) 010-8693-9926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Finance 050-3353-6617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Chaplain 0500-3354-7275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US </a:t>
            </a:r>
            <a:r>
              <a:rPr lang="en-US" sz="800" dirty="0" err="1" smtClean="0">
                <a:solidFill>
                  <a:schemeClr val="tx1"/>
                </a:solidFill>
              </a:rPr>
              <a:t>Dept</a:t>
            </a:r>
            <a:r>
              <a:rPr lang="en-US" sz="800" dirty="0" smtClean="0">
                <a:solidFill>
                  <a:schemeClr val="tx1"/>
                </a:solidFill>
              </a:rPr>
              <a:t> of Labor 1-877-827-5627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schemeClr val="tx1"/>
                </a:solidFill>
              </a:rPr>
              <a:t>Transitions (F101) 050-3357-2096</a:t>
            </a:r>
          </a:p>
        </p:txBody>
      </p:sp>
      <p:sp>
        <p:nvSpPr>
          <p:cNvPr id="45" name="Rectangle 44"/>
          <p:cNvSpPr/>
          <p:nvPr/>
        </p:nvSpPr>
        <p:spPr>
          <a:xfrm>
            <a:off x="1956638" y="1931723"/>
            <a:ext cx="1341953" cy="58907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u="sng" dirty="0" smtClean="0">
                <a:solidFill>
                  <a:schemeClr val="tx1"/>
                </a:solidFill>
              </a:rPr>
              <a:t>JOB FAIRS</a:t>
            </a:r>
          </a:p>
          <a:p>
            <a:pPr marL="171450" lvl="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prstClr val="black"/>
                </a:solidFill>
              </a:rPr>
              <a:t>Minimized job path</a:t>
            </a:r>
          </a:p>
          <a:p>
            <a:pPr marL="171450" lvl="0" indent="-171450">
              <a:buFont typeface="Courier New" panose="02070309020205020404" pitchFamily="49" charset="0"/>
              <a:buChar char="o"/>
            </a:pPr>
            <a:r>
              <a:rPr lang="en-US" sz="800" dirty="0" smtClean="0">
                <a:solidFill>
                  <a:prstClr val="black"/>
                </a:solidFill>
              </a:rPr>
              <a:t>Show resume to hiring reps (seek advice)</a:t>
            </a:r>
          </a:p>
        </p:txBody>
      </p:sp>
      <p:cxnSp>
        <p:nvCxnSpPr>
          <p:cNvPr id="46" name="Straight Arrow Connector 45"/>
          <p:cNvCxnSpPr/>
          <p:nvPr/>
        </p:nvCxnSpPr>
        <p:spPr>
          <a:xfrm>
            <a:off x="2492482" y="2542931"/>
            <a:ext cx="11718" cy="70338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0167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652</Words>
  <Application>Microsoft Office PowerPoint</Application>
  <PresentationFormat>Widescreen</PresentationFormat>
  <Paragraphs>178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Courier New</vt:lpstr>
      <vt:lpstr>Wingdings</vt:lpstr>
      <vt:lpstr>Office Theme</vt:lpstr>
      <vt:lpstr>Retirement Planning (1-3 years countdown)</vt:lpstr>
      <vt:lpstr>Retirement Planning (12 month countdown)</vt:lpstr>
    </vt:vector>
  </TitlesOfParts>
  <Company>United States Army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Retirement Planning (1-3 years countdown)</dc:title>
  <dc:creator>Remington, Christopher MSG MIL USARMY 8A SAFETY HUMP (US)</dc:creator>
  <cp:lastModifiedBy>Remington, Christopher MSG MIL USARMY 8A SAFETY HUMP (US)</cp:lastModifiedBy>
  <cp:revision>24</cp:revision>
  <cp:lastPrinted>2020-04-08T11:03:24Z</cp:lastPrinted>
  <dcterms:created xsi:type="dcterms:W3CDTF">2020-04-05T08:53:53Z</dcterms:created>
  <dcterms:modified xsi:type="dcterms:W3CDTF">2020-04-30T20:51:55Z</dcterms:modified>
</cp:coreProperties>
</file>