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70" r:id="rId2"/>
    <p:sldId id="324" r:id="rId3"/>
    <p:sldId id="275" r:id="rId4"/>
    <p:sldId id="356" r:id="rId5"/>
    <p:sldId id="328" r:id="rId6"/>
    <p:sldId id="330" r:id="rId7"/>
    <p:sldId id="331" r:id="rId8"/>
    <p:sldId id="353" r:id="rId9"/>
    <p:sldId id="332" r:id="rId10"/>
    <p:sldId id="333" r:id="rId11"/>
    <p:sldId id="334" r:id="rId12"/>
    <p:sldId id="335" r:id="rId13"/>
    <p:sldId id="336" r:id="rId14"/>
    <p:sldId id="343" r:id="rId15"/>
    <p:sldId id="352" r:id="rId16"/>
    <p:sldId id="355" r:id="rId17"/>
    <p:sldId id="337" r:id="rId18"/>
    <p:sldId id="338" r:id="rId19"/>
    <p:sldId id="339" r:id="rId20"/>
    <p:sldId id="340" r:id="rId21"/>
    <p:sldId id="354" r:id="rId22"/>
    <p:sldId id="349" r:id="rId23"/>
    <p:sldId id="325" r:id="rId24"/>
    <p:sldId id="350" r:id="rId25"/>
    <p:sldId id="327" r:id="rId26"/>
    <p:sldId id="351" r:id="rId27"/>
    <p:sldId id="358" r:id="rId28"/>
    <p:sldId id="359" r:id="rId29"/>
    <p:sldId id="357" r:id="rId30"/>
    <p:sldId id="329" r:id="rId31"/>
    <p:sldId id="341" r:id="rId32"/>
    <p:sldId id="342" r:id="rId33"/>
    <p:sldId id="295" r:id="rId34"/>
    <p:sldId id="289" r:id="rId3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FFFF00"/>
    <a:srgbClr val="00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76419" autoAdjust="0"/>
  </p:normalViewPr>
  <p:slideViewPr>
    <p:cSldViewPr>
      <p:cViewPr varScale="1">
        <p:scale>
          <a:sx n="95" d="100"/>
          <a:sy n="95" d="100"/>
        </p:scale>
        <p:origin x="21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5874"/>
    </p:cViewPr>
  </p:sorterViewPr>
  <p:notesViewPr>
    <p:cSldViewPr>
      <p:cViewPr varScale="1">
        <p:scale>
          <a:sx n="55" d="100"/>
          <a:sy n="55" d="100"/>
        </p:scale>
        <p:origin x="-187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9219" name="Rectangle 3"/>
          <p:cNvSpPr>
            <a:spLocks noGrp="1" noChangeArrowheads="1"/>
          </p:cNvSpPr>
          <p:nvPr>
            <p:ph type="dt" sz="quarter"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9220" name="Rectangle 4"/>
          <p:cNvSpPr>
            <a:spLocks noGrp="1" noChangeArrowheads="1"/>
          </p:cNvSpPr>
          <p:nvPr>
            <p:ph type="ftr" sz="quarter" idx="2"/>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9221" name="Rectangle 5"/>
          <p:cNvSpPr>
            <a:spLocks noGrp="1" noChangeArrowheads="1"/>
          </p:cNvSpPr>
          <p:nvPr>
            <p:ph type="sldNum" sz="quarter" idx="3"/>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9AE5AC3E-215C-4B81-909D-2BF5921ED3A2}" type="slidenum">
              <a:rPr lang="en-US"/>
              <a:pPr>
                <a:defRPr/>
              </a:pPr>
              <a:t>‹#›</a:t>
            </a:fld>
            <a:endParaRPr lang="en-US"/>
          </a:p>
        </p:txBody>
      </p:sp>
    </p:spTree>
    <p:extLst>
      <p:ext uri="{BB962C8B-B14F-4D97-AF65-F5344CB8AC3E}">
        <p14:creationId xmlns:p14="http://schemas.microsoft.com/office/powerpoint/2010/main" val="43453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6147" name="Rectangle 3"/>
          <p:cNvSpPr>
            <a:spLocks noGrp="1" noChangeArrowheads="1"/>
          </p:cNvSpPr>
          <p:nvPr>
            <p:ph type="dt"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6151" name="Rectangle 7"/>
          <p:cNvSpPr>
            <a:spLocks noGrp="1" noChangeArrowheads="1"/>
          </p:cNvSpPr>
          <p:nvPr>
            <p:ph type="sldNum" sz="quarter" idx="5"/>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2AB1784D-6547-43DE-AE3F-E256585BC3A7}" type="slidenum">
              <a:rPr lang="en-US"/>
              <a:pPr>
                <a:defRPr/>
              </a:pPr>
              <a:t>‹#›</a:t>
            </a:fld>
            <a:endParaRPr lang="en-US"/>
          </a:p>
        </p:txBody>
      </p:sp>
    </p:spTree>
    <p:extLst>
      <p:ext uri="{BB962C8B-B14F-4D97-AF65-F5344CB8AC3E}">
        <p14:creationId xmlns:p14="http://schemas.microsoft.com/office/powerpoint/2010/main" val="385781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1</a:t>
            </a:fld>
            <a:endParaRPr lang="en-US"/>
          </a:p>
        </p:txBody>
      </p:sp>
    </p:spTree>
    <p:extLst>
      <p:ext uri="{BB962C8B-B14F-4D97-AF65-F5344CB8AC3E}">
        <p14:creationId xmlns:p14="http://schemas.microsoft.com/office/powerpoint/2010/main" val="105845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CNO-shadow"/>
          <p:cNvPicPr>
            <a:picLocks noChangeAspect="1" noChangeArrowheads="1"/>
          </p:cNvPicPr>
          <p:nvPr userDrawn="1"/>
        </p:nvPicPr>
        <p:blipFill>
          <a:blip r:embed="rId2" cstate="print"/>
          <a:srcRect/>
          <a:stretch>
            <a:fillRect/>
          </a:stretch>
        </p:blipFill>
        <p:spPr bwMode="auto">
          <a:xfrm>
            <a:off x="3392488" y="1984375"/>
            <a:ext cx="2359025" cy="2359025"/>
          </a:xfrm>
          <a:prstGeom prst="rect">
            <a:avLst/>
          </a:prstGeom>
          <a:noFill/>
          <a:ln w="9525">
            <a:noFill/>
            <a:miter lim="800000"/>
            <a:headEnd/>
            <a:tailEnd/>
          </a:ln>
        </p:spPr>
      </p:pic>
      <p:sp>
        <p:nvSpPr>
          <p:cNvPr id="5" name="Line 7"/>
          <p:cNvSpPr>
            <a:spLocks noChangeShapeType="1"/>
          </p:cNvSpPr>
          <p:nvPr userDrawn="1"/>
        </p:nvSpPr>
        <p:spPr bwMode="auto">
          <a:xfrm>
            <a:off x="609600" y="1244600"/>
            <a:ext cx="8534400" cy="0"/>
          </a:xfrm>
          <a:prstGeom prst="line">
            <a:avLst/>
          </a:prstGeom>
          <a:noFill/>
          <a:ln w="31750">
            <a:solidFill>
              <a:srgbClr val="000080"/>
            </a:solidFill>
            <a:round/>
            <a:headEnd/>
            <a:tailEnd/>
          </a:ln>
          <a:effectLst/>
        </p:spPr>
        <p:txBody>
          <a:bodyPr/>
          <a:lstStyle/>
          <a:p>
            <a:pPr>
              <a:defRPr/>
            </a:pPr>
            <a:endParaRPr lang="en-US"/>
          </a:p>
        </p:txBody>
      </p:sp>
      <p:sp>
        <p:nvSpPr>
          <p:cNvPr id="6" name="Line 8"/>
          <p:cNvSpPr>
            <a:spLocks noChangeShapeType="1"/>
          </p:cNvSpPr>
          <p:nvPr userDrawn="1"/>
        </p:nvSpPr>
        <p:spPr bwMode="auto">
          <a:xfrm>
            <a:off x="457200" y="1295400"/>
            <a:ext cx="8686800" cy="0"/>
          </a:xfrm>
          <a:prstGeom prst="line">
            <a:avLst/>
          </a:prstGeom>
          <a:noFill/>
          <a:ln w="31750">
            <a:solidFill>
              <a:srgbClr val="FF0000"/>
            </a:solidFill>
            <a:round/>
            <a:headEnd/>
            <a:tailEnd/>
          </a:ln>
          <a:effectLst/>
        </p:spPr>
        <p:txBody>
          <a:bodyPr/>
          <a:lstStyle/>
          <a:p>
            <a:pPr>
              <a:defRPr/>
            </a:pPr>
            <a:endParaRPr lang="en-US"/>
          </a:p>
        </p:txBody>
      </p:sp>
      <p:sp>
        <p:nvSpPr>
          <p:cNvPr id="7" name="Text Box 11"/>
          <p:cNvSpPr txBox="1">
            <a:spLocks noChangeArrowheads="1"/>
          </p:cNvSpPr>
          <p:nvPr userDrawn="1"/>
        </p:nvSpPr>
        <p:spPr bwMode="auto">
          <a:xfrm>
            <a:off x="81772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8" name="Text Box 12"/>
          <p:cNvSpPr txBox="1">
            <a:spLocks noChangeArrowheads="1"/>
          </p:cNvSpPr>
          <p:nvPr userDrawn="1"/>
        </p:nvSpPr>
        <p:spPr bwMode="auto">
          <a:xfrm>
            <a:off x="0" y="6581775"/>
            <a:ext cx="10175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 </a:t>
            </a:r>
          </a:p>
        </p:txBody>
      </p:sp>
      <p:sp>
        <p:nvSpPr>
          <p:cNvPr id="4098" name="Rectangle 2"/>
          <p:cNvSpPr>
            <a:spLocks noGrp="1" noChangeArrowheads="1"/>
          </p:cNvSpPr>
          <p:nvPr>
            <p:ph type="ctrTitle"/>
          </p:nvPr>
        </p:nvSpPr>
        <p:spPr>
          <a:xfrm>
            <a:off x="685800" y="381000"/>
            <a:ext cx="7772400" cy="1143000"/>
          </a:xfrm>
        </p:spPr>
        <p:txBody>
          <a:bodyPr/>
          <a:lstStyle>
            <a:lvl1pPr>
              <a:defRPr sz="4000" b="0" i="0"/>
            </a:lvl1pPr>
          </a:lstStyle>
          <a:p>
            <a:r>
              <a:rPr lang="en-US"/>
              <a:t>Click to edit Master title style</a:t>
            </a:r>
          </a:p>
        </p:txBody>
      </p:sp>
      <p:sp>
        <p:nvSpPr>
          <p:cNvPr id="4099" name="Rectangle 3"/>
          <p:cNvSpPr>
            <a:spLocks noGrp="1" noChangeArrowheads="1"/>
          </p:cNvSpPr>
          <p:nvPr>
            <p:ph type="subTitle" idx="1"/>
          </p:nvPr>
        </p:nvSpPr>
        <p:spPr>
          <a:xfrm>
            <a:off x="1371600" y="4572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 name="Rectangle 5"/>
          <p:cNvSpPr>
            <a:spLocks noGrp="1" noChangeArrowheads="1"/>
          </p:cNvSpPr>
          <p:nvPr>
            <p:ph type="sldNum" sz="quarter" idx="10"/>
          </p:nvPr>
        </p:nvSpPr>
        <p:spPr/>
        <p:txBody>
          <a:bodyPr/>
          <a:lstStyle>
            <a:lvl1pPr>
              <a:defRPr/>
            </a:lvl1pPr>
          </a:lstStyle>
          <a:p>
            <a:pPr>
              <a:defRPr/>
            </a:pPr>
            <a:fld id="{6EB1221A-F99C-45A8-8509-D4FE3123F3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60B98E7-CDAC-446B-A25D-5420481B31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76200"/>
            <a:ext cx="21145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912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6DD263F3-EFCB-434C-8E70-9F50034966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90600" y="76200"/>
            <a:ext cx="8153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C281E5C0-6570-43E3-868E-DF9524C356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FEBB3505-FC7E-49AC-B383-D62769D0F0F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4"/>
          <p:cNvSpPr>
            <a:spLocks noGrp="1"/>
          </p:cNvSpPr>
          <p:nvPr>
            <p:ph type="sldNum" sz="quarter" idx="10"/>
          </p:nvPr>
        </p:nvSpPr>
        <p:spPr/>
        <p:txBody>
          <a:bodyPr/>
          <a:lstStyle>
            <a:lvl1pPr>
              <a:defRPr/>
            </a:lvl1pPr>
          </a:lstStyle>
          <a:p>
            <a:pPr>
              <a:defRPr/>
            </a:pPr>
            <a:fld id="{E956F2AD-A0FC-4CBF-BB3B-2FC4A3C3B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D305497B-F9E6-4FE9-8CE2-5DB1956FEA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65518B07-FC29-447A-8CCB-1F4A2C63D8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10"/>
          </p:nvPr>
        </p:nvSpPr>
        <p:spPr/>
        <p:txBody>
          <a:bodyPr/>
          <a:lstStyle>
            <a:lvl1pPr>
              <a:defRPr/>
            </a:lvl1pPr>
          </a:lstStyle>
          <a:p>
            <a:pPr>
              <a:defRPr/>
            </a:pPr>
            <a:fld id="{1B11FCAC-5E29-47BE-A4F0-60B27D4944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DB4B169A-DB85-4DEB-8CBC-294251005C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FBD73DF-E380-4042-AD13-ACB9C4680F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DA4EE143-0CBF-4C97-B0A0-B41E0A001B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4262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25621AF-BB0A-4280-B430-710C7691AFDD}" type="slidenum">
              <a:rPr lang="en-US"/>
              <a:pPr>
                <a:defRPr/>
              </a:pPr>
              <a:t>‹#›</a:t>
            </a:fld>
            <a:endParaRPr lang="en-US"/>
          </a:p>
        </p:txBody>
      </p:sp>
      <p:sp>
        <p:nvSpPr>
          <p:cNvPr id="1033" name="Line 9"/>
          <p:cNvSpPr>
            <a:spLocks noChangeShapeType="1"/>
          </p:cNvSpPr>
          <p:nvPr/>
        </p:nvSpPr>
        <p:spPr bwMode="auto">
          <a:xfrm>
            <a:off x="609600" y="990600"/>
            <a:ext cx="8534400" cy="0"/>
          </a:xfrm>
          <a:prstGeom prst="line">
            <a:avLst/>
          </a:prstGeom>
          <a:noFill/>
          <a:ln w="31750">
            <a:solidFill>
              <a:srgbClr val="000080"/>
            </a:solidFill>
            <a:round/>
            <a:headEnd/>
            <a:tailEnd/>
          </a:ln>
          <a:effectLst/>
        </p:spPr>
        <p:txBody>
          <a:bodyPr/>
          <a:lstStyle/>
          <a:p>
            <a:pPr>
              <a:defRPr/>
            </a:pPr>
            <a:endParaRPr lang="en-US"/>
          </a:p>
        </p:txBody>
      </p:sp>
      <p:sp>
        <p:nvSpPr>
          <p:cNvPr id="1035" name="Line 11"/>
          <p:cNvSpPr>
            <a:spLocks noChangeShapeType="1"/>
          </p:cNvSpPr>
          <p:nvPr/>
        </p:nvSpPr>
        <p:spPr bwMode="auto">
          <a:xfrm>
            <a:off x="457200" y="1041400"/>
            <a:ext cx="8686800" cy="0"/>
          </a:xfrm>
          <a:prstGeom prst="line">
            <a:avLst/>
          </a:prstGeom>
          <a:noFill/>
          <a:ln w="31750">
            <a:solidFill>
              <a:srgbClr val="FF0000"/>
            </a:solidFill>
            <a:round/>
            <a:headEnd/>
            <a:tailEnd/>
          </a:ln>
          <a:effectLst/>
        </p:spPr>
        <p:txBody>
          <a:bodyPr/>
          <a:lstStyle/>
          <a:p>
            <a:pPr>
              <a:defRPr/>
            </a:pPr>
            <a:endParaRPr lang="en-US"/>
          </a:p>
        </p:txBody>
      </p:sp>
      <p:pic>
        <p:nvPicPr>
          <p:cNvPr id="1032" name="Picture 7" descr="CNO-shadow"/>
          <p:cNvPicPr>
            <a:picLocks noChangeAspect="1" noChangeArrowheads="1"/>
          </p:cNvPicPr>
          <p:nvPr/>
        </p:nvPicPr>
        <p:blipFill>
          <a:blip r:embed="rId14" cstate="print"/>
          <a:srcRect/>
          <a:stretch>
            <a:fillRect/>
          </a:stretch>
        </p:blipFill>
        <p:spPr bwMode="auto">
          <a:xfrm>
            <a:off x="25400" y="25400"/>
            <a:ext cx="901700" cy="901700"/>
          </a:xfrm>
          <a:prstGeom prst="rect">
            <a:avLst/>
          </a:prstGeom>
          <a:noFill/>
          <a:ln w="9525">
            <a:noFill/>
            <a:miter lim="800000"/>
            <a:headEnd/>
            <a:tailEnd/>
          </a:ln>
        </p:spPr>
      </p:pic>
      <p:sp>
        <p:nvSpPr>
          <p:cNvPr id="1037" name="Text Box 13"/>
          <p:cNvSpPr txBox="1">
            <a:spLocks noChangeArrowheads="1"/>
          </p:cNvSpPr>
          <p:nvPr/>
        </p:nvSpPr>
        <p:spPr bwMode="auto">
          <a:xfrm>
            <a:off x="152400" y="6581775"/>
            <a:ext cx="9794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1038" name="Text Box 14"/>
          <p:cNvSpPr txBox="1">
            <a:spLocks noChangeArrowheads="1"/>
          </p:cNvSpPr>
          <p:nvPr/>
        </p:nvSpPr>
        <p:spPr bwMode="auto">
          <a:xfrm>
            <a:off x="81645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81" r:id="rId8"/>
    <p:sldLayoutId id="2147483790" r:id="rId9"/>
    <p:sldLayoutId id="2147483782" r:id="rId10"/>
    <p:sldLayoutId id="2147483791" r:id="rId11"/>
    <p:sldLayoutId id="2147483792" r:id="rId12"/>
  </p:sldLayoutIdLst>
  <p:hf hdr="0" ftr="0" dt="0"/>
  <p:txStyles>
    <p:titleStyle>
      <a:lvl1pPr algn="ctr" rtl="0" eaLnBrk="0" fontAlgn="base" hangingPunct="0">
        <a:spcBef>
          <a:spcPct val="0"/>
        </a:spcBef>
        <a:spcAft>
          <a:spcPct val="0"/>
        </a:spcAft>
        <a:defRPr sz="3600" b="1" i="1">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ynavyhr.navy.mil/Career-Management/Community-Management/Enlisted-Career-Admin/SRB-SDAP-Enl-Bonu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04800" y="-152400"/>
            <a:ext cx="8572500" cy="1676400"/>
          </a:xfrm>
        </p:spPr>
        <p:txBody>
          <a:bodyPr/>
          <a:lstStyle/>
          <a:p>
            <a:pPr eaLnBrk="1" hangingPunct="1"/>
            <a:r>
              <a:rPr lang="en-US" b="1" dirty="0" smtClean="0"/>
              <a:t>SRB</a:t>
            </a:r>
          </a:p>
        </p:txBody>
      </p:sp>
      <p:sp>
        <p:nvSpPr>
          <p:cNvPr id="12291" name="Subtitle 2"/>
          <p:cNvSpPr>
            <a:spLocks noGrp="1"/>
          </p:cNvSpPr>
          <p:nvPr>
            <p:ph type="subTitle" idx="1"/>
          </p:nvPr>
        </p:nvSpPr>
        <p:spPr>
          <a:xfrm>
            <a:off x="0" y="4419600"/>
            <a:ext cx="9144000" cy="1752600"/>
          </a:xfrm>
        </p:spPr>
        <p:txBody>
          <a:bodyPr/>
          <a:lstStyle/>
          <a:p>
            <a:pPr eaLnBrk="1" hangingPunct="1"/>
            <a:r>
              <a:rPr lang="en-US" sz="2800" b="1" dirty="0" smtClean="0">
                <a:solidFill>
                  <a:srgbClr val="000066"/>
                </a:solidFill>
              </a:rPr>
              <a:t>ETNCM(SW/AW) GALE</a:t>
            </a:r>
          </a:p>
          <a:p>
            <a:pPr eaLnBrk="1" hangingPunct="1"/>
            <a:r>
              <a:rPr lang="en-US" sz="2800" b="1" dirty="0" smtClean="0">
                <a:solidFill>
                  <a:srgbClr val="000066"/>
                </a:solidFill>
              </a:rPr>
              <a:t>BUPERS 328</a:t>
            </a:r>
            <a:endParaRPr lang="en-US" dirty="0" smtClean="0"/>
          </a:p>
          <a:p>
            <a:pPr eaLnBrk="1" hangingPunct="1"/>
            <a:endParaRPr lang="en-US" dirty="0" smtClean="0"/>
          </a:p>
          <a:p>
            <a:pPr eaLnBrk="1" hangingPunct="1"/>
            <a:endParaRPr lang="en-US" dirty="0" smtClean="0"/>
          </a:p>
          <a:p>
            <a:pPr eaLnBrk="1" hangingPunct="1"/>
            <a:r>
              <a:rPr lang="en-US" sz="1200" dirty="0" smtClean="0"/>
              <a:t>Updated: 06 AUGUST 2021</a:t>
            </a:r>
          </a:p>
          <a:p>
            <a:pPr eaLnBrk="1" hangingPunct="1"/>
            <a:endParaRPr lang="en-US" sz="1200" dirty="0" smtClean="0"/>
          </a:p>
        </p:txBody>
      </p:sp>
      <p:sp>
        <p:nvSpPr>
          <p:cNvPr id="4" name="Title 1"/>
          <p:cNvSpPr txBox="1">
            <a:spLocks/>
          </p:cNvSpPr>
          <p:nvPr/>
        </p:nvSpPr>
        <p:spPr bwMode="auto">
          <a:xfrm>
            <a:off x="335478" y="685800"/>
            <a:ext cx="8572500" cy="1676400"/>
          </a:xfrm>
          <a:prstGeom prst="rect">
            <a:avLst/>
          </a:prstGeom>
          <a:noFill/>
          <a:ln w="9525">
            <a:noFill/>
            <a:miter lim="800000"/>
            <a:headEnd/>
            <a:tailEnd/>
          </a:ln>
        </p:spPr>
        <p:txBody>
          <a:bodyPr anchor="ctr"/>
          <a:lstStyle/>
          <a:p>
            <a:pPr algn="ctr" eaLnBrk="0" hangingPunct="0">
              <a:defRPr/>
            </a:pPr>
            <a:r>
              <a:rPr lang="en-US" sz="2800" b="1" i="1" kern="0" dirty="0" smtClean="0">
                <a:solidFill>
                  <a:srgbClr val="000066"/>
                </a:solidFill>
                <a:latin typeface="+mj-lt"/>
                <a:ea typeface="+mj-ea"/>
                <a:cs typeface="+mj-cs"/>
              </a:rPr>
              <a:t>SRB Migration to NSIPS</a:t>
            </a:r>
            <a:endParaRPr lang="en-US" sz="2800" b="1" i="1" kern="0" dirty="0">
              <a:solidFill>
                <a:srgbClr val="000066"/>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SRB Processing</a:t>
            </a:r>
          </a:p>
        </p:txBody>
      </p:sp>
      <p:sp>
        <p:nvSpPr>
          <p:cNvPr id="3" name="Content Placeholder 2"/>
          <p:cNvSpPr>
            <a:spLocks noGrp="1"/>
          </p:cNvSpPr>
          <p:nvPr>
            <p:ph idx="1"/>
          </p:nvPr>
        </p:nvSpPr>
        <p:spPr/>
        <p:txBody>
          <a:bodyPr/>
          <a:lstStyle/>
          <a:p>
            <a:r>
              <a:rPr lang="en-US" dirty="0" smtClean="0"/>
              <a:t>Essentially, BUPERS-328 staff can only say “Yes” or “No” to CCC initiated requests</a:t>
            </a:r>
          </a:p>
          <a:p>
            <a:r>
              <a:rPr lang="en-US" dirty="0" smtClean="0"/>
              <a:t>Any adjustments to requested reenlistment date, reenlistment term, paygrade, skillset qualifier, etc., cannot be made at BUPERS-328</a:t>
            </a:r>
          </a:p>
          <a:p>
            <a:r>
              <a:rPr lang="en-US" dirty="0" smtClean="0"/>
              <a:t>This would bypass the requirement requiring two parties to agree</a:t>
            </a:r>
          </a:p>
          <a:p>
            <a:r>
              <a:rPr lang="en-US" dirty="0" smtClean="0"/>
              <a:t>The policy interlock is managed by assigned user role, and not the individual (i.e. two different SRB Desk staff cannot work together to make the change)</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10</a:t>
            </a:fld>
            <a:endParaRPr lang="en-US" dirty="0"/>
          </a:p>
        </p:txBody>
      </p:sp>
    </p:spTree>
    <p:extLst>
      <p:ext uri="{BB962C8B-B14F-4D97-AF65-F5344CB8AC3E}">
        <p14:creationId xmlns:p14="http://schemas.microsoft.com/office/powerpoint/2010/main" val="3767703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an SRB Request</a:t>
            </a:r>
            <a:endParaRPr lang="en-US" dirty="0"/>
          </a:p>
        </p:txBody>
      </p:sp>
      <p:sp>
        <p:nvSpPr>
          <p:cNvPr id="3" name="Content Placeholder 2"/>
          <p:cNvSpPr>
            <a:spLocks noGrp="1"/>
          </p:cNvSpPr>
          <p:nvPr>
            <p:ph idx="1"/>
          </p:nvPr>
        </p:nvSpPr>
        <p:spPr/>
        <p:txBody>
          <a:bodyPr/>
          <a:lstStyle/>
          <a:p>
            <a:r>
              <a:rPr lang="en-US" dirty="0" smtClean="0"/>
              <a:t>Any change to a request must originate from the CCC</a:t>
            </a:r>
          </a:p>
          <a:p>
            <a:r>
              <a:rPr lang="en-US" dirty="0" smtClean="0"/>
              <a:t>This will require the CCC to first request SRB cancellation of the previous request</a:t>
            </a:r>
            <a:endParaRPr lang="en-US" dirty="0"/>
          </a:p>
          <a:p>
            <a:r>
              <a:rPr lang="en-US" dirty="0" smtClean="0"/>
              <a:t>Once the previous request is cancelled by the SRB Desk, a new request can be initiated by the CCC</a:t>
            </a:r>
          </a:p>
          <a:p>
            <a:r>
              <a:rPr lang="en-US" dirty="0" smtClean="0"/>
              <a:t>Changes cannot be made retroactively</a:t>
            </a:r>
          </a:p>
          <a:p>
            <a:r>
              <a:rPr lang="en-US" dirty="0" smtClean="0"/>
              <a:t>NSIPS prevents CCCs from requesting reenlistment dates in the past</a:t>
            </a:r>
          </a:p>
          <a:p>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11</a:t>
            </a:fld>
            <a:endParaRPr lang="en-US" dirty="0"/>
          </a:p>
        </p:txBody>
      </p:sp>
    </p:spTree>
    <p:extLst>
      <p:ext uri="{BB962C8B-B14F-4D97-AF65-F5344CB8AC3E}">
        <p14:creationId xmlns:p14="http://schemas.microsoft.com/office/powerpoint/2010/main" val="349721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an SRB Request</a:t>
            </a:r>
          </a:p>
        </p:txBody>
      </p:sp>
      <p:sp>
        <p:nvSpPr>
          <p:cNvPr id="3" name="Content Placeholder 2"/>
          <p:cNvSpPr>
            <a:spLocks noGrp="1"/>
          </p:cNvSpPr>
          <p:nvPr>
            <p:ph idx="1"/>
          </p:nvPr>
        </p:nvSpPr>
        <p:spPr/>
        <p:txBody>
          <a:bodyPr/>
          <a:lstStyle/>
          <a:p>
            <a:r>
              <a:rPr lang="en-US" dirty="0" smtClean="0"/>
              <a:t>The historical OPINS functionality supported quick and efficient changes to previously submitted SRB requests</a:t>
            </a:r>
          </a:p>
          <a:p>
            <a:r>
              <a:rPr lang="en-US" dirty="0" smtClean="0"/>
              <a:t>Previously, these changes were quick, and required little effort from CCCs</a:t>
            </a:r>
          </a:p>
          <a:p>
            <a:r>
              <a:rPr lang="en-US" dirty="0" smtClean="0"/>
              <a:t>The new NSIPS functional limits, in support of policy requirements, will require adjustment</a:t>
            </a:r>
          </a:p>
          <a:p>
            <a:pPr lvl="1"/>
            <a:r>
              <a:rPr lang="en-US" dirty="0" smtClean="0"/>
              <a:t>We can no longer take making easy changes for granted. Changes need to be carefully considered.</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12</a:t>
            </a:fld>
            <a:endParaRPr lang="en-US" dirty="0"/>
          </a:p>
        </p:txBody>
      </p:sp>
    </p:spTree>
    <p:extLst>
      <p:ext uri="{BB962C8B-B14F-4D97-AF65-F5344CB8AC3E}">
        <p14:creationId xmlns:p14="http://schemas.microsoft.com/office/powerpoint/2010/main" val="2839067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an SRB Request</a:t>
            </a:r>
          </a:p>
        </p:txBody>
      </p:sp>
      <p:sp>
        <p:nvSpPr>
          <p:cNvPr id="3" name="Content Placeholder 2"/>
          <p:cNvSpPr>
            <a:spLocks noGrp="1"/>
          </p:cNvSpPr>
          <p:nvPr>
            <p:ph idx="1"/>
          </p:nvPr>
        </p:nvSpPr>
        <p:spPr/>
        <p:txBody>
          <a:bodyPr/>
          <a:lstStyle/>
          <a:p>
            <a:r>
              <a:rPr lang="en-US" dirty="0" smtClean="0"/>
              <a:t>There will always be some demonstrated need to adjust a change to an SRB</a:t>
            </a:r>
          </a:p>
          <a:p>
            <a:pPr lvl="1"/>
            <a:r>
              <a:rPr lang="en-US" dirty="0" smtClean="0"/>
              <a:t>Sailor wants to obligate longer, CWAY flag prevents printing a contract, etc.</a:t>
            </a:r>
          </a:p>
          <a:p>
            <a:r>
              <a:rPr lang="en-US" dirty="0" smtClean="0"/>
              <a:t>CCCs and commands should work to try and minimize changes when possible</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13</a:t>
            </a:fld>
            <a:endParaRPr lang="en-US" dirty="0"/>
          </a:p>
        </p:txBody>
      </p:sp>
    </p:spTree>
    <p:extLst>
      <p:ext uri="{BB962C8B-B14F-4D97-AF65-F5344CB8AC3E}">
        <p14:creationId xmlns:p14="http://schemas.microsoft.com/office/powerpoint/2010/main" val="2055665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a:t>
            </a:r>
            <a:endParaRPr lang="en-US" dirty="0"/>
          </a:p>
        </p:txBody>
      </p:sp>
      <p:sp>
        <p:nvSpPr>
          <p:cNvPr id="3" name="Content Placeholder 2"/>
          <p:cNvSpPr>
            <a:spLocks noGrp="1"/>
          </p:cNvSpPr>
          <p:nvPr>
            <p:ph idx="1"/>
          </p:nvPr>
        </p:nvSpPr>
        <p:spPr/>
        <p:txBody>
          <a:bodyPr/>
          <a:lstStyle/>
          <a:p>
            <a:r>
              <a:rPr lang="en-US" dirty="0" smtClean="0"/>
              <a:t>Requests made in NSIPS web immediately populate our queue.  No more delays for system synchronization!</a:t>
            </a:r>
          </a:p>
          <a:p>
            <a:r>
              <a:rPr lang="en-US" dirty="0" smtClean="0"/>
              <a:t>Since all requests remain within NSIPS, nothing should drop due to synchronization failures</a:t>
            </a:r>
          </a:p>
          <a:p>
            <a:r>
              <a:rPr lang="en-US" dirty="0" smtClean="0"/>
              <a:t>Requests are now managed via a workflow model</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14</a:t>
            </a:fld>
            <a:endParaRPr lang="en-US" dirty="0"/>
          </a:p>
        </p:txBody>
      </p:sp>
    </p:spTree>
    <p:extLst>
      <p:ext uri="{BB962C8B-B14F-4D97-AF65-F5344CB8AC3E}">
        <p14:creationId xmlns:p14="http://schemas.microsoft.com/office/powerpoint/2010/main" val="381582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Challenges</a:t>
            </a:r>
            <a:endParaRPr lang="en-US" dirty="0"/>
          </a:p>
        </p:txBody>
      </p:sp>
      <p:sp>
        <p:nvSpPr>
          <p:cNvPr id="3" name="Content Placeholder 2"/>
          <p:cNvSpPr>
            <a:spLocks noGrp="1"/>
          </p:cNvSpPr>
          <p:nvPr>
            <p:ph idx="1"/>
          </p:nvPr>
        </p:nvSpPr>
        <p:spPr/>
        <p:txBody>
          <a:bodyPr/>
          <a:lstStyle/>
          <a:p>
            <a:r>
              <a:rPr lang="en-US" dirty="0" smtClean="0"/>
              <a:t>We cannot enter requests for commands</a:t>
            </a:r>
          </a:p>
          <a:p>
            <a:pPr lvl="1"/>
            <a:r>
              <a:rPr lang="en-US" dirty="0" smtClean="0"/>
              <a:t>Commands without internet connectivity of NSIPS functionality (e.g. deployed SSN) will need to work with ISIC or TYCOM for assistance</a:t>
            </a:r>
          </a:p>
          <a:p>
            <a:r>
              <a:rPr lang="en-US" dirty="0" smtClean="0"/>
              <a:t>Changes to previously submitted SRB requests are more challenging</a:t>
            </a:r>
          </a:p>
          <a:p>
            <a:r>
              <a:rPr lang="en-US" dirty="0" smtClean="0"/>
              <a:t>We cannot retroactively change an approval to match a deviation in execution</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15</a:t>
            </a:fld>
            <a:endParaRPr lang="en-US" dirty="0"/>
          </a:p>
        </p:txBody>
      </p:sp>
    </p:spTree>
    <p:extLst>
      <p:ext uri="{BB962C8B-B14F-4D97-AF65-F5344CB8AC3E}">
        <p14:creationId xmlns:p14="http://schemas.microsoft.com/office/powerpoint/2010/main" val="767930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deviations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16</a:t>
            </a:fld>
            <a:endParaRPr lang="en-US"/>
          </a:p>
        </p:txBody>
      </p:sp>
    </p:spTree>
    <p:extLst>
      <p:ext uri="{BB962C8B-B14F-4D97-AF65-F5344CB8AC3E}">
        <p14:creationId xmlns:p14="http://schemas.microsoft.com/office/powerpoint/2010/main" val="3541821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Deviation</a:t>
            </a:r>
            <a:endParaRPr lang="en-US" dirty="0"/>
          </a:p>
        </p:txBody>
      </p:sp>
      <p:sp>
        <p:nvSpPr>
          <p:cNvPr id="3" name="Content Placeholder 2"/>
          <p:cNvSpPr>
            <a:spLocks noGrp="1"/>
          </p:cNvSpPr>
          <p:nvPr>
            <p:ph idx="1"/>
          </p:nvPr>
        </p:nvSpPr>
        <p:spPr/>
        <p:txBody>
          <a:bodyPr/>
          <a:lstStyle/>
          <a:p>
            <a:r>
              <a:rPr lang="en-US" dirty="0"/>
              <a:t>In no case should a command deviate from the SRB </a:t>
            </a:r>
            <a:r>
              <a:rPr lang="en-US" dirty="0" smtClean="0"/>
              <a:t>approval</a:t>
            </a:r>
            <a:endParaRPr lang="en-US" dirty="0"/>
          </a:p>
          <a:p>
            <a:r>
              <a:rPr lang="en-US" dirty="0" smtClean="0"/>
              <a:t>There are approximately 100 instances every year where commands and the reenlisting Sailor deviate in some way from the SRB approval</a:t>
            </a:r>
          </a:p>
          <a:p>
            <a:r>
              <a:rPr lang="en-US" dirty="0" smtClean="0"/>
              <a:t>In each case, it would be within policy to simply cancel the SRB and refer the member to BCNR</a:t>
            </a:r>
          </a:p>
          <a:p>
            <a:r>
              <a:rPr lang="en-US" dirty="0" smtClean="0"/>
              <a:t>In practice we assess if the deviation still meets requirements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17</a:t>
            </a:fld>
            <a:endParaRPr lang="en-US" dirty="0"/>
          </a:p>
        </p:txBody>
      </p:sp>
    </p:spTree>
    <p:extLst>
      <p:ext uri="{BB962C8B-B14F-4D97-AF65-F5344CB8AC3E}">
        <p14:creationId xmlns:p14="http://schemas.microsoft.com/office/powerpoint/2010/main" val="2405070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p:txBody>
          <a:bodyPr/>
          <a:lstStyle/>
          <a:p>
            <a:r>
              <a:rPr lang="en-US" dirty="0" smtClean="0"/>
              <a:t>About 90% of all deviations are reapproved retroactively to match execution because the executed reenlistment date and term does still meet requirements</a:t>
            </a:r>
          </a:p>
          <a:p>
            <a:r>
              <a:rPr lang="en-US" dirty="0" smtClean="0"/>
              <a:t>About 10% of all deviations are significant enough that the SRB cannot simply be reapproved retroactively to match execution</a:t>
            </a:r>
          </a:p>
          <a:p>
            <a:r>
              <a:rPr lang="en-US" dirty="0" smtClean="0"/>
              <a:t>NSIPS does not currently allow for retroactive re-approval for any deviations from original date and term of reenlistment</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18</a:t>
            </a:fld>
            <a:endParaRPr lang="en-US" dirty="0"/>
          </a:p>
        </p:txBody>
      </p:sp>
    </p:spTree>
    <p:extLst>
      <p:ext uri="{BB962C8B-B14F-4D97-AF65-F5344CB8AC3E}">
        <p14:creationId xmlns:p14="http://schemas.microsoft.com/office/powerpoint/2010/main" val="1607760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a:xfrm>
            <a:off x="838200" y="1447800"/>
            <a:ext cx="7772400" cy="4114800"/>
          </a:xfrm>
        </p:spPr>
        <p:txBody>
          <a:bodyPr/>
          <a:lstStyle/>
          <a:p>
            <a:r>
              <a:rPr lang="en-US" dirty="0" smtClean="0"/>
              <a:t>The inability to allow for retroactive re-approval of an SRB for a different date or term will lead to larger negative outcomes for commands that deviate from SRB approvals</a:t>
            </a:r>
          </a:p>
          <a:p>
            <a:r>
              <a:rPr lang="en-US" dirty="0" smtClean="0"/>
              <a:t>There are two common root causes for deviations:</a:t>
            </a:r>
          </a:p>
          <a:p>
            <a:pPr lvl="1"/>
            <a:r>
              <a:rPr lang="en-US" dirty="0" smtClean="0"/>
              <a:t>A change in date or term that is transmitted to PSD or BUPERS, but not both, followed by a failure to validate all paperwork prior to approval</a:t>
            </a:r>
          </a:p>
          <a:p>
            <a:pPr lvl="1"/>
            <a:r>
              <a:rPr lang="en-US" dirty="0" smtClean="0"/>
              <a:t>A change in term that is executed without prior permission. This is often </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19</a:t>
            </a:fld>
            <a:endParaRPr lang="en-US" dirty="0"/>
          </a:p>
        </p:txBody>
      </p:sp>
    </p:spTree>
    <p:extLst>
      <p:ext uri="{BB962C8B-B14F-4D97-AF65-F5344CB8AC3E}">
        <p14:creationId xmlns:p14="http://schemas.microsoft.com/office/powerpoint/2010/main" val="740811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Discuss the migration of OPINS to NSIPS</a:t>
            </a:r>
          </a:p>
          <a:p>
            <a:r>
              <a:rPr lang="en-US" dirty="0" smtClean="0"/>
              <a:t>Detail necessary CCC actions in response to the system changes</a:t>
            </a:r>
          </a:p>
          <a:p>
            <a:r>
              <a:rPr lang="en-US" dirty="0" smtClean="0"/>
              <a:t>Detail how to request an SRB in NSIPS through workflow</a:t>
            </a:r>
          </a:p>
          <a:p>
            <a:r>
              <a:rPr lang="en-US" dirty="0" smtClean="0"/>
              <a:t>Review CCC best practices for SRB</a:t>
            </a:r>
          </a:p>
          <a:p>
            <a:pPr marL="0" indent="0">
              <a:buNone/>
            </a:pPr>
            <a:endParaRPr lang="en-US" dirty="0" smtClean="0"/>
          </a:p>
          <a:p>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a:t>
            </a:fld>
            <a:endParaRPr lang="en-US" dirty="0"/>
          </a:p>
        </p:txBody>
      </p:sp>
    </p:spTree>
    <p:extLst>
      <p:ext uri="{BB962C8B-B14F-4D97-AF65-F5344CB8AC3E}">
        <p14:creationId xmlns:p14="http://schemas.microsoft.com/office/powerpoint/2010/main" val="31315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p:txBody>
          <a:bodyPr/>
          <a:lstStyle/>
          <a:p>
            <a:r>
              <a:rPr lang="en-US" dirty="0" smtClean="0"/>
              <a:t>Deviations in execution from approval can largely be avoided by attention to detail on the part of the CCC</a:t>
            </a:r>
          </a:p>
          <a:p>
            <a:r>
              <a:rPr lang="en-US" dirty="0" smtClean="0"/>
              <a:t>All reenlistment paperwork should be validated side by side prior to execution</a:t>
            </a:r>
          </a:p>
          <a:p>
            <a:r>
              <a:rPr lang="en-US" dirty="0" smtClean="0"/>
              <a:t>In the case of something not matching, action should be taken to adjudicate the conflict prior to execution</a:t>
            </a:r>
          </a:p>
          <a:p>
            <a:r>
              <a:rPr lang="en-US" dirty="0" smtClean="0"/>
              <a:t>In no case should a command deviate without permission</a:t>
            </a:r>
          </a:p>
          <a:p>
            <a:r>
              <a:rPr lang="en-US" dirty="0" smtClean="0"/>
              <a:t>Any deviation may result in SRB cancellation, and referral to BCNR</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20</a:t>
            </a:fld>
            <a:endParaRPr lang="en-US" dirty="0"/>
          </a:p>
        </p:txBody>
      </p:sp>
    </p:spTree>
    <p:extLst>
      <p:ext uri="{BB962C8B-B14F-4D97-AF65-F5344CB8AC3E}">
        <p14:creationId xmlns:p14="http://schemas.microsoft.com/office/powerpoint/2010/main" val="44956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 request</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21</a:t>
            </a:fld>
            <a:endParaRPr lang="en-US"/>
          </a:p>
        </p:txBody>
      </p:sp>
    </p:spTree>
    <p:extLst>
      <p:ext uri="{BB962C8B-B14F-4D97-AF65-F5344CB8AC3E}">
        <p14:creationId xmlns:p14="http://schemas.microsoft.com/office/powerpoint/2010/main" val="1423107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a:t>The SRB submission portal in CIMS looks a lot like the previous </a:t>
            </a:r>
            <a:r>
              <a:rPr lang="en-US" dirty="0" smtClean="0"/>
              <a:t>version</a:t>
            </a:r>
          </a:p>
          <a:p>
            <a:pPr marL="285750" indent="-285750">
              <a:buFont typeface="Arial" panose="020B0604020202020204" pitchFamily="34" charset="0"/>
              <a:buChar char="•"/>
            </a:pPr>
            <a:r>
              <a:rPr lang="en-US" dirty="0" smtClean="0"/>
              <a:t>Navigate </a:t>
            </a:r>
            <a:r>
              <a:rPr lang="en-US" dirty="0"/>
              <a:t>to NSIPS &gt; Career Information management &gt; Use &gt; SRB Submission</a:t>
            </a:r>
          </a:p>
          <a:p>
            <a:pPr marL="285750" indent="-285750">
              <a:buFont typeface="Arial" panose="020B0604020202020204" pitchFamily="34" charset="0"/>
              <a:buChar char="•"/>
            </a:pPr>
            <a:r>
              <a:rPr lang="en-US" dirty="0"/>
              <a:t>Enter Sailor data in the appropriate search field, and then select “Search</a:t>
            </a:r>
            <a:r>
              <a:rPr lang="en-US" dirty="0" smtClean="0"/>
              <a:t>”</a:t>
            </a:r>
          </a:p>
          <a:p>
            <a:pPr marL="285750" indent="-285750">
              <a:buFont typeface="Arial" panose="020B0604020202020204" pitchFamily="34" charset="0"/>
              <a:buChar char="•"/>
            </a:pPr>
            <a:r>
              <a:rPr lang="en-US" dirty="0"/>
              <a:t>Select the intended sailor from the list of Sailors </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22</a:t>
            </a:fld>
            <a:endParaRPr lang="en-US" dirty="0"/>
          </a:p>
        </p:txBody>
      </p:sp>
    </p:spTree>
    <p:extLst>
      <p:ext uri="{BB962C8B-B14F-4D97-AF65-F5344CB8AC3E}">
        <p14:creationId xmlns:p14="http://schemas.microsoft.com/office/powerpoint/2010/main" val="1434400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SRB Submission in NSIPS</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a:t>Fill in all fields, with careful attention given to extensions</a:t>
            </a:r>
          </a:p>
          <a:p>
            <a:pPr marL="285750" indent="-285750">
              <a:buFont typeface="Arial" panose="020B0604020202020204" pitchFamily="34" charset="0"/>
              <a:buChar char="•"/>
            </a:pPr>
            <a:r>
              <a:rPr lang="en-US" dirty="0"/>
              <a:t>Click on “Calculate SRB”</a:t>
            </a:r>
          </a:p>
          <a:p>
            <a:r>
              <a:rPr lang="en-US" dirty="0" smtClean="0"/>
              <a:t>If </a:t>
            </a:r>
            <a:r>
              <a:rPr lang="en-US" dirty="0"/>
              <a:t>the calculated result meets </a:t>
            </a:r>
            <a:r>
              <a:rPr lang="en-US" dirty="0" smtClean="0"/>
              <a:t>expectations, and the Sailor is satisfied, select “Submit SRB Pre-Certification”</a:t>
            </a:r>
          </a:p>
          <a:p>
            <a:r>
              <a:rPr lang="en-US" dirty="0" smtClean="0"/>
              <a:t>A pop-up box labeled “SRB Add WF Component” will then appear in the middle of the screen</a:t>
            </a:r>
          </a:p>
          <a:p>
            <a:r>
              <a:rPr lang="en-US" dirty="0" smtClean="0"/>
              <a:t>This screen is used to place the request into workflow for processing at BUPERS 328</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23</a:t>
            </a:fld>
            <a:endParaRPr lang="en-US" dirty="0"/>
          </a:p>
        </p:txBody>
      </p:sp>
    </p:spTree>
    <p:extLst>
      <p:ext uri="{BB962C8B-B14F-4D97-AF65-F5344CB8AC3E}">
        <p14:creationId xmlns:p14="http://schemas.microsoft.com/office/powerpoint/2010/main" val="8656346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This workflow initiation completes the first-party approval of the required two-party process</a:t>
            </a:r>
          </a:p>
          <a:p>
            <a:pPr lvl="1"/>
            <a:r>
              <a:rPr lang="en-US" dirty="0" smtClean="0"/>
              <a:t>The second approval is the approval given at BUPERS-328</a:t>
            </a:r>
          </a:p>
          <a:p>
            <a:r>
              <a:rPr lang="en-US" dirty="0" smtClean="0"/>
              <a:t>Select “Approved” from the first drop-down field on the page labeled “</a:t>
            </a:r>
            <a:r>
              <a:rPr lang="en-US" dirty="0" err="1" smtClean="0"/>
              <a:t>Appr</a:t>
            </a:r>
            <a:r>
              <a:rPr lang="en-US" dirty="0" smtClean="0"/>
              <a:t> Action”</a:t>
            </a:r>
          </a:p>
          <a:p>
            <a:pPr lvl="1"/>
            <a:r>
              <a:rPr lang="en-US" dirty="0" smtClean="0"/>
              <a:t>This may seem counterintuitive, but </a:t>
            </a:r>
            <a:r>
              <a:rPr lang="en-US" dirty="0"/>
              <a:t>t</a:t>
            </a:r>
            <a:r>
              <a:rPr lang="en-US" dirty="0" smtClean="0"/>
              <a:t>he CCC is the first approver in the two-party approval process</a:t>
            </a:r>
          </a:p>
          <a:p>
            <a:r>
              <a:rPr lang="en-US" dirty="0" smtClean="0"/>
              <a:t>There is a “Comment” button. This can be used to provide any narrative comments that help support the request. This is not required, but there are cases where it may be useful to use this block.</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24</a:t>
            </a:fld>
            <a:endParaRPr lang="en-US" dirty="0"/>
          </a:p>
        </p:txBody>
      </p:sp>
    </p:spTree>
    <p:extLst>
      <p:ext uri="{BB962C8B-B14F-4D97-AF65-F5344CB8AC3E}">
        <p14:creationId xmlns:p14="http://schemas.microsoft.com/office/powerpoint/2010/main" val="2572996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Fill </a:t>
            </a:r>
            <a:r>
              <a:rPr lang="en-US" dirty="0"/>
              <a:t>in applicable comments in the “Commanding Officer Remarks” field</a:t>
            </a:r>
          </a:p>
          <a:p>
            <a:r>
              <a:rPr lang="en-US" dirty="0" smtClean="0"/>
              <a:t>Select “Ok” and the request will then indicate “Saved”</a:t>
            </a:r>
          </a:p>
          <a:p>
            <a:r>
              <a:rPr lang="en-US" dirty="0" smtClean="0"/>
              <a:t>The screen indicating “Saved” communicates to you that the request has been properly submitted</a:t>
            </a:r>
          </a:p>
          <a:p>
            <a:r>
              <a:rPr lang="en-US" dirty="0"/>
              <a:t>That submission will then route the request directly to BUPERS-328 for pre-screening</a:t>
            </a:r>
          </a:p>
          <a:p>
            <a:r>
              <a:rPr lang="en-US" dirty="0"/>
              <a:t>Anyone at the SRB Desk can see that request in the SRB Dashboard in NSIPS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25</a:t>
            </a:fld>
            <a:endParaRPr lang="en-US" dirty="0"/>
          </a:p>
        </p:txBody>
      </p:sp>
    </p:spTree>
    <p:extLst>
      <p:ext uri="{BB962C8B-B14F-4D97-AF65-F5344CB8AC3E}">
        <p14:creationId xmlns:p14="http://schemas.microsoft.com/office/powerpoint/2010/main" val="3049475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There are some issues with naval messages and BOL data</a:t>
            </a:r>
          </a:p>
          <a:p>
            <a:r>
              <a:rPr lang="en-US" dirty="0" smtClean="0"/>
              <a:t>SRB status is no longer reflecting to the SRB application in BOL</a:t>
            </a:r>
          </a:p>
          <a:p>
            <a:r>
              <a:rPr lang="en-US" dirty="0" smtClean="0"/>
              <a:t>Naval messages should be restored soon. As soon as that function is restored, messages for all approvals and cancellations will be produced automatically. This will include messages for approvals made while this function was not working </a:t>
            </a:r>
            <a:r>
              <a:rPr lang="en-US" dirty="0" err="1" smtClean="0"/>
              <a:t>propelry</a:t>
            </a:r>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26</a:t>
            </a:fld>
            <a:endParaRPr lang="en-US" dirty="0"/>
          </a:p>
        </p:txBody>
      </p:sp>
    </p:spTree>
    <p:extLst>
      <p:ext uri="{BB962C8B-B14F-4D97-AF65-F5344CB8AC3E}">
        <p14:creationId xmlns:p14="http://schemas.microsoft.com/office/powerpoint/2010/main" val="28666402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Do Not resubmit an SRB request because the data is not populating in BOL</a:t>
            </a:r>
          </a:p>
          <a:p>
            <a:r>
              <a:rPr lang="en-US" dirty="0" smtClean="0"/>
              <a:t>If the request saved when submitted, we have it</a:t>
            </a:r>
          </a:p>
          <a:p>
            <a:r>
              <a:rPr lang="en-US" dirty="0" smtClean="0"/>
              <a:t>Resubmission simply creates a second submission, and it does not overwrite the previous request</a:t>
            </a:r>
          </a:p>
          <a:p>
            <a:r>
              <a:rPr lang="en-US" dirty="0" smtClean="0"/>
              <a:t>An SRB request can be validated to have been received by navigating in NSIPS to Contract Administration &gt; Force Management &gt; Use &gt; SRB Precertification – Create</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27</a:t>
            </a:fld>
            <a:endParaRPr lang="en-US" dirty="0"/>
          </a:p>
        </p:txBody>
      </p:sp>
    </p:spTree>
    <p:extLst>
      <p:ext uri="{BB962C8B-B14F-4D97-AF65-F5344CB8AC3E}">
        <p14:creationId xmlns:p14="http://schemas.microsoft.com/office/powerpoint/2010/main" val="163350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Use the </a:t>
            </a:r>
            <a:r>
              <a:rPr lang="en-US" smtClean="0"/>
              <a:t>search fields </a:t>
            </a:r>
            <a:r>
              <a:rPr lang="en-US" dirty="0" smtClean="0"/>
              <a:t>to find the Sailor</a:t>
            </a:r>
          </a:p>
          <a:p>
            <a:r>
              <a:rPr lang="en-US" dirty="0" smtClean="0"/>
              <a:t>The SRB precertification can be viewed.</a:t>
            </a:r>
          </a:p>
          <a:p>
            <a:r>
              <a:rPr lang="en-US" dirty="0" smtClean="0"/>
              <a:t>DO NOT save.  Simply view, and then close the tab.</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28</a:t>
            </a:fld>
            <a:endParaRPr lang="en-US" dirty="0"/>
          </a:p>
        </p:txBody>
      </p:sp>
    </p:spTree>
    <p:extLst>
      <p:ext uri="{BB962C8B-B14F-4D97-AF65-F5344CB8AC3E}">
        <p14:creationId xmlns:p14="http://schemas.microsoft.com/office/powerpoint/2010/main" val="3059838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29</a:t>
            </a:fld>
            <a:endParaRPr lang="en-US"/>
          </a:p>
        </p:txBody>
      </p:sp>
    </p:spTree>
    <p:extLst>
      <p:ext uri="{BB962C8B-B14F-4D97-AF65-F5344CB8AC3E}">
        <p14:creationId xmlns:p14="http://schemas.microsoft.com/office/powerpoint/2010/main" val="3658694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9144000" cy="1143000"/>
          </a:xfrm>
        </p:spPr>
        <p:txBody>
          <a:bodyPr/>
          <a:lstStyle/>
          <a:p>
            <a:pPr eaLnBrk="1" hangingPunct="1"/>
            <a:r>
              <a:rPr lang="en-US" sz="3200" dirty="0" smtClean="0"/>
              <a:t>References</a:t>
            </a:r>
          </a:p>
        </p:txBody>
      </p:sp>
      <p:sp>
        <p:nvSpPr>
          <p:cNvPr id="13315" name="Content Placeholder 2"/>
          <p:cNvSpPr>
            <a:spLocks noGrp="1"/>
          </p:cNvSpPr>
          <p:nvPr>
            <p:ph idx="1"/>
          </p:nvPr>
        </p:nvSpPr>
        <p:spPr>
          <a:xfrm>
            <a:off x="457200" y="990600"/>
            <a:ext cx="7772400" cy="5638800"/>
          </a:xfrm>
        </p:spPr>
        <p:txBody>
          <a:bodyPr/>
          <a:lstStyle/>
          <a:p>
            <a:pPr eaLnBrk="1" hangingPunct="1"/>
            <a:endParaRPr lang="en-US" sz="4400" b="1" dirty="0" smtClean="0">
              <a:solidFill>
                <a:srgbClr val="000066"/>
              </a:solidFill>
            </a:endParaRPr>
          </a:p>
          <a:p>
            <a:pPr eaLnBrk="1" hangingPunct="1"/>
            <a:r>
              <a:rPr lang="en-US" sz="3600" b="1" dirty="0" smtClean="0">
                <a:solidFill>
                  <a:srgbClr val="000066"/>
                </a:solidFill>
              </a:rPr>
              <a:t>OPNAVINST 1160.8B</a:t>
            </a:r>
            <a:endParaRPr lang="en-US" sz="2000" b="1" dirty="0">
              <a:solidFill>
                <a:srgbClr val="000066"/>
              </a:solidFill>
            </a:endParaRPr>
          </a:p>
          <a:p>
            <a:pPr eaLnBrk="1" hangingPunct="1"/>
            <a:r>
              <a:rPr lang="en-US" sz="3600" b="1" dirty="0" smtClean="0">
                <a:solidFill>
                  <a:srgbClr val="000066"/>
                </a:solidFill>
              </a:rPr>
              <a:t>NAVADMIN 108/20</a:t>
            </a:r>
          </a:p>
        </p:txBody>
      </p:sp>
      <p:sp>
        <p:nvSpPr>
          <p:cNvPr id="13316" name="Slide Number Placeholder 5"/>
          <p:cNvSpPr>
            <a:spLocks noGrp="1"/>
          </p:cNvSpPr>
          <p:nvPr>
            <p:ph type="sldNum" sz="quarter" idx="10"/>
          </p:nvPr>
        </p:nvSpPr>
        <p:spPr>
          <a:noFill/>
        </p:spPr>
        <p:txBody>
          <a:bodyPr/>
          <a:lstStyle/>
          <a:p>
            <a:fld id="{69F022F5-3972-41A8-B468-F69A7F8A78EC}" type="slidenum">
              <a:rPr lang="en-US" smtClean="0"/>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CCC Best Practices</a:t>
            </a:r>
            <a:endParaRPr lang="en-US" dirty="0"/>
          </a:p>
        </p:txBody>
      </p:sp>
      <p:sp>
        <p:nvSpPr>
          <p:cNvPr id="3" name="Content Placeholder 2"/>
          <p:cNvSpPr>
            <a:spLocks noGrp="1"/>
          </p:cNvSpPr>
          <p:nvPr>
            <p:ph idx="1"/>
          </p:nvPr>
        </p:nvSpPr>
        <p:spPr/>
        <p:txBody>
          <a:bodyPr/>
          <a:lstStyle/>
          <a:p>
            <a:r>
              <a:rPr lang="en-US" dirty="0" smtClean="0"/>
              <a:t>Engage Sailors early</a:t>
            </a:r>
          </a:p>
          <a:p>
            <a:pPr lvl="1"/>
            <a:r>
              <a:rPr lang="en-US" dirty="0" smtClean="0"/>
              <a:t>Current policy allows </a:t>
            </a:r>
            <a:r>
              <a:rPr lang="en-US" dirty="0"/>
              <a:t>Sailors </a:t>
            </a:r>
            <a:r>
              <a:rPr lang="en-US" dirty="0" smtClean="0"/>
              <a:t>to </a:t>
            </a:r>
            <a:r>
              <a:rPr lang="en-US" dirty="0"/>
              <a:t>reenlist up to 365 days from </a:t>
            </a:r>
            <a:r>
              <a:rPr lang="en-US" dirty="0" smtClean="0"/>
              <a:t>EAOS, and an SRB can be requested up to 120 days in advance</a:t>
            </a:r>
          </a:p>
          <a:p>
            <a:pPr lvl="1"/>
            <a:r>
              <a:rPr lang="en-US" dirty="0" smtClean="0"/>
              <a:t>This means Sailor engagement should start closer to 18 months from EAOS</a:t>
            </a:r>
          </a:p>
          <a:p>
            <a:r>
              <a:rPr lang="en-US" dirty="0" smtClean="0"/>
              <a:t>Build margin into the process</a:t>
            </a:r>
          </a:p>
          <a:p>
            <a:pPr lvl="1"/>
            <a:r>
              <a:rPr lang="en-US" dirty="0" smtClean="0"/>
              <a:t>Back up local timeline requirements</a:t>
            </a:r>
          </a:p>
          <a:p>
            <a:pPr lvl="1"/>
            <a:r>
              <a:rPr lang="en-US" dirty="0" smtClean="0"/>
              <a:t>Work with the Sailor to select reenlistment dates that provide margin</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30</a:t>
            </a:fld>
            <a:endParaRPr lang="en-US" dirty="0"/>
          </a:p>
        </p:txBody>
      </p:sp>
    </p:spTree>
    <p:extLst>
      <p:ext uri="{BB962C8B-B14F-4D97-AF65-F5344CB8AC3E}">
        <p14:creationId xmlns:p14="http://schemas.microsoft.com/office/powerpoint/2010/main" val="3918494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CCC Best Practices</a:t>
            </a:r>
          </a:p>
        </p:txBody>
      </p:sp>
      <p:sp>
        <p:nvSpPr>
          <p:cNvPr id="3" name="Content Placeholder 2"/>
          <p:cNvSpPr>
            <a:spLocks noGrp="1"/>
          </p:cNvSpPr>
          <p:nvPr>
            <p:ph idx="1"/>
          </p:nvPr>
        </p:nvSpPr>
        <p:spPr/>
        <p:txBody>
          <a:bodyPr/>
          <a:lstStyle/>
          <a:p>
            <a:r>
              <a:rPr lang="en-US" dirty="0" smtClean="0"/>
              <a:t>Work to minimize unnecessary changes in SRB requests if possible</a:t>
            </a:r>
          </a:p>
          <a:p>
            <a:pPr lvl="1"/>
            <a:r>
              <a:rPr lang="en-US" dirty="0" smtClean="0"/>
              <a:t>We recognize this is not always possible, but the volume of changes we make indicates there is room for some improvement</a:t>
            </a:r>
          </a:p>
          <a:p>
            <a:r>
              <a:rPr lang="en-US" dirty="0" smtClean="0"/>
              <a:t>Nothing is “fire and forget.” Never assume.  Follow up like it was your own SRB.</a:t>
            </a:r>
          </a:p>
          <a:p>
            <a:endParaRPr lang="en-US" dirty="0" smtClean="0"/>
          </a:p>
          <a:p>
            <a:endParaRPr lang="en-US" dirty="0" smtClean="0"/>
          </a:p>
          <a:p>
            <a:pPr lvl="1"/>
            <a:endParaRPr lang="en-US" dirty="0" smtClean="0"/>
          </a:p>
          <a:p>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31</a:t>
            </a:fld>
            <a:endParaRPr lang="en-US" dirty="0"/>
          </a:p>
        </p:txBody>
      </p:sp>
    </p:spTree>
    <p:extLst>
      <p:ext uri="{BB962C8B-B14F-4D97-AF65-F5344CB8AC3E}">
        <p14:creationId xmlns:p14="http://schemas.microsoft.com/office/powerpoint/2010/main" val="269569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CCC Best Practices</a:t>
            </a:r>
          </a:p>
        </p:txBody>
      </p:sp>
      <p:sp>
        <p:nvSpPr>
          <p:cNvPr id="3" name="Content Placeholder 2"/>
          <p:cNvSpPr>
            <a:spLocks noGrp="1"/>
          </p:cNvSpPr>
          <p:nvPr>
            <p:ph idx="1"/>
          </p:nvPr>
        </p:nvSpPr>
        <p:spPr/>
        <p:txBody>
          <a:bodyPr/>
          <a:lstStyle/>
          <a:p>
            <a:r>
              <a:rPr lang="en-US" dirty="0"/>
              <a:t>Work to maximize “opportunity.” </a:t>
            </a:r>
          </a:p>
          <a:p>
            <a:pPr lvl="1"/>
            <a:r>
              <a:rPr lang="en-US" dirty="0"/>
              <a:t>A narrow focus on “maximizing SRB” can ignore a lot of variables that could impact opportunity.  Sailors need </a:t>
            </a:r>
            <a:r>
              <a:rPr lang="en-US" dirty="0" err="1"/>
              <a:t>ot</a:t>
            </a:r>
            <a:r>
              <a:rPr lang="en-US" dirty="0"/>
              <a:t> understand those </a:t>
            </a:r>
            <a:r>
              <a:rPr lang="en-US" dirty="0" smtClean="0"/>
              <a:t>variables </a:t>
            </a:r>
            <a:r>
              <a:rPr lang="en-US" dirty="0"/>
              <a:t>so they can make an informed decision</a:t>
            </a:r>
            <a:r>
              <a:rPr lang="en-US" dirty="0" smtClean="0"/>
              <a:t>.</a:t>
            </a:r>
          </a:p>
          <a:p>
            <a:r>
              <a:rPr lang="en-US" dirty="0" smtClean="0"/>
              <a:t>Balance the Sailor request with your expertise</a:t>
            </a:r>
          </a:p>
          <a:p>
            <a:pPr lvl="1"/>
            <a:r>
              <a:rPr lang="en-US" dirty="0" smtClean="0"/>
              <a:t>They are relying on us to help them.  We have to apply our expertise to their request.  There may be a better solution than what was requested.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32</a:t>
            </a:fld>
            <a:endParaRPr lang="en-US" dirty="0"/>
          </a:p>
        </p:txBody>
      </p:sp>
    </p:spTree>
    <p:extLst>
      <p:ext uri="{BB962C8B-B14F-4D97-AF65-F5344CB8AC3E}">
        <p14:creationId xmlns:p14="http://schemas.microsoft.com/office/powerpoint/2010/main" val="32467493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Website</a:t>
            </a:r>
            <a:endParaRPr lang="en-US" dirty="0"/>
          </a:p>
        </p:txBody>
      </p:sp>
      <p:sp>
        <p:nvSpPr>
          <p:cNvPr id="3" name="Content Placeholder 2"/>
          <p:cNvSpPr>
            <a:spLocks noGrp="1"/>
          </p:cNvSpPr>
          <p:nvPr>
            <p:ph idx="1"/>
          </p:nvPr>
        </p:nvSpPr>
        <p:spPr/>
        <p:txBody>
          <a:bodyPr/>
          <a:lstStyle/>
          <a:p>
            <a:r>
              <a:rPr lang="en-US" u="sng" dirty="0" smtClean="0">
                <a:hlinkClick r:id="rId2"/>
              </a:rPr>
              <a:t>https</a:t>
            </a:r>
            <a:r>
              <a:rPr lang="en-US" u="sng" dirty="0">
                <a:hlinkClick r:id="rId2"/>
              </a:rPr>
              <a:t>://www.mynavyhr.navy.mil/Career-Management/Community-Management/Enlisted-Career-Admin/SRB-SDAP-Enl-Bonus/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33</a:t>
            </a:fld>
            <a:endParaRPr lang="en-US" dirty="0"/>
          </a:p>
        </p:txBody>
      </p:sp>
      <p:pic>
        <p:nvPicPr>
          <p:cNvPr id="6" name="Picture 5"/>
          <p:cNvPicPr/>
          <p:nvPr/>
        </p:nvPicPr>
        <p:blipFill rotWithShape="1">
          <a:blip r:embed="rId3"/>
          <a:srcRect r="47028"/>
          <a:stretch/>
        </p:blipFill>
        <p:spPr bwMode="auto">
          <a:xfrm>
            <a:off x="2209800" y="2971800"/>
            <a:ext cx="4359275" cy="24688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61851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dirty="0" smtClean="0"/>
              <a:t>SRB </a:t>
            </a:r>
            <a:r>
              <a:rPr lang="en-US" dirty="0"/>
              <a:t>Help Desk </a:t>
            </a:r>
          </a:p>
          <a:p>
            <a:pPr marL="457200" lvl="1" indent="0" algn="ctr">
              <a:buNone/>
            </a:pPr>
            <a:r>
              <a:rPr lang="en-US" dirty="0"/>
              <a:t>(</a:t>
            </a:r>
            <a:r>
              <a:rPr lang="en-US" dirty="0" smtClean="0"/>
              <a:t>901)874-2526</a:t>
            </a:r>
            <a:endParaRPr lang="en-US" dirty="0"/>
          </a:p>
          <a:p>
            <a:pPr marL="457200" lvl="1" indent="0" algn="ctr">
              <a:buNone/>
            </a:pPr>
            <a:r>
              <a:rPr lang="en-US" dirty="0" smtClean="0"/>
              <a:t>MILL_INCEN_PAYS@NAVY.MIL</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34</a:t>
            </a:fld>
            <a:endParaRPr lang="en-US" dirty="0"/>
          </a:p>
        </p:txBody>
      </p:sp>
    </p:spTree>
    <p:extLst>
      <p:ext uri="{BB962C8B-B14F-4D97-AF65-F5344CB8AC3E}">
        <p14:creationId xmlns:p14="http://schemas.microsoft.com/office/powerpoint/2010/main" val="1638732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4</a:t>
            </a:fld>
            <a:endParaRPr lang="en-US"/>
          </a:p>
        </p:txBody>
      </p:sp>
    </p:spTree>
    <p:extLst>
      <p:ext uri="{BB962C8B-B14F-4D97-AF65-F5344CB8AC3E}">
        <p14:creationId xmlns:p14="http://schemas.microsoft.com/office/powerpoint/2010/main" val="993205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smtClean="0"/>
              <a:t>OPINS was the historical interface for processing SRBs</a:t>
            </a:r>
          </a:p>
          <a:p>
            <a:r>
              <a:rPr lang="en-US" dirty="0" smtClean="0"/>
              <a:t>As NSIPS functionality grew, a user interface for requesting SRBs was added</a:t>
            </a:r>
          </a:p>
          <a:p>
            <a:r>
              <a:rPr lang="en-US" dirty="0" smtClean="0"/>
              <a:t>The normal method for requesting an SRB then transitioned from direct request in OPINS to request via CIMS</a:t>
            </a:r>
          </a:p>
          <a:p>
            <a:r>
              <a:rPr lang="en-US" dirty="0" smtClean="0"/>
              <a:t>Some users did maintain OPINS access. The transition has removed this option for the few remaining OPINS users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5</a:t>
            </a:fld>
            <a:endParaRPr lang="en-US" dirty="0"/>
          </a:p>
        </p:txBody>
      </p:sp>
    </p:spTree>
    <p:extLst>
      <p:ext uri="{BB962C8B-B14F-4D97-AF65-F5344CB8AC3E}">
        <p14:creationId xmlns:p14="http://schemas.microsoft.com/office/powerpoint/2010/main" val="734798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a:t>CIMS would transmit an SRB request to OPINS via BOL, and reflect SRB status back to </a:t>
            </a:r>
            <a:r>
              <a:rPr lang="en-US" dirty="0" smtClean="0"/>
              <a:t>BOL</a:t>
            </a:r>
          </a:p>
          <a:p>
            <a:r>
              <a:rPr lang="en-US" dirty="0" smtClean="0"/>
              <a:t>CIMS would sync to OPINS via BOL every work night at 1600 CDT/CST</a:t>
            </a:r>
          </a:p>
          <a:p>
            <a:r>
              <a:rPr lang="en-US" dirty="0" smtClean="0"/>
              <a:t>This would build in a 2-3 work day delay from submission to when a status was posted to BOL</a:t>
            </a:r>
          </a:p>
          <a:p>
            <a:r>
              <a:rPr lang="en-US" dirty="0" smtClean="0"/>
              <a:t>Some requests would fail to transmit</a:t>
            </a:r>
          </a:p>
          <a:p>
            <a:pPr lvl="1"/>
            <a:r>
              <a:rPr lang="en-US" dirty="0" smtClean="0"/>
              <a:t>Submission greater than 120 days in advance</a:t>
            </a:r>
          </a:p>
          <a:p>
            <a:pPr lvl="1"/>
            <a:r>
              <a:rPr lang="en-US" dirty="0" smtClean="0"/>
              <a:t>Some skills with the letter F, but not every time</a:t>
            </a:r>
          </a:p>
          <a:p>
            <a:pPr lvl="1"/>
            <a:r>
              <a:rPr lang="en-US" dirty="0" smtClean="0"/>
              <a:t>Unpredictable synchronization errors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6</a:t>
            </a:fld>
            <a:endParaRPr lang="en-US" dirty="0"/>
          </a:p>
        </p:txBody>
      </p:sp>
    </p:spTree>
    <p:extLst>
      <p:ext uri="{BB962C8B-B14F-4D97-AF65-F5344CB8AC3E}">
        <p14:creationId xmlns:p14="http://schemas.microsoft.com/office/powerpoint/2010/main" val="343177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 to NSIPS</a:t>
            </a:r>
          </a:p>
        </p:txBody>
      </p:sp>
      <p:sp>
        <p:nvSpPr>
          <p:cNvPr id="3" name="Content Placeholder 2"/>
          <p:cNvSpPr>
            <a:spLocks noGrp="1"/>
          </p:cNvSpPr>
          <p:nvPr>
            <p:ph idx="1"/>
          </p:nvPr>
        </p:nvSpPr>
        <p:spPr/>
        <p:txBody>
          <a:bodyPr/>
          <a:lstStyle/>
          <a:p>
            <a:r>
              <a:rPr lang="en-US" dirty="0" smtClean="0"/>
              <a:t>As part of the larger effort to reduce the Navy’s 55 separate pay and personnel systems to 1 (55 to 1, NP2), the OPINS functionality has been migrated to NSIPS</a:t>
            </a:r>
          </a:p>
          <a:p>
            <a:r>
              <a:rPr lang="en-US" dirty="0" smtClean="0"/>
              <a:t>OPINS has been locked out to a read-only mode, and will be completely </a:t>
            </a:r>
            <a:r>
              <a:rPr lang="en-US" dirty="0" err="1" smtClean="0"/>
              <a:t>sundowned</a:t>
            </a:r>
            <a:r>
              <a:rPr lang="en-US" dirty="0" smtClean="0"/>
              <a:t> in the near future</a:t>
            </a:r>
          </a:p>
          <a:p>
            <a:r>
              <a:rPr lang="en-US" dirty="0" smtClean="0"/>
              <a:t>All historical data from OPINS has been migrated to NSIPS</a:t>
            </a:r>
          </a:p>
          <a:p>
            <a:pPr lvl="1"/>
            <a:r>
              <a:rPr lang="en-US" dirty="0" smtClean="0"/>
              <a:t>If a request was fully pre-screened prior to OPINS locking out, we have it in our NSIPS queue</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7</a:t>
            </a:fld>
            <a:endParaRPr lang="en-US" dirty="0"/>
          </a:p>
        </p:txBody>
      </p:sp>
    </p:spTree>
    <p:extLst>
      <p:ext uri="{BB962C8B-B14F-4D97-AF65-F5344CB8AC3E}">
        <p14:creationId xmlns:p14="http://schemas.microsoft.com/office/powerpoint/2010/main" val="1648962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related to the migration</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8</a:t>
            </a:fld>
            <a:endParaRPr lang="en-US"/>
          </a:p>
        </p:txBody>
      </p:sp>
    </p:spTree>
    <p:extLst>
      <p:ext uri="{BB962C8B-B14F-4D97-AF65-F5344CB8AC3E}">
        <p14:creationId xmlns:p14="http://schemas.microsoft.com/office/powerpoint/2010/main" val="1809461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SRB Processing</a:t>
            </a:r>
            <a:endParaRPr lang="en-US" dirty="0"/>
          </a:p>
        </p:txBody>
      </p:sp>
      <p:sp>
        <p:nvSpPr>
          <p:cNvPr id="3" name="Content Placeholder 2"/>
          <p:cNvSpPr>
            <a:spLocks noGrp="1"/>
          </p:cNvSpPr>
          <p:nvPr>
            <p:ph idx="1"/>
          </p:nvPr>
        </p:nvSpPr>
        <p:spPr/>
        <p:txBody>
          <a:bodyPr/>
          <a:lstStyle/>
          <a:p>
            <a:r>
              <a:rPr lang="en-US" dirty="0" smtClean="0"/>
              <a:t>All pay transactions require two party approval</a:t>
            </a:r>
          </a:p>
          <a:p>
            <a:r>
              <a:rPr lang="en-US" dirty="0" smtClean="0"/>
              <a:t>This is satisfied by the CCC submitting the request, and the approver at BUPERS-328 then final approving the request</a:t>
            </a:r>
          </a:p>
          <a:p>
            <a:r>
              <a:rPr lang="en-US" dirty="0" smtClean="0"/>
              <a:t>OPINS programming did not specifically enforce this requirement</a:t>
            </a:r>
          </a:p>
          <a:p>
            <a:r>
              <a:rPr lang="en-US" dirty="0" smtClean="0"/>
              <a:t>NSIPS programming does enforce this requirement through the use of assigned user roles</a:t>
            </a:r>
          </a:p>
          <a:p>
            <a:r>
              <a:rPr lang="en-US" dirty="0" smtClean="0"/>
              <a:t>By policy, NSIPS users cannot be assigned both creator and approver roles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9</a:t>
            </a:fld>
            <a:endParaRPr lang="en-US" dirty="0"/>
          </a:p>
        </p:txBody>
      </p:sp>
    </p:spTree>
    <p:extLst>
      <p:ext uri="{BB962C8B-B14F-4D97-AF65-F5344CB8AC3E}">
        <p14:creationId xmlns:p14="http://schemas.microsoft.com/office/powerpoint/2010/main" val="2793699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7327</TotalTime>
  <Words>1693</Words>
  <Application>Microsoft Office PowerPoint</Application>
  <PresentationFormat>On-screen Show (4:3)</PresentationFormat>
  <Paragraphs>194</Paragraphs>
  <Slides>34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Times New Roman</vt:lpstr>
      <vt:lpstr>Wingdings</vt:lpstr>
      <vt:lpstr>Default Design</vt:lpstr>
      <vt:lpstr>SRB</vt:lpstr>
      <vt:lpstr>Agenda</vt:lpstr>
      <vt:lpstr>References</vt:lpstr>
      <vt:lpstr>background</vt:lpstr>
      <vt:lpstr>OPINS</vt:lpstr>
      <vt:lpstr>OPINS</vt:lpstr>
      <vt:lpstr>OPINS to NSIPS</vt:lpstr>
      <vt:lpstr>Changes related to the migration</vt:lpstr>
      <vt:lpstr>Changes to SRB Processing</vt:lpstr>
      <vt:lpstr>Changes to SRB Processing</vt:lpstr>
      <vt:lpstr>Changing an SRB Request</vt:lpstr>
      <vt:lpstr>Changing an SRB Request</vt:lpstr>
      <vt:lpstr>Changing an SRB Request</vt:lpstr>
      <vt:lpstr>Improvements</vt:lpstr>
      <vt:lpstr>New Challenges</vt:lpstr>
      <vt:lpstr>deviations</vt:lpstr>
      <vt:lpstr>Deviation</vt:lpstr>
      <vt:lpstr>Deviation</vt:lpstr>
      <vt:lpstr>Deviation</vt:lpstr>
      <vt:lpstr>Deviation</vt:lpstr>
      <vt:lpstr>Submitting a request</vt:lpstr>
      <vt:lpstr>SRB Submission in NSIPS</vt:lpstr>
      <vt:lpstr>SRB Submission in NSIPS</vt:lpstr>
      <vt:lpstr>SRB Submission in NSIPS</vt:lpstr>
      <vt:lpstr>SRB Submission in NSIPS</vt:lpstr>
      <vt:lpstr>SRB Submission in NSIPS</vt:lpstr>
      <vt:lpstr>SRB Submission in NSIPS</vt:lpstr>
      <vt:lpstr>SRB Submission in NSIPS</vt:lpstr>
      <vt:lpstr>Best practices</vt:lpstr>
      <vt:lpstr>CCC Best Practices</vt:lpstr>
      <vt:lpstr>CCC Best Practices</vt:lpstr>
      <vt:lpstr>CCC Best Practices</vt:lpstr>
      <vt:lpstr>Our Website</vt:lpstr>
      <vt:lpstr>CONTACT INFORMATION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Tom A CIV OPNAV N17, N170</dc:creator>
  <cp:lastModifiedBy>Granger, Shaundrielle L PSC BUPERS, BUPERS-328</cp:lastModifiedBy>
  <cp:revision>369</cp:revision>
  <cp:lastPrinted>2014-07-18T18:17:33Z</cp:lastPrinted>
  <dcterms:created xsi:type="dcterms:W3CDTF">2006-01-19T13:23:02Z</dcterms:created>
  <dcterms:modified xsi:type="dcterms:W3CDTF">2021-08-06T19:15:42Z</dcterms:modified>
</cp:coreProperties>
</file>