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6674" autoAdjust="0"/>
  </p:normalViewPr>
  <p:slideViewPr>
    <p:cSldViewPr snapToGrid="0">
      <p:cViewPr>
        <p:scale>
          <a:sx n="100" d="100"/>
          <a:sy n="100" d="100"/>
        </p:scale>
        <p:origin x="213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51EE9-C026-4031-9135-9614801B5EDA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B2990-C42E-4EF7-9AA9-2DB849782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38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B2990-C42E-4EF7-9AA9-2DB849782E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83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ED28-4106-4C84-82F6-2A1EC4958C99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21A1-5DD1-418E-8B2F-EAC93D106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33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ED28-4106-4C84-82F6-2A1EC4958C99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21A1-5DD1-418E-8B2F-EAC93D106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45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ED28-4106-4C84-82F6-2A1EC4958C99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21A1-5DD1-418E-8B2F-EAC93D106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5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ED28-4106-4C84-82F6-2A1EC4958C99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21A1-5DD1-418E-8B2F-EAC93D106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650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ED28-4106-4C84-82F6-2A1EC4958C99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21A1-5DD1-418E-8B2F-EAC93D106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03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ED28-4106-4C84-82F6-2A1EC4958C99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21A1-5DD1-418E-8B2F-EAC93D106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642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ED28-4106-4C84-82F6-2A1EC4958C99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21A1-5DD1-418E-8B2F-EAC93D106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ED28-4106-4C84-82F6-2A1EC4958C99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21A1-5DD1-418E-8B2F-EAC93D106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299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ED28-4106-4C84-82F6-2A1EC4958C99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21A1-5DD1-418E-8B2F-EAC93D106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85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ED28-4106-4C84-82F6-2A1EC4958C99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21A1-5DD1-418E-8B2F-EAC93D106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43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ED28-4106-4C84-82F6-2A1EC4958C99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21A1-5DD1-418E-8B2F-EAC93D106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13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7ED28-4106-4C84-82F6-2A1EC4958C99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721A1-5DD1-418E-8B2F-EAC93D106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98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Isosceles Triangle 76"/>
          <p:cNvSpPr/>
          <p:nvPr/>
        </p:nvSpPr>
        <p:spPr>
          <a:xfrm>
            <a:off x="1506072" y="3562234"/>
            <a:ext cx="6133375" cy="3157013"/>
          </a:xfrm>
          <a:prstGeom prst="triangle">
            <a:avLst/>
          </a:prstGeom>
          <a:gradFill flip="none" rotWithShape="1">
            <a:gsLst>
              <a:gs pos="0">
                <a:schemeClr val="accent3">
                  <a:alpha val="70000"/>
                  <a:lumMod val="0"/>
                  <a:lumOff val="100000"/>
                </a:schemeClr>
              </a:gs>
              <a:gs pos="23000">
                <a:schemeClr val="accent3">
                  <a:lumMod val="0"/>
                  <a:lumOff val="100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3401287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10" b="14548"/>
          <a:stretch/>
        </p:blipFill>
        <p:spPr>
          <a:xfrm>
            <a:off x="1782025" y="558696"/>
            <a:ext cx="5679794" cy="27907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sp>
        <p:nvSpPr>
          <p:cNvPr id="71" name="TextBox 70"/>
          <p:cNvSpPr txBox="1"/>
          <p:nvPr/>
        </p:nvSpPr>
        <p:spPr>
          <a:xfrm>
            <a:off x="5228183" y="2388955"/>
            <a:ext cx="497560" cy="484235"/>
          </a:xfrm>
          <a:prstGeom prst="rect">
            <a:avLst/>
          </a:prstGeom>
          <a:noFill/>
          <a:ln>
            <a:noFill/>
          </a:ln>
        </p:spPr>
        <p:txBody>
          <a:bodyPr wrap="square" lIns="9144" tIns="9144" rIns="9144" bIns="9144" rtlCol="0">
            <a:spAutoFit/>
          </a:bodyPr>
          <a:lstStyle/>
          <a:p>
            <a:pPr algn="ctr">
              <a:spcBef>
                <a:spcPts val="200"/>
              </a:spcBef>
            </a:pPr>
            <a:r>
              <a:rPr lang="en-US" sz="1000" b="1" u="sng" dirty="0" smtClean="0">
                <a:solidFill>
                  <a:schemeClr val="accent1">
                    <a:lumMod val="50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Bahrain</a:t>
            </a:r>
            <a:endParaRPr lang="en-US" sz="1000" dirty="0" smtClean="0">
              <a:solidFill>
                <a:schemeClr val="accent1">
                  <a:lumMod val="50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algn="ctr">
              <a:spcBef>
                <a:spcPts val="200"/>
              </a:spcBef>
            </a:pPr>
            <a:r>
              <a:rPr lang="en-US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CTF 56</a:t>
            </a:r>
          </a:p>
          <a:p>
            <a:pPr algn="ctr"/>
            <a:r>
              <a:rPr lang="en-US" sz="900" dirty="0" smtClean="0"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N7</a:t>
            </a:r>
          </a:p>
        </p:txBody>
      </p:sp>
      <p:sp>
        <p:nvSpPr>
          <p:cNvPr id="80" name="AutoShape 28"/>
          <p:cNvSpPr>
            <a:spLocks noChangeArrowheads="1"/>
          </p:cNvSpPr>
          <p:nvPr/>
        </p:nvSpPr>
        <p:spPr bwMode="auto">
          <a:xfrm>
            <a:off x="5137666" y="1937621"/>
            <a:ext cx="126274" cy="111066"/>
          </a:xfrm>
          <a:prstGeom prst="star5">
            <a:avLst/>
          </a:prstGeom>
          <a:solidFill>
            <a:srgbClr val="FFFF00"/>
          </a:solidFill>
          <a:ln w="7938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AutoShape 28"/>
          <p:cNvSpPr>
            <a:spLocks noChangeArrowheads="1"/>
          </p:cNvSpPr>
          <p:nvPr/>
        </p:nvSpPr>
        <p:spPr bwMode="auto">
          <a:xfrm>
            <a:off x="4258513" y="1740596"/>
            <a:ext cx="126274" cy="111066"/>
          </a:xfrm>
          <a:prstGeom prst="star5">
            <a:avLst/>
          </a:prstGeom>
          <a:solidFill>
            <a:srgbClr val="FFFF00"/>
          </a:solidFill>
          <a:ln w="7938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58373" y="2674906"/>
            <a:ext cx="1180240" cy="475002"/>
          </a:xfrm>
          <a:prstGeom prst="rect">
            <a:avLst/>
          </a:prstGeom>
          <a:noFill/>
          <a:ln>
            <a:noFill/>
          </a:ln>
        </p:spPr>
        <p:txBody>
          <a:bodyPr wrap="square" lIns="9144" tIns="9144" rIns="9144" bIns="9144" rtlCol="0">
            <a:spAutoFit/>
          </a:bodyPr>
          <a:lstStyle/>
          <a:p>
            <a:pPr algn="ctr">
              <a:spcBef>
                <a:spcPts val="200"/>
              </a:spcBef>
            </a:pPr>
            <a:r>
              <a:rPr lang="en-US" sz="1000" b="1" u="sng" dirty="0" smtClean="0">
                <a:solidFill>
                  <a:schemeClr val="accent1">
                    <a:lumMod val="50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Rota, Spain</a:t>
            </a:r>
            <a:endParaRPr lang="en-US" sz="1000" dirty="0" smtClean="0">
              <a:solidFill>
                <a:schemeClr val="accent1">
                  <a:lumMod val="50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algn="ctr">
              <a:spcBef>
                <a:spcPts val="200"/>
              </a:spcBef>
            </a:pPr>
            <a:r>
              <a:rPr lang="en-US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EODMU EIGHT</a:t>
            </a: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algn="ctr"/>
            <a:r>
              <a:rPr lang="en-US" sz="900" dirty="0" smtClean="0"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RTO/ TO/ Platoon </a:t>
            </a:r>
            <a:r>
              <a:rPr lang="en-US" sz="900" dirty="0" err="1" smtClean="0"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Ldr</a:t>
            </a:r>
            <a:endParaRPr lang="en-US" sz="900" dirty="0"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72701" y="2388955"/>
            <a:ext cx="930613" cy="613501"/>
          </a:xfrm>
          <a:prstGeom prst="rect">
            <a:avLst/>
          </a:prstGeom>
          <a:noFill/>
          <a:ln>
            <a:noFill/>
          </a:ln>
        </p:spPr>
        <p:txBody>
          <a:bodyPr wrap="square" lIns="9144" tIns="9144" rIns="9144" bIns="9144" rtlCol="0">
            <a:spAutoFit/>
          </a:bodyPr>
          <a:lstStyle/>
          <a:p>
            <a:pPr algn="ctr">
              <a:spcBef>
                <a:spcPts val="200"/>
              </a:spcBef>
            </a:pPr>
            <a:r>
              <a:rPr lang="en-US" sz="1000" b="1" u="sng" dirty="0" smtClean="0">
                <a:solidFill>
                  <a:schemeClr val="accent1">
                    <a:lumMod val="50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Guam</a:t>
            </a:r>
            <a:endParaRPr lang="en-US" sz="1000" dirty="0" smtClean="0">
              <a:solidFill>
                <a:schemeClr val="accent1">
                  <a:lumMod val="50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algn="ctr">
              <a:spcBef>
                <a:spcPts val="200"/>
              </a:spcBef>
            </a:pPr>
            <a:r>
              <a:rPr lang="en-US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EODMU FIVE</a:t>
            </a: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algn="ctr"/>
            <a:r>
              <a:rPr lang="en-US" sz="900" dirty="0" smtClean="0"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RTO/ TO/ Platoon </a:t>
            </a:r>
            <a:r>
              <a:rPr lang="en-US" sz="900" dirty="0" err="1" smtClean="0"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Ldr</a:t>
            </a:r>
            <a:r>
              <a:rPr lang="en-US" sz="900" dirty="0" smtClean="0"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endParaRPr lang="en-US" sz="900" dirty="0"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auto">
          <a:xfrm>
            <a:off x="6462014" y="2191406"/>
            <a:ext cx="126274" cy="111066"/>
          </a:xfrm>
          <a:prstGeom prst="star5">
            <a:avLst/>
          </a:prstGeom>
          <a:solidFill>
            <a:srgbClr val="FFFF00"/>
          </a:solidFill>
          <a:ln w="7938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/>
          <p:cNvCxnSpPr>
            <a:stCxn id="80" idx="3"/>
            <a:endCxn id="71" idx="0"/>
          </p:cNvCxnSpPr>
          <p:nvPr/>
        </p:nvCxnSpPr>
        <p:spPr>
          <a:xfrm>
            <a:off x="5239824" y="2048687"/>
            <a:ext cx="237139" cy="34026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39" idx="0"/>
            <a:endCxn id="28" idx="3"/>
          </p:cNvCxnSpPr>
          <p:nvPr/>
        </p:nvCxnSpPr>
        <p:spPr>
          <a:xfrm flipV="1">
            <a:off x="4248493" y="1851662"/>
            <a:ext cx="112178" cy="82324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40" idx="0"/>
            <a:endCxn id="41" idx="3"/>
          </p:cNvCxnSpPr>
          <p:nvPr/>
        </p:nvCxnSpPr>
        <p:spPr>
          <a:xfrm flipH="1" flipV="1">
            <a:off x="6564172" y="2302472"/>
            <a:ext cx="573836" cy="8648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180522" y="2206870"/>
            <a:ext cx="866193" cy="1080296"/>
          </a:xfrm>
          <a:prstGeom prst="rect">
            <a:avLst/>
          </a:prstGeom>
          <a:noFill/>
          <a:ln>
            <a:noFill/>
          </a:ln>
        </p:spPr>
        <p:txBody>
          <a:bodyPr wrap="square" lIns="9144" tIns="9144" rIns="9144" bIns="9144" rtlCol="0">
            <a:spAutoFit/>
          </a:bodyPr>
          <a:lstStyle/>
          <a:p>
            <a:pPr algn="ctr">
              <a:spcBef>
                <a:spcPts val="200"/>
              </a:spcBef>
            </a:pPr>
            <a:r>
              <a:rPr lang="en-US" sz="1000" b="1" u="sng" dirty="0" smtClean="0">
                <a:solidFill>
                  <a:schemeClr val="accent1">
                    <a:lumMod val="50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Gulf Coast, FL</a:t>
            </a:r>
          </a:p>
          <a:p>
            <a:pPr algn="ctr">
              <a:spcBef>
                <a:spcPts val="200"/>
              </a:spcBef>
            </a:pPr>
            <a:r>
              <a:rPr lang="en-US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CEODD</a:t>
            </a:r>
          </a:p>
          <a:p>
            <a:pPr algn="ctr"/>
            <a:r>
              <a:rPr lang="en-US" sz="900" dirty="0" smtClean="0"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DoT</a:t>
            </a:r>
          </a:p>
          <a:p>
            <a:pPr algn="ctr">
              <a:spcBef>
                <a:spcPts val="200"/>
              </a:spcBef>
            </a:pPr>
            <a:r>
              <a:rPr lang="en-US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NAVSCOLEOD</a:t>
            </a:r>
          </a:p>
          <a:p>
            <a:pPr algn="ctr"/>
            <a:r>
              <a:rPr lang="en-US" sz="900" dirty="0" smtClean="0"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DoT/ Instructor</a:t>
            </a:r>
          </a:p>
          <a:p>
            <a:pPr algn="ctr">
              <a:spcBef>
                <a:spcPts val="200"/>
              </a:spcBef>
            </a:pPr>
            <a:r>
              <a:rPr lang="en-US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NDSTC</a:t>
            </a:r>
          </a:p>
          <a:p>
            <a:pPr algn="ctr"/>
            <a:r>
              <a:rPr lang="en-US" sz="900" dirty="0" smtClean="0"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XO/ TO</a:t>
            </a:r>
          </a:p>
        </p:txBody>
      </p:sp>
      <p:cxnSp>
        <p:nvCxnSpPr>
          <p:cNvPr id="44" name="Straight Connector 43"/>
          <p:cNvCxnSpPr>
            <a:stCxn id="34" idx="2"/>
            <a:endCxn id="42" idx="0"/>
          </p:cNvCxnSpPr>
          <p:nvPr/>
        </p:nvCxnSpPr>
        <p:spPr>
          <a:xfrm flipH="1">
            <a:off x="2613619" y="1996041"/>
            <a:ext cx="526182" cy="21082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625" y="3404173"/>
            <a:ext cx="3726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EOD LDO Career Progression</a:t>
            </a:r>
          </a:p>
        </p:txBody>
      </p:sp>
      <p:sp>
        <p:nvSpPr>
          <p:cNvPr id="34" name="AutoShape 28"/>
          <p:cNvSpPr>
            <a:spLocks noChangeArrowheads="1"/>
          </p:cNvSpPr>
          <p:nvPr/>
        </p:nvSpPr>
        <p:spPr bwMode="auto">
          <a:xfrm>
            <a:off x="3115685" y="1884975"/>
            <a:ext cx="126274" cy="111066"/>
          </a:xfrm>
          <a:prstGeom prst="star5">
            <a:avLst/>
          </a:prstGeom>
          <a:solidFill>
            <a:srgbClr val="FFFF00"/>
          </a:solidFill>
          <a:ln w="7938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8355" y="539190"/>
            <a:ext cx="1762779" cy="2785378"/>
          </a:xfrm>
          <a:prstGeom prst="rect">
            <a:avLst/>
          </a:prstGeom>
          <a:noFill/>
          <a:ln w="28575">
            <a:noFill/>
          </a:ln>
        </p:spPr>
        <p:txBody>
          <a:bodyPr wrap="square" lIns="18288" rIns="18288" rtlCol="0">
            <a:spAutoFit/>
          </a:bodyPr>
          <a:lstStyle/>
          <a:p>
            <a:pPr algn="ctr">
              <a:spcBef>
                <a:spcPts val="300"/>
              </a:spcBef>
            </a:pPr>
            <a:r>
              <a:rPr lang="en-US" sz="1000" b="1" u="sng" dirty="0" smtClean="0">
                <a:solidFill>
                  <a:schemeClr val="accent1">
                    <a:lumMod val="50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San Diego, CA</a:t>
            </a:r>
          </a:p>
          <a:p>
            <a:pPr algn="ctr">
              <a:spcBef>
                <a:spcPts val="300"/>
              </a:spcBef>
            </a:pPr>
            <a:r>
              <a:rPr lang="en-US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EODGRU ONE</a:t>
            </a:r>
          </a:p>
          <a:p>
            <a:pPr algn="ctr"/>
            <a:r>
              <a:rPr lang="en-US" sz="900" dirty="0" smtClean="0"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N7/ N71</a:t>
            </a:r>
          </a:p>
          <a:p>
            <a:pPr algn="ctr">
              <a:spcBef>
                <a:spcPts val="300"/>
              </a:spcBef>
            </a:pPr>
            <a:r>
              <a:rPr lang="en-US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EODMU ONE/ THREE/ ELEVEN</a:t>
            </a: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algn="ctr"/>
            <a:r>
              <a:rPr lang="en-US" sz="900" dirty="0" smtClean="0"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RTO/</a:t>
            </a:r>
            <a:r>
              <a:rPr lang="en-US" sz="900" dirty="0"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sz="900" dirty="0" smtClean="0"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TO/ Platoon </a:t>
            </a:r>
            <a:r>
              <a:rPr lang="en-US" sz="900" dirty="0" err="1" smtClean="0"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Ldr</a:t>
            </a:r>
            <a:endParaRPr lang="en-US" sz="900" dirty="0" smtClean="0"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algn="ctr">
              <a:spcBef>
                <a:spcPts val="300"/>
              </a:spcBef>
            </a:pPr>
            <a:r>
              <a:rPr 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EODTEU ONE</a:t>
            </a:r>
          </a:p>
          <a:p>
            <a:pPr algn="ctr"/>
            <a:r>
              <a:rPr lang="en-US" sz="900" dirty="0" smtClean="0"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DoT/ Instructor</a:t>
            </a:r>
            <a:endParaRPr lang="en-US" sz="900" dirty="0"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algn="ctr">
              <a:spcBef>
                <a:spcPts val="300"/>
              </a:spcBef>
            </a:pPr>
            <a:r>
              <a:rPr lang="en-US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EODESU ONE</a:t>
            </a: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algn="ctr"/>
            <a:r>
              <a:rPr lang="en-US" sz="900" dirty="0" smtClean="0"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TO/ Material</a:t>
            </a:r>
          </a:p>
          <a:p>
            <a:pPr>
              <a:spcBef>
                <a:spcPts val="300"/>
              </a:spcBef>
            </a:pPr>
            <a:endParaRPr lang="en-US" sz="400" dirty="0" smtClean="0"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algn="ctr">
              <a:spcBef>
                <a:spcPts val="300"/>
              </a:spcBef>
            </a:pPr>
            <a:r>
              <a:rPr lang="en-US" sz="1000" b="1" u="sng" dirty="0" smtClean="0">
                <a:solidFill>
                  <a:schemeClr val="accent1">
                    <a:lumMod val="50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China Lake, CA</a:t>
            </a:r>
            <a:endParaRPr lang="en-US" sz="1000" b="1" u="sng" dirty="0">
              <a:solidFill>
                <a:schemeClr val="accent1">
                  <a:lumMod val="50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algn="ctr">
              <a:spcBef>
                <a:spcPts val="300"/>
              </a:spcBef>
            </a:pPr>
            <a:r>
              <a:rPr lang="en-US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EODTEU ONE </a:t>
            </a:r>
            <a:r>
              <a:rPr lang="en-US" sz="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Det</a:t>
            </a:r>
            <a:r>
              <a:rPr lang="en-US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 China Lake</a:t>
            </a:r>
          </a:p>
          <a:p>
            <a:pPr algn="ctr"/>
            <a:r>
              <a:rPr lang="en-US" sz="900" dirty="0" smtClean="0"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OIC</a:t>
            </a:r>
          </a:p>
          <a:p>
            <a:pPr>
              <a:spcBef>
                <a:spcPts val="300"/>
              </a:spcBef>
            </a:pPr>
            <a:endParaRPr lang="en-US" sz="400" dirty="0"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algn="ctr">
              <a:spcBef>
                <a:spcPts val="300"/>
              </a:spcBef>
            </a:pPr>
            <a:r>
              <a:rPr lang="en-US" sz="1000" b="1" u="sng" dirty="0" smtClean="0">
                <a:solidFill>
                  <a:schemeClr val="accent1">
                    <a:lumMod val="50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Pearl Harbor, HI</a:t>
            </a:r>
            <a:endParaRPr lang="en-US" sz="1000" b="1" u="sng" dirty="0">
              <a:solidFill>
                <a:schemeClr val="accent1">
                  <a:lumMod val="50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algn="ctr">
              <a:spcBef>
                <a:spcPts val="300"/>
              </a:spcBef>
            </a:pPr>
            <a:r>
              <a:rPr lang="en-US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NECCPAC</a:t>
            </a: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algn="ctr"/>
            <a:r>
              <a:rPr lang="en-US" sz="900" dirty="0"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N7</a:t>
            </a:r>
            <a:endParaRPr lang="en-US" sz="900" b="1" dirty="0">
              <a:solidFill>
                <a:srgbClr val="FF0000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286279" y="529582"/>
            <a:ext cx="1809596" cy="245451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300"/>
              </a:spcBef>
            </a:pPr>
            <a:r>
              <a:rPr lang="en-US" sz="1000" b="1" u="sng" dirty="0" smtClean="0">
                <a:solidFill>
                  <a:schemeClr val="accent1">
                    <a:lumMod val="50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Virginia Beach, VA</a:t>
            </a:r>
            <a:endParaRPr lang="en-US" sz="1000" b="1" u="sng" dirty="0">
              <a:solidFill>
                <a:schemeClr val="accent1">
                  <a:lumMod val="50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algn="ctr">
              <a:spcBef>
                <a:spcPts val="300"/>
              </a:spcBef>
            </a:pPr>
            <a:r>
              <a:rPr lang="en-US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NECC</a:t>
            </a:r>
          </a:p>
          <a:p>
            <a:pPr algn="ctr"/>
            <a:r>
              <a:rPr lang="en-US" sz="900" dirty="0" smtClean="0"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N7/ N71</a:t>
            </a:r>
          </a:p>
          <a:p>
            <a:pPr algn="ctr">
              <a:spcBef>
                <a:spcPts val="300"/>
              </a:spcBef>
            </a:pPr>
            <a:r>
              <a:rPr lang="en-US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EODGRU TWO</a:t>
            </a: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algn="ctr"/>
            <a:r>
              <a:rPr lang="en-US" sz="900" dirty="0" smtClean="0"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N7/ N71</a:t>
            </a:r>
            <a:endParaRPr lang="en-US" sz="900" dirty="0"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algn="ctr">
              <a:spcBef>
                <a:spcPts val="300"/>
              </a:spcBef>
            </a:pPr>
            <a:r>
              <a:rPr lang="en-US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EODMU TWO/ SIX/ TWELVE</a:t>
            </a: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algn="ctr"/>
            <a:r>
              <a:rPr lang="en-US" sz="900" dirty="0" smtClean="0"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RTO/ TO/ Platoon </a:t>
            </a:r>
            <a:r>
              <a:rPr lang="en-US" sz="900" dirty="0" err="1" smtClean="0"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Ldr</a:t>
            </a:r>
            <a:endParaRPr lang="en-US" sz="900" dirty="0" smtClean="0"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algn="ctr">
              <a:spcBef>
                <a:spcPts val="300"/>
              </a:spcBef>
            </a:pPr>
            <a:r>
              <a:rPr lang="en-US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MDSU TWO</a:t>
            </a:r>
          </a:p>
          <a:p>
            <a:pPr algn="ctr"/>
            <a:r>
              <a:rPr lang="en-US" sz="900" dirty="0" smtClean="0"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TO</a:t>
            </a:r>
            <a:endParaRPr lang="en-US" sz="900" dirty="0"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algn="ctr">
              <a:spcBef>
                <a:spcPts val="300"/>
              </a:spcBef>
            </a:pPr>
            <a:r>
              <a:rPr 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EODTEU </a:t>
            </a:r>
            <a:r>
              <a:rPr lang="en-US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TWO</a:t>
            </a: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algn="ctr"/>
            <a:r>
              <a:rPr lang="en-US" sz="900" dirty="0" smtClean="0"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DoT/ Instructor</a:t>
            </a:r>
            <a:endParaRPr lang="en-US" sz="900" dirty="0"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algn="ctr">
              <a:spcBef>
                <a:spcPts val="300"/>
              </a:spcBef>
            </a:pPr>
            <a:r>
              <a:rPr lang="en-US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EODESU TWO</a:t>
            </a: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algn="ctr"/>
            <a:r>
              <a:rPr lang="en-US" sz="900" dirty="0" smtClean="0"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TO/ Material</a:t>
            </a:r>
            <a:endParaRPr lang="en-US" sz="900" dirty="0"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algn="ctr">
              <a:spcBef>
                <a:spcPts val="300"/>
              </a:spcBef>
            </a:pPr>
            <a:r>
              <a:rPr lang="en-US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NSWDG</a:t>
            </a:r>
          </a:p>
          <a:p>
            <a:pPr algn="ctr"/>
            <a:r>
              <a:rPr lang="en-US" sz="900" dirty="0" smtClean="0"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RTO/ TO/ TE </a:t>
            </a:r>
            <a:r>
              <a:rPr lang="en-US" sz="900" dirty="0" err="1" smtClean="0"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Ldr</a:t>
            </a:r>
            <a:endParaRPr lang="en-US" sz="900" dirty="0"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517131" y="3617372"/>
            <a:ext cx="2116285" cy="30623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spcBef>
                <a:spcPts val="600"/>
              </a:spcBef>
            </a:pPr>
            <a:r>
              <a:rPr lang="pt-BR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</a:rPr>
              <a:t>CAPT (O-6</a:t>
            </a:r>
            <a:r>
              <a:rPr lang="pt-B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</a:rPr>
              <a:t>)</a:t>
            </a:r>
            <a:endParaRPr lang="pt-BR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algn="ctr">
              <a:spcBef>
                <a:spcPts val="600"/>
              </a:spcBef>
            </a:pPr>
            <a:r>
              <a:rPr lang="pt-BR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</a:rPr>
              <a:t>CDR (</a:t>
            </a:r>
            <a:r>
              <a:rPr lang="pt-B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</a:rPr>
              <a:t>O-5)</a:t>
            </a:r>
          </a:p>
          <a:p>
            <a:pPr algn="ctr">
              <a:spcBef>
                <a:spcPts val="600"/>
              </a:spcBef>
            </a:pPr>
            <a:r>
              <a:rPr lang="pt-B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</a:rPr>
              <a:t>LCDR </a:t>
            </a:r>
            <a:r>
              <a:rPr lang="pt-BR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</a:rPr>
              <a:t>(</a:t>
            </a:r>
            <a:r>
              <a:rPr lang="pt-B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</a:rPr>
              <a:t>O-4)</a:t>
            </a:r>
            <a:endParaRPr lang="pt-BR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algn="ctr">
              <a:spcBef>
                <a:spcPts val="600"/>
              </a:spcBef>
            </a:pPr>
            <a:r>
              <a:rPr lang="pt-BR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</a:rPr>
              <a:t>LT (</a:t>
            </a:r>
            <a:r>
              <a:rPr lang="pt-B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</a:rPr>
              <a:t>O-3)</a:t>
            </a:r>
            <a:endParaRPr lang="pt-BR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algn="ctr">
              <a:spcBef>
                <a:spcPts val="600"/>
              </a:spcBef>
            </a:pPr>
            <a:r>
              <a:rPr lang="pt-BR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</a:rPr>
              <a:t>LTjg (</a:t>
            </a:r>
            <a:r>
              <a:rPr lang="pt-B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</a:rPr>
              <a:t>O-2)</a:t>
            </a:r>
            <a:endParaRPr lang="pt-BR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algn="ctr">
              <a:spcBef>
                <a:spcPts val="600"/>
              </a:spcBef>
            </a:pPr>
            <a:r>
              <a:rPr lang="pt-BR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</a:rPr>
              <a:t>ENS </a:t>
            </a:r>
            <a:r>
              <a:rPr lang="pt-B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</a:rPr>
              <a:t>(O-1)</a:t>
            </a:r>
            <a:endParaRPr lang="pt-BR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28158" y="3737537"/>
            <a:ext cx="1691489" cy="307777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NAVSCOLEOD CO</a:t>
            </a:r>
            <a:endParaRPr lang="en-US" sz="1400" b="1" dirty="0"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962357" y="4239554"/>
            <a:ext cx="3223703" cy="307777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EODTEU CO      NECC/NECCPAC N7</a:t>
            </a:r>
            <a:endParaRPr lang="en-US" sz="1400" b="1" dirty="0"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887066" y="4722186"/>
            <a:ext cx="3375732" cy="307777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EODGRU N7      NECC/NECCPAC N71</a:t>
            </a:r>
            <a:endParaRPr lang="en-US" sz="1400" b="1" dirty="0"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564129" y="4997807"/>
            <a:ext cx="6022867" cy="307777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EODTEU/NDSTC XO      </a:t>
            </a:r>
            <a:r>
              <a:rPr lang="en-US" sz="1400" b="1" dirty="0" smtClean="0"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CEODD/NSEOD/EODTEU </a:t>
            </a:r>
            <a:r>
              <a:rPr lang="en-US" sz="1400" b="1" dirty="0" smtClean="0"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DoT      CTF Staff</a:t>
            </a:r>
            <a:endParaRPr lang="en-US" sz="1400" b="1" dirty="0"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88264" y="5258883"/>
            <a:ext cx="8772783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EODMU/MDSU/NSWDG TO      EODGRU N71      AIEDD      NDSTC TO      EODMU/NSWDG RTO</a:t>
            </a:r>
            <a:endParaRPr lang="en-US" sz="1400" b="1" dirty="0"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36629" y="5750368"/>
            <a:ext cx="7679573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EODTEU Instructor      NSEOD Instructor      NSWDG </a:t>
            </a:r>
            <a:r>
              <a:rPr lang="en-US" sz="1400" b="1" dirty="0" smtClean="0"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TE Leader      </a:t>
            </a:r>
            <a:r>
              <a:rPr lang="en-US" sz="1400" b="1" dirty="0" smtClean="0"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EODTEU </a:t>
            </a:r>
            <a:r>
              <a:rPr lang="en-US" sz="1400" b="1" dirty="0" err="1" smtClean="0"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Det</a:t>
            </a:r>
            <a:r>
              <a:rPr lang="en-US" sz="1400" b="1" dirty="0" smtClean="0"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 OIC</a:t>
            </a:r>
            <a:endParaRPr lang="en-US" sz="1400" b="1" dirty="0"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11693" y="6257020"/>
            <a:ext cx="2924899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JDO      EODMU Platoon Leader</a:t>
            </a:r>
            <a:endParaRPr lang="en-US" sz="1400" b="1" dirty="0"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02445" y="79279"/>
            <a:ext cx="454452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EOD LDO Billet Laydown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34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8DBC142E3ABE4882B17DE5C6CEF0F5" ma:contentTypeVersion="2" ma:contentTypeDescription="Create a new document." ma:contentTypeScope="" ma:versionID="714405e79f5ab6173e49631bc0657852">
  <xsd:schema xmlns:xsd="http://www.w3.org/2001/XMLSchema" xmlns:xs="http://www.w3.org/2001/XMLSchema" xmlns:p="http://schemas.microsoft.com/office/2006/metadata/properties" xmlns:ns1="http://schemas.microsoft.com/sharepoint/v3" xmlns:ns2="10f1aa0a-179b-49cb-8a72-3a924897e106" targetNamespace="http://schemas.microsoft.com/office/2006/metadata/properties" ma:root="true" ma:fieldsID="caf4e9299edb4fa8ee2d743c116403eb" ns1:_="" ns2:_="">
    <xsd:import namespace="http://schemas.microsoft.com/sharepoint/v3"/>
    <xsd:import namespace="10f1aa0a-179b-49cb-8a72-3a924897e10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f1aa0a-179b-49cb-8a72-3a924897e106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070E49-933E-4648-A252-D4F4E49DDA0C}"/>
</file>

<file path=customXml/itemProps2.xml><?xml version="1.0" encoding="utf-8"?>
<ds:datastoreItem xmlns:ds="http://schemas.openxmlformats.org/officeDocument/2006/customXml" ds:itemID="{831ABA28-455A-42CD-83E0-70B55E5B25CF}"/>
</file>

<file path=customXml/itemProps3.xml><?xml version="1.0" encoding="utf-8"?>
<ds:datastoreItem xmlns:ds="http://schemas.openxmlformats.org/officeDocument/2006/customXml" ds:itemID="{C565CA58-8E0C-4F99-9FD1-955B5266FF89}"/>
</file>

<file path=customXml/itemProps4.xml><?xml version="1.0" encoding="utf-8"?>
<ds:datastoreItem xmlns:ds="http://schemas.openxmlformats.org/officeDocument/2006/customXml" ds:itemID="{E68395ED-680D-4D97-9304-429EA2763F2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2323</TotalTime>
  <Words>202</Words>
  <Application>Microsoft Office PowerPoint</Application>
  <PresentationFormat>On-screen Show (4:3)</PresentationFormat>
  <Paragraphs>64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Malgun Gothic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HPES NMCI 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Alex, Stephen A LT NPC, PERS-415</dc:creator>
  <cp:lastModifiedBy>Hayes, Richard F CAPT USN DCNO N9 (US)</cp:lastModifiedBy>
  <cp:revision>107</cp:revision>
  <cp:lastPrinted>2019-11-20T23:07:11Z</cp:lastPrinted>
  <dcterms:created xsi:type="dcterms:W3CDTF">2019-05-17T18:03:04Z</dcterms:created>
  <dcterms:modified xsi:type="dcterms:W3CDTF">2020-06-26T18:11:45Z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0x0101004C8DBC142E3ABE4882B17DE5C6CEF0F5</vt:lpwstr>
  </property>
  <property fmtid="{D5CDD505-2E9C-101B-9397-08002B2CF9AE}" pid="3" name="Order">
    <vt:r8>15400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