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sldIdLst>
    <p:sldId id="256" r:id="rId5"/>
    <p:sldId id="257" r:id="rId6"/>
    <p:sldId id="291" r:id="rId7"/>
    <p:sldId id="261" r:id="rId8"/>
    <p:sldId id="260" r:id="rId9"/>
    <p:sldId id="307" r:id="rId10"/>
    <p:sldId id="327" r:id="rId11"/>
    <p:sldId id="328" r:id="rId12"/>
    <p:sldId id="299" r:id="rId13"/>
    <p:sldId id="321" r:id="rId14"/>
    <p:sldId id="297" r:id="rId15"/>
    <p:sldId id="324" r:id="rId16"/>
    <p:sldId id="322" r:id="rId17"/>
    <p:sldId id="298" r:id="rId18"/>
    <p:sldId id="264" r:id="rId19"/>
    <p:sldId id="269" r:id="rId20"/>
    <p:sldId id="285" r:id="rId21"/>
    <p:sldId id="310" r:id="rId22"/>
    <p:sldId id="319" r:id="rId23"/>
    <p:sldId id="286" r:id="rId24"/>
    <p:sldId id="287" r:id="rId25"/>
    <p:sldId id="325" r:id="rId26"/>
    <p:sldId id="326" r:id="rId27"/>
    <p:sldId id="289" r:id="rId28"/>
    <p:sldId id="288" r:id="rId29"/>
    <p:sldId id="290" r:id="rId30"/>
    <p:sldId id="329" r:id="rId31"/>
    <p:sldId id="318" r:id="rId32"/>
    <p:sldId id="317" r:id="rId33"/>
    <p:sldId id="303" r:id="rId34"/>
    <p:sldId id="274" r:id="rId35"/>
    <p:sldId id="296"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C. Connelly" initials="PCC" lastIdx="3" clrIdx="0"/>
  <p:cmAuthor id="1" name="Sheri Griffith" initials="S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58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7540" autoAdjust="0"/>
  </p:normalViewPr>
  <p:slideViewPr>
    <p:cSldViewPr>
      <p:cViewPr varScale="1">
        <p:scale>
          <a:sx n="101" d="100"/>
          <a:sy n="101" d="100"/>
        </p:scale>
        <p:origin x="14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48"/>
    </p:cViewPr>
  </p:sorterViewPr>
  <p:notesViewPr>
    <p:cSldViewPr>
      <p:cViewPr varScale="1">
        <p:scale>
          <a:sx n="49" d="100"/>
          <a:sy n="49" d="100"/>
        </p:scale>
        <p:origin x="-2010"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C6F67-1348-442F-9B24-252F8C097E8B}"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158E22D8-9F46-402B-BCB5-300ACB26790C}">
      <dgm:prSet phldrT="[Text]"/>
      <dgm:spPr/>
      <dgm:t>
        <a:bodyPr/>
        <a:lstStyle/>
        <a:p>
          <a:r>
            <a:rPr lang="en-US" dirty="0"/>
            <a:t>Candidates Begin Research</a:t>
          </a:r>
        </a:p>
      </dgm:t>
    </dgm:pt>
    <dgm:pt modelId="{F58506EA-507C-46E8-A6FF-DA42D1C796BA}" type="parTrans" cxnId="{C8CE2F55-87C9-401E-A6A9-87EC4613D29E}">
      <dgm:prSet/>
      <dgm:spPr/>
      <dgm:t>
        <a:bodyPr/>
        <a:lstStyle/>
        <a:p>
          <a:endParaRPr lang="en-US"/>
        </a:p>
      </dgm:t>
    </dgm:pt>
    <dgm:pt modelId="{F4BE849C-3E56-4271-9F83-D14CB652BA3B}" type="sibTrans" cxnId="{C8CE2F55-87C9-401E-A6A9-87EC4613D29E}">
      <dgm:prSet/>
      <dgm:spPr/>
      <dgm:t>
        <a:bodyPr/>
        <a:lstStyle/>
        <a:p>
          <a:endParaRPr lang="en-US"/>
        </a:p>
      </dgm:t>
    </dgm:pt>
    <dgm:pt modelId="{B720DB16-DF0A-469D-B5FE-E34FCD69D523}">
      <dgm:prSet phldrT="[Text]"/>
      <dgm:spPr/>
      <dgm:t>
        <a:bodyPr/>
        <a:lstStyle/>
        <a:p>
          <a:r>
            <a:rPr lang="en-US" dirty="0"/>
            <a:t>Candidates start building their package and communicated with unit CO</a:t>
          </a:r>
        </a:p>
      </dgm:t>
    </dgm:pt>
    <dgm:pt modelId="{4508FE59-7914-4938-B07B-D912D8FCAE1C}" type="parTrans" cxnId="{A6CAB862-4D6F-4CFF-92E5-40109D3F7627}">
      <dgm:prSet/>
      <dgm:spPr/>
      <dgm:t>
        <a:bodyPr/>
        <a:lstStyle/>
        <a:p>
          <a:endParaRPr lang="en-US"/>
        </a:p>
      </dgm:t>
    </dgm:pt>
    <dgm:pt modelId="{67AE4894-F396-4387-83F0-457256BBECAC}" type="sibTrans" cxnId="{A6CAB862-4D6F-4CFF-92E5-40109D3F7627}">
      <dgm:prSet/>
      <dgm:spPr/>
      <dgm:t>
        <a:bodyPr/>
        <a:lstStyle/>
        <a:p>
          <a:endParaRPr lang="en-US"/>
        </a:p>
      </dgm:t>
    </dgm:pt>
    <dgm:pt modelId="{B60B572C-1DB8-413E-9176-684BBB91174F}">
      <dgm:prSet phldrT="[Text]"/>
      <dgm:spPr/>
      <dgm:t>
        <a:bodyPr/>
        <a:lstStyle/>
        <a:p>
          <a:r>
            <a:rPr lang="en-US" dirty="0"/>
            <a:t>Community Briefs begin</a:t>
          </a:r>
        </a:p>
      </dgm:t>
    </dgm:pt>
    <dgm:pt modelId="{EF920CF4-2CB8-47B5-9665-89A47DA0645A}" type="parTrans" cxnId="{B91C3B2F-D03B-4BA4-85C8-2AD2A909F44A}">
      <dgm:prSet/>
      <dgm:spPr/>
      <dgm:t>
        <a:bodyPr/>
        <a:lstStyle/>
        <a:p>
          <a:endParaRPr lang="en-US"/>
        </a:p>
      </dgm:t>
    </dgm:pt>
    <dgm:pt modelId="{43B18323-F808-4EEC-8FC8-EE373BBCA9DC}" type="sibTrans" cxnId="{B91C3B2F-D03B-4BA4-85C8-2AD2A909F44A}">
      <dgm:prSet/>
      <dgm:spPr/>
      <dgm:t>
        <a:bodyPr/>
        <a:lstStyle/>
        <a:p>
          <a:endParaRPr lang="en-US"/>
        </a:p>
      </dgm:t>
    </dgm:pt>
    <dgm:pt modelId="{0C5B083B-B908-431D-B16E-A86B45A567AE}">
      <dgm:prSet phldrT="[Text]"/>
      <dgm:spPr/>
      <dgm:t>
        <a:bodyPr/>
        <a:lstStyle/>
        <a:p>
          <a:r>
            <a:rPr lang="en-US" dirty="0"/>
            <a:t>LDO/CWO recruiting briefs at NRCs and/or online</a:t>
          </a:r>
        </a:p>
      </dgm:t>
    </dgm:pt>
    <dgm:pt modelId="{DB6DF706-2B7C-467A-8F8F-F924FB42A90C}" type="parTrans" cxnId="{6011F407-CA8E-4FE0-8931-BCF8332966A8}">
      <dgm:prSet/>
      <dgm:spPr/>
      <dgm:t>
        <a:bodyPr/>
        <a:lstStyle/>
        <a:p>
          <a:endParaRPr lang="en-US"/>
        </a:p>
      </dgm:t>
    </dgm:pt>
    <dgm:pt modelId="{9268BC53-9A0C-4D0C-A089-A4E62E794BED}" type="sibTrans" cxnId="{6011F407-CA8E-4FE0-8931-BCF8332966A8}">
      <dgm:prSet/>
      <dgm:spPr/>
      <dgm:t>
        <a:bodyPr/>
        <a:lstStyle/>
        <a:p>
          <a:endParaRPr lang="en-US"/>
        </a:p>
      </dgm:t>
    </dgm:pt>
    <dgm:pt modelId="{24D6EA94-8DAF-4596-BBFB-26AD5CA8621B}">
      <dgm:prSet phldrT="[Text]"/>
      <dgm:spPr/>
      <dgm:t>
        <a:bodyPr/>
        <a:lstStyle/>
        <a:p>
          <a:r>
            <a:rPr lang="en-US" dirty="0"/>
            <a:t>Interviews begin</a:t>
          </a:r>
        </a:p>
      </dgm:t>
    </dgm:pt>
    <dgm:pt modelId="{32AC908C-CDF7-426E-8108-87F9095F0699}" type="parTrans" cxnId="{2286BE08-E768-42DE-A8C1-9595C4DBBBF5}">
      <dgm:prSet/>
      <dgm:spPr/>
      <dgm:t>
        <a:bodyPr/>
        <a:lstStyle/>
        <a:p>
          <a:endParaRPr lang="en-US"/>
        </a:p>
      </dgm:t>
    </dgm:pt>
    <dgm:pt modelId="{8D3D33C9-B34F-4268-B5E1-A8B992E70579}" type="sibTrans" cxnId="{2286BE08-E768-42DE-A8C1-9595C4DBBBF5}">
      <dgm:prSet/>
      <dgm:spPr/>
      <dgm:t>
        <a:bodyPr/>
        <a:lstStyle/>
        <a:p>
          <a:endParaRPr lang="en-US"/>
        </a:p>
      </dgm:t>
    </dgm:pt>
    <dgm:pt modelId="{1575366C-8787-4EBE-B310-2703BD297247}">
      <dgm:prSet phldrT="[Text]"/>
      <dgm:spPr/>
      <dgm:t>
        <a:bodyPr/>
        <a:lstStyle/>
        <a:p>
          <a:r>
            <a:rPr lang="en-US" dirty="0"/>
            <a:t>Candidates </a:t>
          </a:r>
          <a:r>
            <a:rPr lang="en-US" dirty="0" err="1"/>
            <a:t>coord</a:t>
          </a:r>
          <a:r>
            <a:rPr lang="en-US" dirty="0"/>
            <a:t>. w/ POCs and schedule interviews with LDO/CWO and other officers as necessary</a:t>
          </a:r>
        </a:p>
      </dgm:t>
    </dgm:pt>
    <dgm:pt modelId="{B0F30B06-BB27-4C00-9C4C-D16933FDE7FE}" type="parTrans" cxnId="{0865F247-6717-4FDD-B45B-58898E27FC04}">
      <dgm:prSet/>
      <dgm:spPr/>
      <dgm:t>
        <a:bodyPr/>
        <a:lstStyle/>
        <a:p>
          <a:endParaRPr lang="en-US"/>
        </a:p>
      </dgm:t>
    </dgm:pt>
    <dgm:pt modelId="{84F6365F-C865-4D59-BBB9-DEF7ECE3EE68}" type="sibTrans" cxnId="{0865F247-6717-4FDD-B45B-58898E27FC04}">
      <dgm:prSet/>
      <dgm:spPr/>
      <dgm:t>
        <a:bodyPr/>
        <a:lstStyle/>
        <a:p>
          <a:endParaRPr lang="en-US"/>
        </a:p>
      </dgm:t>
    </dgm:pt>
    <dgm:pt modelId="{F1248DE9-63FB-4D57-BE9A-DFEBBDED6522}" type="pres">
      <dgm:prSet presAssocID="{7B9C6F67-1348-442F-9B24-252F8C097E8B}" presName="Name0" presStyleCnt="0">
        <dgm:presLayoutVars>
          <dgm:chMax val="5"/>
          <dgm:chPref val="5"/>
          <dgm:dir/>
          <dgm:animLvl val="lvl"/>
        </dgm:presLayoutVars>
      </dgm:prSet>
      <dgm:spPr/>
    </dgm:pt>
    <dgm:pt modelId="{2C84176B-9528-4A4F-9B9D-02B21D0B9457}" type="pres">
      <dgm:prSet presAssocID="{158E22D8-9F46-402B-BCB5-300ACB26790C}" presName="parentText1" presStyleLbl="node1" presStyleIdx="0" presStyleCnt="3">
        <dgm:presLayoutVars>
          <dgm:chMax/>
          <dgm:chPref val="3"/>
          <dgm:bulletEnabled val="1"/>
        </dgm:presLayoutVars>
      </dgm:prSet>
      <dgm:spPr/>
    </dgm:pt>
    <dgm:pt modelId="{3380FF8B-9323-4147-896E-7F3E7B8602E5}" type="pres">
      <dgm:prSet presAssocID="{158E22D8-9F46-402B-BCB5-300ACB26790C}" presName="childText1" presStyleLbl="solidAlignAcc1" presStyleIdx="0" presStyleCnt="3">
        <dgm:presLayoutVars>
          <dgm:chMax val="0"/>
          <dgm:chPref val="0"/>
          <dgm:bulletEnabled val="1"/>
        </dgm:presLayoutVars>
      </dgm:prSet>
      <dgm:spPr/>
    </dgm:pt>
    <dgm:pt modelId="{BF3358E9-0AB2-44CF-AA4F-6E9376C73E31}" type="pres">
      <dgm:prSet presAssocID="{B60B572C-1DB8-413E-9176-684BBB91174F}" presName="parentText2" presStyleLbl="node1" presStyleIdx="1" presStyleCnt="3">
        <dgm:presLayoutVars>
          <dgm:chMax/>
          <dgm:chPref val="3"/>
          <dgm:bulletEnabled val="1"/>
        </dgm:presLayoutVars>
      </dgm:prSet>
      <dgm:spPr/>
    </dgm:pt>
    <dgm:pt modelId="{9D2C26AB-24AF-444D-8198-C1D49A1F0708}" type="pres">
      <dgm:prSet presAssocID="{B60B572C-1DB8-413E-9176-684BBB91174F}" presName="childText2" presStyleLbl="solidAlignAcc1" presStyleIdx="1" presStyleCnt="3">
        <dgm:presLayoutVars>
          <dgm:chMax val="0"/>
          <dgm:chPref val="0"/>
          <dgm:bulletEnabled val="1"/>
        </dgm:presLayoutVars>
      </dgm:prSet>
      <dgm:spPr/>
    </dgm:pt>
    <dgm:pt modelId="{B17B0555-B654-4FA2-B728-E95863781049}" type="pres">
      <dgm:prSet presAssocID="{24D6EA94-8DAF-4596-BBFB-26AD5CA8621B}" presName="parentText3" presStyleLbl="node1" presStyleIdx="2" presStyleCnt="3">
        <dgm:presLayoutVars>
          <dgm:chMax/>
          <dgm:chPref val="3"/>
          <dgm:bulletEnabled val="1"/>
        </dgm:presLayoutVars>
      </dgm:prSet>
      <dgm:spPr/>
    </dgm:pt>
    <dgm:pt modelId="{9695B4E0-FFEA-465F-9B8E-717F5ECA16F6}" type="pres">
      <dgm:prSet presAssocID="{24D6EA94-8DAF-4596-BBFB-26AD5CA8621B}" presName="childText3" presStyleLbl="solidAlignAcc1" presStyleIdx="2" presStyleCnt="3">
        <dgm:presLayoutVars>
          <dgm:chMax val="0"/>
          <dgm:chPref val="0"/>
          <dgm:bulletEnabled val="1"/>
        </dgm:presLayoutVars>
      </dgm:prSet>
      <dgm:spPr/>
    </dgm:pt>
  </dgm:ptLst>
  <dgm:cxnLst>
    <dgm:cxn modelId="{6011F407-CA8E-4FE0-8931-BCF8332966A8}" srcId="{B60B572C-1DB8-413E-9176-684BBB91174F}" destId="{0C5B083B-B908-431D-B16E-A86B45A567AE}" srcOrd="0" destOrd="0" parTransId="{DB6DF706-2B7C-467A-8F8F-F924FB42A90C}" sibTransId="{9268BC53-9A0C-4D0C-A089-A4E62E794BED}"/>
    <dgm:cxn modelId="{2286BE08-E768-42DE-A8C1-9595C4DBBBF5}" srcId="{7B9C6F67-1348-442F-9B24-252F8C097E8B}" destId="{24D6EA94-8DAF-4596-BBFB-26AD5CA8621B}" srcOrd="2" destOrd="0" parTransId="{32AC908C-CDF7-426E-8108-87F9095F0699}" sibTransId="{8D3D33C9-B34F-4268-B5E1-A8B992E70579}"/>
    <dgm:cxn modelId="{B91C3B2F-D03B-4BA4-85C8-2AD2A909F44A}" srcId="{7B9C6F67-1348-442F-9B24-252F8C097E8B}" destId="{B60B572C-1DB8-413E-9176-684BBB91174F}" srcOrd="1" destOrd="0" parTransId="{EF920CF4-2CB8-47B5-9665-89A47DA0645A}" sibTransId="{43B18323-F808-4EEC-8FC8-EE373BBCA9DC}"/>
    <dgm:cxn modelId="{542AAA5E-5AC8-41A6-9F2B-9B3AAA5AEF8D}" type="presOf" srcId="{7B9C6F67-1348-442F-9B24-252F8C097E8B}" destId="{F1248DE9-63FB-4D57-BE9A-DFEBBDED6522}" srcOrd="0" destOrd="0" presId="urn:microsoft.com/office/officeart/2009/3/layout/IncreasingArrowsProcess"/>
    <dgm:cxn modelId="{A6CAB862-4D6F-4CFF-92E5-40109D3F7627}" srcId="{158E22D8-9F46-402B-BCB5-300ACB26790C}" destId="{B720DB16-DF0A-469D-B5FE-E34FCD69D523}" srcOrd="0" destOrd="0" parTransId="{4508FE59-7914-4938-B07B-D912D8FCAE1C}" sibTransId="{67AE4894-F396-4387-83F0-457256BBECAC}"/>
    <dgm:cxn modelId="{F4354D67-DB02-48D9-A4A9-FDFDBCDA1E7B}" type="presOf" srcId="{B60B572C-1DB8-413E-9176-684BBB91174F}" destId="{BF3358E9-0AB2-44CF-AA4F-6E9376C73E31}" srcOrd="0" destOrd="0" presId="urn:microsoft.com/office/officeart/2009/3/layout/IncreasingArrowsProcess"/>
    <dgm:cxn modelId="{0865F247-6717-4FDD-B45B-58898E27FC04}" srcId="{24D6EA94-8DAF-4596-BBFB-26AD5CA8621B}" destId="{1575366C-8787-4EBE-B310-2703BD297247}" srcOrd="0" destOrd="0" parTransId="{B0F30B06-BB27-4C00-9C4C-D16933FDE7FE}" sibTransId="{84F6365F-C865-4D59-BBB9-DEF7ECE3EE68}"/>
    <dgm:cxn modelId="{070B5A6C-7E53-4A3C-B839-EA61B438E970}" type="presOf" srcId="{B720DB16-DF0A-469D-B5FE-E34FCD69D523}" destId="{3380FF8B-9323-4147-896E-7F3E7B8602E5}" srcOrd="0" destOrd="0" presId="urn:microsoft.com/office/officeart/2009/3/layout/IncreasingArrowsProcess"/>
    <dgm:cxn modelId="{64990170-7A6A-49E0-8EB4-843557D49FCD}" type="presOf" srcId="{158E22D8-9F46-402B-BCB5-300ACB26790C}" destId="{2C84176B-9528-4A4F-9B9D-02B21D0B9457}" srcOrd="0" destOrd="0" presId="urn:microsoft.com/office/officeart/2009/3/layout/IncreasingArrowsProcess"/>
    <dgm:cxn modelId="{679DA473-4014-4520-BC0D-B13947936DB8}" type="presOf" srcId="{24D6EA94-8DAF-4596-BBFB-26AD5CA8621B}" destId="{B17B0555-B654-4FA2-B728-E95863781049}" srcOrd="0" destOrd="0" presId="urn:microsoft.com/office/officeart/2009/3/layout/IncreasingArrowsProcess"/>
    <dgm:cxn modelId="{C8CE2F55-87C9-401E-A6A9-87EC4613D29E}" srcId="{7B9C6F67-1348-442F-9B24-252F8C097E8B}" destId="{158E22D8-9F46-402B-BCB5-300ACB26790C}" srcOrd="0" destOrd="0" parTransId="{F58506EA-507C-46E8-A6FF-DA42D1C796BA}" sibTransId="{F4BE849C-3E56-4271-9F83-D14CB652BA3B}"/>
    <dgm:cxn modelId="{89B68C7A-B16C-4395-A45F-033F60765155}" type="presOf" srcId="{0C5B083B-B908-431D-B16E-A86B45A567AE}" destId="{9D2C26AB-24AF-444D-8198-C1D49A1F0708}" srcOrd="0" destOrd="0" presId="urn:microsoft.com/office/officeart/2009/3/layout/IncreasingArrowsProcess"/>
    <dgm:cxn modelId="{BB3E63B4-F58F-4C70-9ECF-2EDF97FFA8E5}" type="presOf" srcId="{1575366C-8787-4EBE-B310-2703BD297247}" destId="{9695B4E0-FFEA-465F-9B8E-717F5ECA16F6}" srcOrd="0" destOrd="0" presId="urn:microsoft.com/office/officeart/2009/3/layout/IncreasingArrowsProcess"/>
    <dgm:cxn modelId="{4F98D98B-5D88-406D-9AF5-F8ED17BCBD19}" type="presParOf" srcId="{F1248DE9-63FB-4D57-BE9A-DFEBBDED6522}" destId="{2C84176B-9528-4A4F-9B9D-02B21D0B9457}" srcOrd="0" destOrd="0" presId="urn:microsoft.com/office/officeart/2009/3/layout/IncreasingArrowsProcess"/>
    <dgm:cxn modelId="{3A9991CA-2243-44CA-855C-606301270827}" type="presParOf" srcId="{F1248DE9-63FB-4D57-BE9A-DFEBBDED6522}" destId="{3380FF8B-9323-4147-896E-7F3E7B8602E5}" srcOrd="1" destOrd="0" presId="urn:microsoft.com/office/officeart/2009/3/layout/IncreasingArrowsProcess"/>
    <dgm:cxn modelId="{FA74842C-38C9-4900-879A-49F8FFD66278}" type="presParOf" srcId="{F1248DE9-63FB-4D57-BE9A-DFEBBDED6522}" destId="{BF3358E9-0AB2-44CF-AA4F-6E9376C73E31}" srcOrd="2" destOrd="0" presId="urn:microsoft.com/office/officeart/2009/3/layout/IncreasingArrowsProcess"/>
    <dgm:cxn modelId="{5F4F7B03-AE6C-41C6-9904-B0E376B6A1A5}" type="presParOf" srcId="{F1248DE9-63FB-4D57-BE9A-DFEBBDED6522}" destId="{9D2C26AB-24AF-444D-8198-C1D49A1F0708}" srcOrd="3" destOrd="0" presId="urn:microsoft.com/office/officeart/2009/3/layout/IncreasingArrowsProcess"/>
    <dgm:cxn modelId="{98B8F861-C724-484D-92E9-62EFD9E05895}" type="presParOf" srcId="{F1248DE9-63FB-4D57-BE9A-DFEBBDED6522}" destId="{B17B0555-B654-4FA2-B728-E95863781049}" srcOrd="4" destOrd="0" presId="urn:microsoft.com/office/officeart/2009/3/layout/IncreasingArrowsProcess"/>
    <dgm:cxn modelId="{D8F9751D-FB1A-4BD0-BD5A-C40718FBDC3B}" type="presParOf" srcId="{F1248DE9-63FB-4D57-BE9A-DFEBBDED6522}" destId="{9695B4E0-FFEA-465F-9B8E-717F5ECA16F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4176B-9528-4A4F-9B9D-02B21D0B9457}">
      <dsp:nvSpPr>
        <dsp:cNvPr id="0" name=""/>
        <dsp:cNvSpPr/>
      </dsp:nvSpPr>
      <dsp:spPr>
        <a:xfrm>
          <a:off x="0" y="551139"/>
          <a:ext cx="6096000" cy="887809"/>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marL="0" lvl="0" indent="0" algn="l" defTabSz="755650">
            <a:lnSpc>
              <a:spcPct val="90000"/>
            </a:lnSpc>
            <a:spcBef>
              <a:spcPct val="0"/>
            </a:spcBef>
            <a:spcAft>
              <a:spcPct val="35000"/>
            </a:spcAft>
            <a:buNone/>
          </a:pPr>
          <a:r>
            <a:rPr lang="en-US" sz="1700" kern="1200" dirty="0"/>
            <a:t>Candidates Begin Research</a:t>
          </a:r>
        </a:p>
      </dsp:txBody>
      <dsp:txXfrm>
        <a:off x="0" y="773091"/>
        <a:ext cx="5874048" cy="443905"/>
      </dsp:txXfrm>
    </dsp:sp>
    <dsp:sp modelId="{3380FF8B-9323-4147-896E-7F3E7B8602E5}">
      <dsp:nvSpPr>
        <dsp:cNvPr id="0" name=""/>
        <dsp:cNvSpPr/>
      </dsp:nvSpPr>
      <dsp:spPr>
        <a:xfrm>
          <a:off x="0" y="1235768"/>
          <a:ext cx="1877568" cy="171024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Candidates start building their package and communicated with unit CO</a:t>
          </a:r>
        </a:p>
      </dsp:txBody>
      <dsp:txXfrm>
        <a:off x="0" y="1235768"/>
        <a:ext cx="1877568" cy="1710248"/>
      </dsp:txXfrm>
    </dsp:sp>
    <dsp:sp modelId="{BF3358E9-0AB2-44CF-AA4F-6E9376C73E31}">
      <dsp:nvSpPr>
        <dsp:cNvPr id="0" name=""/>
        <dsp:cNvSpPr/>
      </dsp:nvSpPr>
      <dsp:spPr>
        <a:xfrm>
          <a:off x="1877568" y="847075"/>
          <a:ext cx="4218432" cy="887809"/>
        </a:xfrm>
        <a:prstGeom prst="rightArrow">
          <a:avLst>
            <a:gd name="adj1" fmla="val 50000"/>
            <a:gd name="adj2" fmla="val 5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marL="0" lvl="0" indent="0" algn="l" defTabSz="755650">
            <a:lnSpc>
              <a:spcPct val="90000"/>
            </a:lnSpc>
            <a:spcBef>
              <a:spcPct val="0"/>
            </a:spcBef>
            <a:spcAft>
              <a:spcPct val="35000"/>
            </a:spcAft>
            <a:buNone/>
          </a:pPr>
          <a:r>
            <a:rPr lang="en-US" sz="1700" kern="1200" dirty="0"/>
            <a:t>Community Briefs begin</a:t>
          </a:r>
        </a:p>
      </dsp:txBody>
      <dsp:txXfrm>
        <a:off x="1877568" y="1069027"/>
        <a:ext cx="3996480" cy="443905"/>
      </dsp:txXfrm>
    </dsp:sp>
    <dsp:sp modelId="{9D2C26AB-24AF-444D-8198-C1D49A1F0708}">
      <dsp:nvSpPr>
        <dsp:cNvPr id="0" name=""/>
        <dsp:cNvSpPr/>
      </dsp:nvSpPr>
      <dsp:spPr>
        <a:xfrm>
          <a:off x="1877568" y="1531705"/>
          <a:ext cx="1877568" cy="1710248"/>
        </a:xfrm>
        <a:prstGeom prst="rect">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LDO/CWO recruiting briefs at NRCs and/or online</a:t>
          </a:r>
        </a:p>
      </dsp:txBody>
      <dsp:txXfrm>
        <a:off x="1877568" y="1531705"/>
        <a:ext cx="1877568" cy="1710248"/>
      </dsp:txXfrm>
    </dsp:sp>
    <dsp:sp modelId="{B17B0555-B654-4FA2-B728-E95863781049}">
      <dsp:nvSpPr>
        <dsp:cNvPr id="0" name=""/>
        <dsp:cNvSpPr/>
      </dsp:nvSpPr>
      <dsp:spPr>
        <a:xfrm>
          <a:off x="3755136" y="1143012"/>
          <a:ext cx="2340864" cy="887809"/>
        </a:xfrm>
        <a:prstGeom prst="rightArrow">
          <a:avLst>
            <a:gd name="adj1" fmla="val 50000"/>
            <a:gd name="adj2" fmla="val 5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940" numCol="1" spcCol="1270" anchor="ctr" anchorCtr="0">
          <a:noAutofit/>
        </a:bodyPr>
        <a:lstStyle/>
        <a:p>
          <a:pPr marL="0" lvl="0" indent="0" algn="l" defTabSz="755650">
            <a:lnSpc>
              <a:spcPct val="90000"/>
            </a:lnSpc>
            <a:spcBef>
              <a:spcPct val="0"/>
            </a:spcBef>
            <a:spcAft>
              <a:spcPct val="35000"/>
            </a:spcAft>
            <a:buNone/>
          </a:pPr>
          <a:r>
            <a:rPr lang="en-US" sz="1700" kern="1200" dirty="0"/>
            <a:t>Interviews begin</a:t>
          </a:r>
        </a:p>
      </dsp:txBody>
      <dsp:txXfrm>
        <a:off x="3755136" y="1364964"/>
        <a:ext cx="2118912" cy="443905"/>
      </dsp:txXfrm>
    </dsp:sp>
    <dsp:sp modelId="{9695B4E0-FFEA-465F-9B8E-717F5ECA16F6}">
      <dsp:nvSpPr>
        <dsp:cNvPr id="0" name=""/>
        <dsp:cNvSpPr/>
      </dsp:nvSpPr>
      <dsp:spPr>
        <a:xfrm>
          <a:off x="3755136" y="1827641"/>
          <a:ext cx="1877568" cy="1685219"/>
        </a:xfrm>
        <a:prstGeom prst="re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Candidates </a:t>
          </a:r>
          <a:r>
            <a:rPr lang="en-US" sz="1700" kern="1200" dirty="0" err="1"/>
            <a:t>coord</a:t>
          </a:r>
          <a:r>
            <a:rPr lang="en-US" sz="1700" kern="1200" dirty="0"/>
            <a:t>. w/ POCs and schedule interviews with LDO/CWO and other officers as necessary</a:t>
          </a:r>
        </a:p>
      </dsp:txBody>
      <dsp:txXfrm>
        <a:off x="3755136" y="1827641"/>
        <a:ext cx="1877568" cy="168521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6A124F8-715B-4ED1-83A2-D24452160F8E}" type="datetimeFigureOut">
              <a:rPr lang="en-US" smtClean="0"/>
              <a:pPr/>
              <a:t>3/9/2026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A6633F87-5848-4310-B003-B86894B13600}" type="slidenum">
              <a:rPr lang="en-US" smtClean="0"/>
              <a:pPr/>
              <a:t>‹#›</a:t>
            </a:fld>
            <a:endParaRPr lang="en-US"/>
          </a:p>
        </p:txBody>
      </p:sp>
    </p:spTree>
    <p:extLst>
      <p:ext uri="{BB962C8B-B14F-4D97-AF65-F5344CB8AC3E}">
        <p14:creationId xmlns:p14="http://schemas.microsoft.com/office/powerpoint/2010/main" val="381225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33F87-5848-4310-B003-B86894B13600}" type="slidenum">
              <a:rPr lang="en-US" smtClean="0"/>
              <a:pPr/>
              <a:t>24</a:t>
            </a:fld>
            <a:endParaRPr lang="en-US"/>
          </a:p>
        </p:txBody>
      </p:sp>
    </p:spTree>
    <p:extLst>
      <p:ext uri="{BB962C8B-B14F-4D97-AF65-F5344CB8AC3E}">
        <p14:creationId xmlns:p14="http://schemas.microsoft.com/office/powerpoint/2010/main" val="296260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33F87-5848-4310-B003-B86894B13600}" type="slidenum">
              <a:rPr lang="en-US" smtClean="0"/>
              <a:pPr/>
              <a:t>26</a:t>
            </a:fld>
            <a:endParaRPr lang="en-US"/>
          </a:p>
        </p:txBody>
      </p:sp>
    </p:spTree>
    <p:extLst>
      <p:ext uri="{BB962C8B-B14F-4D97-AF65-F5344CB8AC3E}">
        <p14:creationId xmlns:p14="http://schemas.microsoft.com/office/powerpoint/2010/main" val="230001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DE75-5EFD-E682-8E46-5BCC3EC5E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10FDD-8646-1B9E-45AC-A77749C43C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F3F040-8D45-0BA2-E15B-34EDCDF672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D5362-D8D3-94FA-9272-D6097E82286F}"/>
              </a:ext>
            </a:extLst>
          </p:cNvPr>
          <p:cNvSpPr>
            <a:spLocks noGrp="1"/>
          </p:cNvSpPr>
          <p:nvPr>
            <p:ph type="sldNum" sz="quarter" idx="10"/>
          </p:nvPr>
        </p:nvSpPr>
        <p:spPr/>
        <p:txBody>
          <a:bodyPr/>
          <a:lstStyle/>
          <a:p>
            <a:fld id="{A6633F87-5848-4310-B003-B86894B13600}" type="slidenum">
              <a:rPr lang="en-US" smtClean="0"/>
              <a:pPr/>
              <a:t>27</a:t>
            </a:fld>
            <a:endParaRPr lang="en-US"/>
          </a:p>
        </p:txBody>
      </p:sp>
    </p:spTree>
    <p:extLst>
      <p:ext uri="{BB962C8B-B14F-4D97-AF65-F5344CB8AC3E}">
        <p14:creationId xmlns:p14="http://schemas.microsoft.com/office/powerpoint/2010/main" val="299157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Based on 1 JAN 2016 Pay charts</a:t>
            </a:r>
          </a:p>
          <a:p>
            <a:endParaRPr lang="en-US" dirty="0"/>
          </a:p>
          <a:p>
            <a:r>
              <a:rPr lang="en-US" dirty="0"/>
              <a:t>Annual retirement estimates based on 20 years, 3000 points, each high 3 is the pay</a:t>
            </a:r>
            <a:r>
              <a:rPr lang="en-US" baseline="0" dirty="0"/>
              <a:t> at 20 years</a:t>
            </a:r>
          </a:p>
          <a:p>
            <a:r>
              <a:rPr lang="en-US" baseline="0" dirty="0"/>
              <a:t>Numbers from NSIPS/CIMS Retirement Calculator</a:t>
            </a:r>
          </a:p>
          <a:p>
            <a:endParaRPr lang="en-US" baseline="0" dirty="0"/>
          </a:p>
          <a:p>
            <a:r>
              <a:rPr lang="en-US" baseline="0" dirty="0"/>
              <a:t>Drill weekend pay from DoD </a:t>
            </a:r>
            <a:r>
              <a:rPr lang="en-US" dirty="0"/>
              <a:t>Fiscal Year 2017 Green Book</a:t>
            </a:r>
            <a:endParaRPr lang="en-US" baseline="0" dirty="0"/>
          </a:p>
        </p:txBody>
      </p:sp>
      <p:sp>
        <p:nvSpPr>
          <p:cNvPr id="4" name="Slide Number Placeholder 3"/>
          <p:cNvSpPr>
            <a:spLocks noGrp="1"/>
          </p:cNvSpPr>
          <p:nvPr>
            <p:ph type="sldNum" sz="quarter" idx="10"/>
          </p:nvPr>
        </p:nvSpPr>
        <p:spPr/>
        <p:txBody>
          <a:bodyPr/>
          <a:lstStyle/>
          <a:p>
            <a:fld id="{A6633F87-5848-4310-B003-B86894B13600}" type="slidenum">
              <a:rPr lang="en-US" smtClean="0"/>
              <a:pPr/>
              <a:t>28</a:t>
            </a:fld>
            <a:endParaRPr lang="en-US"/>
          </a:p>
        </p:txBody>
      </p:sp>
    </p:spTree>
    <p:extLst>
      <p:ext uri="{BB962C8B-B14F-4D97-AF65-F5344CB8AC3E}">
        <p14:creationId xmlns:p14="http://schemas.microsoft.com/office/powerpoint/2010/main" val="192221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Based on 1 JAN 2016 Pay charts</a:t>
            </a:r>
          </a:p>
          <a:p>
            <a:endParaRPr lang="en-US" dirty="0"/>
          </a:p>
          <a:p>
            <a:r>
              <a:rPr lang="en-US" dirty="0"/>
              <a:t>Annual retirement estimates based on 20 years, 3000 points, each high 3 is the pay</a:t>
            </a:r>
            <a:r>
              <a:rPr lang="en-US" baseline="0" dirty="0"/>
              <a:t> at 20 years</a:t>
            </a:r>
          </a:p>
          <a:p>
            <a:r>
              <a:rPr lang="en-US" baseline="0" dirty="0"/>
              <a:t>Numbers from NSIPS/CIMS Retirement Calculator</a:t>
            </a:r>
          </a:p>
          <a:p>
            <a:endParaRPr lang="en-US" baseline="0" dirty="0"/>
          </a:p>
          <a:p>
            <a:r>
              <a:rPr lang="en-US" baseline="0" dirty="0"/>
              <a:t>Drill weekend pay from DoD </a:t>
            </a:r>
            <a:r>
              <a:rPr lang="en-US" dirty="0"/>
              <a:t>Fiscal Year 2017 Green Book</a:t>
            </a:r>
            <a:endParaRPr lang="en-US" baseline="0" dirty="0"/>
          </a:p>
        </p:txBody>
      </p:sp>
      <p:sp>
        <p:nvSpPr>
          <p:cNvPr id="4" name="Slide Number Placeholder 3"/>
          <p:cNvSpPr>
            <a:spLocks noGrp="1"/>
          </p:cNvSpPr>
          <p:nvPr>
            <p:ph type="sldNum" sz="quarter" idx="10"/>
          </p:nvPr>
        </p:nvSpPr>
        <p:spPr/>
        <p:txBody>
          <a:bodyPr/>
          <a:lstStyle/>
          <a:p>
            <a:fld id="{A6633F87-5848-4310-B003-B86894B13600}" type="slidenum">
              <a:rPr lang="en-US" smtClean="0"/>
              <a:pPr/>
              <a:t>29</a:t>
            </a:fld>
            <a:endParaRPr lang="en-US"/>
          </a:p>
        </p:txBody>
      </p:sp>
    </p:spTree>
    <p:extLst>
      <p:ext uri="{BB962C8B-B14F-4D97-AF65-F5344CB8AC3E}">
        <p14:creationId xmlns:p14="http://schemas.microsoft.com/office/powerpoint/2010/main" val="286223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33F87-5848-4310-B003-B86894B13600}" type="slidenum">
              <a:rPr lang="en-US" smtClean="0"/>
              <a:pPr/>
              <a:t>31</a:t>
            </a:fld>
            <a:endParaRPr lang="en-US"/>
          </a:p>
        </p:txBody>
      </p:sp>
    </p:spTree>
    <p:extLst>
      <p:ext uri="{BB962C8B-B14F-4D97-AF65-F5344CB8AC3E}">
        <p14:creationId xmlns:p14="http://schemas.microsoft.com/office/powerpoint/2010/main" val="56204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2C32EF-6811-460A-8938-AFD5BA77AF99}"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408647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62304-B3E6-4D67-B62C-9E6BF2260810}"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144391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8F7B4-60EE-41DA-A91B-6F492FACCFB7}"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263432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8870E-93B4-4F79-99E9-8C5F88F53006}"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126729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2CE3E-DEE5-4AF4-813B-1A9872E34D68}"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19074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131AED-4695-42FE-BD22-F9D295C24F0C}"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69600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2EBA7C-7ABB-4857-9EAA-0F28E8A3F5EA}" type="datetime1">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126870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BE3BE6-8BFE-422B-93E2-7DAD3B3EE8B8}" type="datetime1">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317381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13E95-8966-4DB8-A8BE-EB88FE5BF383}" type="datetime1">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287795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CFEED-BC12-48BE-AA7E-A91438BBAB73}"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18816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E35AC6-08B9-4364-BEBE-C92482804D56}"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F7F62-2FC2-48DA-A409-C81C5A08FEF5}" type="slidenum">
              <a:rPr lang="en-US" smtClean="0"/>
              <a:pPr/>
              <a:t>‹#›</a:t>
            </a:fld>
            <a:endParaRPr lang="en-US"/>
          </a:p>
        </p:txBody>
      </p:sp>
    </p:spTree>
    <p:extLst>
      <p:ext uri="{BB962C8B-B14F-4D97-AF65-F5344CB8AC3E}">
        <p14:creationId xmlns:p14="http://schemas.microsoft.com/office/powerpoint/2010/main" val="415570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1A326-F986-4249-8CDF-972CE0A05AB6}" type="datetime1">
              <a:rPr lang="en-US" smtClean="0"/>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F7F62-2FC2-48DA-A409-C81C5A08FEF5}" type="slidenum">
              <a:rPr lang="en-US" smtClean="0"/>
              <a:pPr/>
              <a:t>‹#›</a:t>
            </a:fld>
            <a:endParaRPr lang="en-US"/>
          </a:p>
        </p:txBody>
      </p:sp>
    </p:spTree>
    <p:extLst>
      <p:ext uri="{BB962C8B-B14F-4D97-AF65-F5344CB8AC3E}">
        <p14:creationId xmlns:p14="http://schemas.microsoft.com/office/powerpoint/2010/main" val="154010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10150114349755436/" TargetMode="External"/><Relationship Id="rId7" Type="http://schemas.openxmlformats.org/officeDocument/2006/relationships/hyperlink" Target="LDO%20CWO%20Comunity%20Facebook%20Page" TargetMode="External"/><Relationship Id="rId2" Type="http://schemas.openxmlformats.org/officeDocument/2006/relationships/hyperlink" Target="https://www.mynavyhr.navy.mil/Portals/55/Boards/Administrative/LDOCWO/FY25/RC%20-%20FY25%20LDO-CWO%20Discrete%20Requirements.pdf?ver=ZRe-WfpLQQim_ct1PSmG4A%3d%3d" TargetMode="External"/><Relationship Id="rId1" Type="http://schemas.openxmlformats.org/officeDocument/2006/relationships/slideLayout" Target="../slideLayouts/slideLayout2.xml"/><Relationship Id="rId6" Type="http://schemas.openxmlformats.org/officeDocument/2006/relationships/hyperlink" Target="https://go.usa.gov/xuCSW" TargetMode="External"/><Relationship Id="rId5" Type="http://schemas.openxmlformats.org/officeDocument/2006/relationships/hyperlink" Target="https://go.usa.gov/xuCS8" TargetMode="External"/><Relationship Id="rId4" Type="http://schemas.openxmlformats.org/officeDocument/2006/relationships/hyperlink" Target="https://go.usa.gov/xsp6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ublic.navy.mil/bupers-npc/boards/administrative/ldo_cwo/"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ublic.navy.mil/bupers-npc/boards/administrative/ldo_cwo/"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ynavyhr.navy.mil/References/Messages/NAVADMIN-2026/" TargetMode="External"/><Relationship Id="rId2" Type="http://schemas.openxmlformats.org/officeDocument/2006/relationships/hyperlink" Target="https://www.mynavyhr.navy.mil/References/Forms/NAVPER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ynavyhr.navy.mil/Career-Management/Community-Management/Officer/Reserve-OCM/Selected-Reservists/RC-LDO-CW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ynavyhr.navy.mil/Portals/55/Career/OCM/Active/LDOCWO/LDOEligibility_NOV22.pdf?ver=3Twpaq4y1wdRjUnvw2S23Q%3d%3d" TargetMode="External"/><Relationship Id="rId2" Type="http://schemas.openxmlformats.org/officeDocument/2006/relationships/hyperlink" Target="https://go.usa.gov/xwCx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68375"/>
            <a:ext cx="7924800" cy="1470025"/>
          </a:xfrm>
        </p:spPr>
        <p:txBody>
          <a:bodyPr>
            <a:normAutofit fontScale="90000"/>
          </a:bodyPr>
          <a:lstStyle/>
          <a:p>
            <a:r>
              <a:rPr lang="en-US" b="1" dirty="0"/>
              <a:t>FY-28 Reserve Limited Duty Officer (LDO)/Chief Warrant Officer (CWO) Commissioning Program</a:t>
            </a:r>
            <a:br>
              <a:rPr lang="en-US" b="1" dirty="0"/>
            </a:br>
            <a:r>
              <a:rPr lang="en-US" sz="3600" b="1" dirty="0"/>
              <a:t>Recruiting Community PRELIM Brief</a:t>
            </a:r>
            <a:br>
              <a:rPr lang="en-US" sz="3600" b="1" dirty="0"/>
            </a:br>
            <a:r>
              <a:rPr lang="en-US" sz="3600" b="1" dirty="0"/>
              <a:t>Goal: 105 NRCs</a:t>
            </a:r>
            <a:br>
              <a:rPr lang="en-US" b="1" dirty="0">
                <a:solidFill>
                  <a:schemeClr val="bg1"/>
                </a:solidFill>
              </a:rPr>
            </a:br>
            <a:endParaRPr lang="en-US" b="1" strike="sngStrike" dirty="0">
              <a:solidFill>
                <a:srgbClr val="FF0000"/>
              </a:solidFill>
            </a:endParaRPr>
          </a:p>
        </p:txBody>
      </p:sp>
      <p:sp>
        <p:nvSpPr>
          <p:cNvPr id="3" name="Subtitle 2"/>
          <p:cNvSpPr>
            <a:spLocks noGrp="1"/>
          </p:cNvSpPr>
          <p:nvPr>
            <p:ph type="subTitle" idx="1"/>
          </p:nvPr>
        </p:nvSpPr>
        <p:spPr>
          <a:xfrm>
            <a:off x="457200" y="6019800"/>
            <a:ext cx="8229600" cy="685800"/>
          </a:xfrm>
        </p:spPr>
        <p:txBody>
          <a:bodyPr>
            <a:normAutofit/>
          </a:bodyPr>
          <a:lstStyle/>
          <a:p>
            <a:r>
              <a:rPr lang="en-US" b="1" dirty="0">
                <a:solidFill>
                  <a:schemeClr val="tx1"/>
                </a:solidFill>
              </a:rPr>
              <a:t>United States Navy Reserve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71800" y="2895600"/>
            <a:ext cx="3197352" cy="30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7315200" y="6599934"/>
            <a:ext cx="1820501" cy="261610"/>
          </a:xfrm>
          <a:prstGeom prst="rect">
            <a:avLst/>
          </a:prstGeom>
          <a:noFill/>
        </p:spPr>
        <p:txBody>
          <a:bodyPr wrap="square" lIns="91440" tIns="45720" rIns="91440" bIns="45720" rtlCol="0" anchor="t">
            <a:spAutoFit/>
          </a:bodyPr>
          <a:lstStyle/>
          <a:p>
            <a:pPr algn="r"/>
            <a:r>
              <a:rPr lang="en-US" sz="1100" dirty="0"/>
              <a:t>Last updated: 07 MAR 2026</a:t>
            </a:r>
          </a:p>
        </p:txBody>
      </p:sp>
    </p:spTree>
    <p:extLst>
      <p:ext uri="{BB962C8B-B14F-4D97-AF65-F5344CB8AC3E}">
        <p14:creationId xmlns:p14="http://schemas.microsoft.com/office/powerpoint/2010/main" val="232530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sz="4000" b="1" dirty="0"/>
              <a:t>Where?</a:t>
            </a:r>
            <a:br>
              <a:rPr lang="en-US" b="1" dirty="0"/>
            </a:br>
            <a:r>
              <a:rPr lang="en-US" sz="3100" b="1" dirty="0"/>
              <a:t>FY27 LDO “OPEN” Career Fields </a:t>
            </a:r>
            <a:br>
              <a:rPr lang="en-US" sz="3100" b="1" dirty="0"/>
            </a:br>
            <a:r>
              <a:rPr lang="en-US" sz="3100" b="1" dirty="0"/>
              <a:t>and Selections…</a:t>
            </a:r>
            <a:endParaRPr lang="en-US" sz="2700" b="1" dirty="0"/>
          </a:p>
        </p:txBody>
      </p:sp>
      <p:sp>
        <p:nvSpPr>
          <p:cNvPr id="6" name="Rectangle 5"/>
          <p:cNvSpPr/>
          <p:nvPr/>
        </p:nvSpPr>
        <p:spPr>
          <a:xfrm>
            <a:off x="609600" y="5238690"/>
            <a:ext cx="7924800" cy="461665"/>
          </a:xfrm>
          <a:prstGeom prst="rect">
            <a:avLst/>
          </a:prstGeom>
        </p:spPr>
        <p:txBody>
          <a:bodyPr wrap="square">
            <a:spAutoFit/>
          </a:bodyPr>
          <a:lstStyle/>
          <a:p>
            <a:pPr algn="ctr"/>
            <a:r>
              <a:rPr lang="en-US" sz="2400" b="1" dirty="0"/>
              <a:t>FY28 Open Designators Released via NAVADMIN XX/26</a:t>
            </a:r>
            <a:endParaRPr lang="en-US" sz="2400" dirty="0"/>
          </a:p>
        </p:txBody>
      </p:sp>
      <p:sp>
        <p:nvSpPr>
          <p:cNvPr id="7" name="Rectangle 6"/>
          <p:cNvSpPr/>
          <p:nvPr/>
        </p:nvSpPr>
        <p:spPr>
          <a:xfrm>
            <a:off x="228600" y="5678269"/>
            <a:ext cx="8763000" cy="923330"/>
          </a:xfrm>
          <a:prstGeom prst="rect">
            <a:avLst/>
          </a:prstGeom>
        </p:spPr>
        <p:txBody>
          <a:bodyPr wrap="square">
            <a:spAutoFit/>
          </a:bodyPr>
          <a:lstStyle/>
          <a:p>
            <a:r>
              <a:rPr lang="en-US" dirty="0"/>
              <a:t>Note:  Eligible Sailors are encouraged to apply for the designators for which they are </a:t>
            </a:r>
            <a:r>
              <a:rPr lang="en-US" b="1" u="sng" dirty="0"/>
              <a:t>most</a:t>
            </a:r>
            <a:r>
              <a:rPr lang="en-US" u="sng" dirty="0"/>
              <a:t> </a:t>
            </a:r>
            <a:r>
              <a:rPr lang="en-US" dirty="0"/>
              <a:t>qualified, regardless of current rating. Civilian skill will be considered but </a:t>
            </a:r>
            <a:r>
              <a:rPr lang="en-US" b="1" u="sng" dirty="0"/>
              <a:t>must</a:t>
            </a:r>
            <a:r>
              <a:rPr lang="en-US" b="1" dirty="0"/>
              <a:t> </a:t>
            </a:r>
            <a:r>
              <a:rPr lang="en-US" dirty="0"/>
              <a:t>be documented. </a:t>
            </a:r>
          </a:p>
        </p:txBody>
      </p:sp>
      <p:graphicFrame>
        <p:nvGraphicFramePr>
          <p:cNvPr id="8" name="Table 7"/>
          <p:cNvGraphicFramePr>
            <a:graphicFrameLocks noGrp="1"/>
          </p:cNvGraphicFramePr>
          <p:nvPr>
            <p:extLst>
              <p:ext uri="{D42A27DB-BD31-4B8C-83A1-F6EECF244321}">
                <p14:modId xmlns:p14="http://schemas.microsoft.com/office/powerpoint/2010/main" val="4006670366"/>
              </p:ext>
            </p:extLst>
          </p:nvPr>
        </p:nvGraphicFramePr>
        <p:xfrm>
          <a:off x="609600" y="1600200"/>
          <a:ext cx="7924800" cy="3115056"/>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249567">
                  <a:extLst>
                    <a:ext uri="{9D8B030D-6E8A-4147-A177-3AD203B41FA5}">
                      <a16:colId xmlns:a16="http://schemas.microsoft.com/office/drawing/2014/main" val="20002"/>
                    </a:ext>
                  </a:extLst>
                </a:gridCol>
                <a:gridCol w="869455">
                  <a:extLst>
                    <a:ext uri="{9D8B030D-6E8A-4147-A177-3AD203B41FA5}">
                      <a16:colId xmlns:a16="http://schemas.microsoft.com/office/drawing/2014/main" val="20003"/>
                    </a:ext>
                  </a:extLst>
                </a:gridCol>
                <a:gridCol w="1005177">
                  <a:extLst>
                    <a:ext uri="{9D8B030D-6E8A-4147-A177-3AD203B41FA5}">
                      <a16:colId xmlns:a16="http://schemas.microsoft.com/office/drawing/2014/main" val="20004"/>
                    </a:ext>
                  </a:extLst>
                </a:gridCol>
              </a:tblGrid>
              <a:tr h="452365">
                <a:tc>
                  <a:txBody>
                    <a:bodyPr/>
                    <a:lstStyle/>
                    <a:p>
                      <a:r>
                        <a:rPr lang="en-US" sz="1400" b="1" dirty="0">
                          <a:solidFill>
                            <a:schemeClr val="tx1"/>
                          </a:solidFill>
                        </a:rPr>
                        <a:t>Community</a:t>
                      </a:r>
                    </a:p>
                  </a:txBody>
                  <a:tcPr>
                    <a:solidFill>
                      <a:srgbClr val="00B0F0"/>
                    </a:solidFill>
                  </a:tcPr>
                </a:tc>
                <a:tc>
                  <a:txBody>
                    <a:bodyPr/>
                    <a:lstStyle/>
                    <a:p>
                      <a:r>
                        <a:rPr lang="en-US" sz="1400" b="1" dirty="0">
                          <a:solidFill>
                            <a:schemeClr val="tx1"/>
                          </a:solidFill>
                        </a:rPr>
                        <a:t>Specialty</a:t>
                      </a:r>
                    </a:p>
                  </a:txBody>
                  <a:tcPr>
                    <a:solidFill>
                      <a:srgbClr val="00B0F0"/>
                    </a:solidFill>
                  </a:tcPr>
                </a:tc>
                <a:tc>
                  <a:txBody>
                    <a:bodyPr/>
                    <a:lstStyle/>
                    <a:p>
                      <a:pPr algn="ctr"/>
                      <a:r>
                        <a:rPr lang="en-US" sz="1400" b="1" dirty="0">
                          <a:solidFill>
                            <a:schemeClr val="tx1"/>
                          </a:solidFill>
                        </a:rPr>
                        <a:t>Designator</a:t>
                      </a:r>
                    </a:p>
                  </a:txBody>
                  <a:tcPr>
                    <a:solidFill>
                      <a:srgbClr val="00B0F0"/>
                    </a:solidFill>
                  </a:tcPr>
                </a:tc>
                <a:tc>
                  <a:txBody>
                    <a:bodyPr/>
                    <a:lstStyle/>
                    <a:p>
                      <a:pPr algn="ctr"/>
                      <a:r>
                        <a:rPr lang="en-US" sz="1400" b="1" dirty="0">
                          <a:solidFill>
                            <a:schemeClr val="tx1"/>
                          </a:solidFill>
                        </a:rPr>
                        <a:t>Quota</a:t>
                      </a:r>
                    </a:p>
                  </a:txBody>
                  <a:tcPr>
                    <a:solidFill>
                      <a:srgbClr val="00B0F0"/>
                    </a:solidFill>
                  </a:tcPr>
                </a:tc>
                <a:tc>
                  <a:txBody>
                    <a:bodyPr/>
                    <a:lstStyle/>
                    <a:p>
                      <a:pPr algn="ctr"/>
                      <a:r>
                        <a:rPr lang="en-US" sz="1400" b="1" dirty="0">
                          <a:solidFill>
                            <a:schemeClr val="tx1"/>
                          </a:solidFill>
                        </a:rPr>
                        <a:t>Selected</a:t>
                      </a:r>
                    </a:p>
                  </a:txBody>
                  <a:tcPr>
                    <a:solidFill>
                      <a:srgbClr val="00B0F0"/>
                    </a:solidFill>
                  </a:tcPr>
                </a:tc>
                <a:extLst>
                  <a:ext uri="{0D108BD9-81ED-4DB2-BD59-A6C34878D82A}">
                    <a16:rowId xmlns:a16="http://schemas.microsoft.com/office/drawing/2014/main" val="10000"/>
                  </a:ext>
                </a:extLst>
              </a:tr>
              <a:tr h="3096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Submarine</a:t>
                      </a:r>
                    </a:p>
                  </a:txBody>
                  <a:tcPr/>
                </a:tc>
                <a:tc>
                  <a:txBody>
                    <a:bodyPr/>
                    <a:lstStyle/>
                    <a:p>
                      <a:r>
                        <a:rPr lang="en-US" sz="1400" b="1" baseline="0" dirty="0" err="1">
                          <a:solidFill>
                            <a:schemeClr val="tx1"/>
                          </a:solidFill>
                        </a:rPr>
                        <a:t>Eng</a:t>
                      </a:r>
                      <a:r>
                        <a:rPr lang="en-US" sz="1400" b="1" baseline="0" dirty="0">
                          <a:solidFill>
                            <a:schemeClr val="tx1"/>
                          </a:solidFill>
                        </a:rPr>
                        <a:t>/Repair </a:t>
                      </a:r>
                      <a:r>
                        <a:rPr lang="en-US" sz="1400" b="1" dirty="0">
                          <a:solidFill>
                            <a:srgbClr val="FF0000"/>
                          </a:solidFill>
                        </a:rPr>
                        <a:t>(open to SURF</a:t>
                      </a:r>
                      <a:r>
                        <a:rPr lang="en-US" sz="1400" b="1" baseline="0" dirty="0">
                          <a:solidFill>
                            <a:srgbClr val="FF0000"/>
                          </a:solidFill>
                        </a:rPr>
                        <a:t> ratings)</a:t>
                      </a:r>
                      <a:endParaRPr lang="en-US" sz="1400" b="1" dirty="0">
                        <a:solidFill>
                          <a:srgbClr val="FF0000"/>
                        </a:solidFill>
                      </a:endParaRPr>
                    </a:p>
                  </a:txBody>
                  <a:tcPr/>
                </a:tc>
                <a:tc>
                  <a:txBody>
                    <a:bodyPr/>
                    <a:lstStyle/>
                    <a:p>
                      <a:pPr algn="ctr"/>
                      <a:r>
                        <a:rPr lang="en-US" sz="1400" b="1" dirty="0">
                          <a:solidFill>
                            <a:schemeClr val="tx1"/>
                          </a:solidFill>
                        </a:rPr>
                        <a:t>6235</a:t>
                      </a:r>
                    </a:p>
                  </a:txBody>
                  <a:tcPr/>
                </a:tc>
                <a:tc>
                  <a:txBody>
                    <a:bodyPr/>
                    <a:lstStyle/>
                    <a:p>
                      <a:pPr algn="ctr"/>
                      <a:r>
                        <a:rPr lang="en-US" sz="1400" b="1" dirty="0">
                          <a:solidFill>
                            <a:schemeClr val="tx1"/>
                          </a:solidFill>
                        </a:rPr>
                        <a:t>2</a:t>
                      </a:r>
                    </a:p>
                  </a:txBody>
                  <a:tcPr/>
                </a:tc>
                <a:tc>
                  <a:txBody>
                    <a:bodyPr/>
                    <a:lstStyle/>
                    <a:p>
                      <a:pPr algn="ctr"/>
                      <a:r>
                        <a:rPr lang="en-US" sz="1400" b="1" dirty="0">
                          <a:solidFill>
                            <a:schemeClr val="tx1"/>
                          </a:solidFill>
                        </a:rPr>
                        <a:t>2</a:t>
                      </a:r>
                    </a:p>
                  </a:txBody>
                  <a:tcPr/>
                </a:tc>
                <a:extLst>
                  <a:ext uri="{0D108BD9-81ED-4DB2-BD59-A6C34878D82A}">
                    <a16:rowId xmlns:a16="http://schemas.microsoft.com/office/drawing/2014/main" val="10002"/>
                  </a:ext>
                </a:extLst>
              </a:tr>
              <a:tr h="310896">
                <a:tc>
                  <a:txBody>
                    <a:bodyPr/>
                    <a:lstStyle/>
                    <a:p>
                      <a:r>
                        <a:rPr lang="en-US" sz="1400" b="1" dirty="0">
                          <a:solidFill>
                            <a:schemeClr val="tx1"/>
                          </a:solidFill>
                        </a:rPr>
                        <a:t>Submarine</a:t>
                      </a:r>
                    </a:p>
                  </a:txBody>
                  <a:tcPr/>
                </a:tc>
                <a:tc>
                  <a:txBody>
                    <a:bodyPr/>
                    <a:lstStyle/>
                    <a:p>
                      <a:r>
                        <a:rPr lang="en-US" sz="1400" b="1" dirty="0">
                          <a:solidFill>
                            <a:schemeClr val="tx1"/>
                          </a:solidFill>
                        </a:rPr>
                        <a:t>Electronics </a:t>
                      </a:r>
                      <a:r>
                        <a:rPr lang="en-US" sz="1400" b="1" dirty="0">
                          <a:solidFill>
                            <a:srgbClr val="FF0000"/>
                          </a:solidFill>
                        </a:rPr>
                        <a:t>(open to SURF</a:t>
                      </a:r>
                      <a:r>
                        <a:rPr lang="en-US" sz="1400" b="1" baseline="0" dirty="0">
                          <a:solidFill>
                            <a:srgbClr val="FF0000"/>
                          </a:solidFill>
                        </a:rPr>
                        <a:t> ratings)</a:t>
                      </a:r>
                      <a:endParaRPr lang="en-US" sz="1400" b="1" dirty="0">
                        <a:solidFill>
                          <a:schemeClr val="tx1"/>
                        </a:solidFill>
                      </a:endParaRPr>
                    </a:p>
                  </a:txBody>
                  <a:tcPr/>
                </a:tc>
                <a:tc>
                  <a:txBody>
                    <a:bodyPr/>
                    <a:lstStyle/>
                    <a:p>
                      <a:pPr algn="ctr"/>
                      <a:r>
                        <a:rPr lang="en-US" sz="1400" b="1" dirty="0">
                          <a:solidFill>
                            <a:schemeClr val="tx1"/>
                          </a:solidFill>
                        </a:rPr>
                        <a:t>6285</a:t>
                      </a:r>
                    </a:p>
                  </a:txBody>
                  <a:tcPr/>
                </a:tc>
                <a:tc>
                  <a:txBody>
                    <a:bodyPr/>
                    <a:lstStyle/>
                    <a:p>
                      <a:pPr algn="ctr"/>
                      <a:r>
                        <a:rPr lang="en-US" sz="1400" b="1" dirty="0">
                          <a:solidFill>
                            <a:schemeClr val="tx1"/>
                          </a:solidFill>
                        </a:rPr>
                        <a:t>0</a:t>
                      </a:r>
                    </a:p>
                  </a:txBody>
                  <a:tcPr/>
                </a:tc>
                <a:tc>
                  <a:txBody>
                    <a:bodyPr/>
                    <a:lstStyle/>
                    <a:p>
                      <a:pPr algn="ctr"/>
                      <a:r>
                        <a:rPr lang="en-US" sz="1400" b="1" dirty="0">
                          <a:solidFill>
                            <a:schemeClr val="tx1"/>
                          </a:solidFill>
                        </a:rPr>
                        <a:t>0</a:t>
                      </a:r>
                    </a:p>
                  </a:txBody>
                  <a:tcPr/>
                </a:tc>
                <a:extLst>
                  <a:ext uri="{0D108BD9-81ED-4DB2-BD59-A6C34878D82A}">
                    <a16:rowId xmlns:a16="http://schemas.microsoft.com/office/drawing/2014/main" val="3792699709"/>
                  </a:ext>
                </a:extLst>
              </a:tr>
              <a:tr h="310896">
                <a:tc>
                  <a:txBody>
                    <a:bodyPr/>
                    <a:lstStyle/>
                    <a:p>
                      <a:r>
                        <a:rPr lang="en-US" sz="1400" b="1" dirty="0">
                          <a:solidFill>
                            <a:schemeClr val="tx1"/>
                          </a:solidFill>
                        </a:rPr>
                        <a:t>Submarine</a:t>
                      </a:r>
                    </a:p>
                  </a:txBody>
                  <a:tcPr/>
                </a:tc>
                <a:tc>
                  <a:txBody>
                    <a:bodyPr/>
                    <a:lstStyle/>
                    <a:p>
                      <a:r>
                        <a:rPr lang="en-US" sz="1400" b="1" dirty="0">
                          <a:solidFill>
                            <a:schemeClr val="tx1"/>
                          </a:solidFill>
                        </a:rPr>
                        <a:t>Communications</a:t>
                      </a:r>
                    </a:p>
                  </a:txBody>
                  <a:tcPr/>
                </a:tc>
                <a:tc>
                  <a:txBody>
                    <a:bodyPr/>
                    <a:lstStyle/>
                    <a:p>
                      <a:pPr algn="ctr"/>
                      <a:r>
                        <a:rPr lang="en-US" sz="1400" b="1" dirty="0">
                          <a:solidFill>
                            <a:schemeClr val="tx1"/>
                          </a:solidFill>
                        </a:rPr>
                        <a:t>6295</a:t>
                      </a:r>
                    </a:p>
                  </a:txBody>
                  <a:tcPr/>
                </a:tc>
                <a:tc>
                  <a:txBody>
                    <a:bodyPr/>
                    <a:lstStyle/>
                    <a:p>
                      <a:pPr algn="ctr"/>
                      <a:r>
                        <a:rPr lang="en-US" sz="1400" b="1" dirty="0">
                          <a:solidFill>
                            <a:schemeClr val="tx1"/>
                          </a:solidFill>
                        </a:rPr>
                        <a:t>0</a:t>
                      </a:r>
                    </a:p>
                  </a:txBody>
                  <a:tcPr/>
                </a:tc>
                <a:tc>
                  <a:txBody>
                    <a:bodyPr/>
                    <a:lstStyle/>
                    <a:p>
                      <a:pPr algn="ctr"/>
                      <a:r>
                        <a:rPr lang="en-US" sz="1400" b="1" dirty="0">
                          <a:solidFill>
                            <a:schemeClr val="tx1"/>
                          </a:solidFill>
                        </a:rPr>
                        <a:t>0</a:t>
                      </a:r>
                    </a:p>
                  </a:txBody>
                  <a:tcPr/>
                </a:tc>
                <a:extLst>
                  <a:ext uri="{0D108BD9-81ED-4DB2-BD59-A6C34878D82A}">
                    <a16:rowId xmlns:a16="http://schemas.microsoft.com/office/drawing/2014/main" val="3348123899"/>
                  </a:ext>
                </a:extLst>
              </a:tr>
              <a:tr h="292608">
                <a:tc>
                  <a:txBody>
                    <a:bodyPr/>
                    <a:lstStyle/>
                    <a:p>
                      <a:r>
                        <a:rPr lang="en-US" sz="1400" b="1" dirty="0">
                          <a:solidFill>
                            <a:schemeClr val="tx1"/>
                          </a:solidFill>
                        </a:rPr>
                        <a:t>Aviation </a:t>
                      </a:r>
                    </a:p>
                  </a:txBody>
                  <a:tcPr/>
                </a:tc>
                <a:tc>
                  <a:txBody>
                    <a:bodyPr/>
                    <a:lstStyle/>
                    <a:p>
                      <a:r>
                        <a:rPr lang="en-US" sz="1400" b="1" dirty="0">
                          <a:solidFill>
                            <a:schemeClr val="tx1"/>
                          </a:solidFill>
                        </a:rPr>
                        <a:t>Maintenance</a:t>
                      </a:r>
                    </a:p>
                  </a:txBody>
                  <a:tcPr/>
                </a:tc>
                <a:tc>
                  <a:txBody>
                    <a:bodyPr/>
                    <a:lstStyle/>
                    <a:p>
                      <a:pPr algn="ctr"/>
                      <a:r>
                        <a:rPr lang="en-US" sz="1400" b="1" dirty="0">
                          <a:solidFill>
                            <a:schemeClr val="tx1"/>
                          </a:solidFill>
                        </a:rPr>
                        <a:t>6335</a:t>
                      </a:r>
                    </a:p>
                  </a:txBody>
                  <a:tcPr/>
                </a:tc>
                <a:tc>
                  <a:txBody>
                    <a:bodyPr/>
                    <a:lstStyle/>
                    <a:p>
                      <a:pPr algn="ctr"/>
                      <a:r>
                        <a:rPr lang="en-US" sz="1400" b="1" dirty="0">
                          <a:solidFill>
                            <a:schemeClr val="tx1"/>
                          </a:solidFill>
                        </a:rPr>
                        <a:t>2</a:t>
                      </a:r>
                    </a:p>
                  </a:txBody>
                  <a:tcPr/>
                </a:tc>
                <a:tc>
                  <a:txBody>
                    <a:bodyPr/>
                    <a:lstStyle/>
                    <a:p>
                      <a:pPr algn="ctr"/>
                      <a:r>
                        <a:rPr lang="en-US" sz="1400" b="1" dirty="0">
                          <a:solidFill>
                            <a:schemeClr val="tx1"/>
                          </a:solidFill>
                        </a:rPr>
                        <a:t>2</a:t>
                      </a:r>
                    </a:p>
                  </a:txBody>
                  <a:tcPr/>
                </a:tc>
                <a:extLst>
                  <a:ext uri="{0D108BD9-81ED-4DB2-BD59-A6C34878D82A}">
                    <a16:rowId xmlns:a16="http://schemas.microsoft.com/office/drawing/2014/main" val="10005"/>
                  </a:ext>
                </a:extLst>
              </a:tr>
              <a:tr h="310896">
                <a:tc>
                  <a:txBody>
                    <a:bodyPr/>
                    <a:lstStyle/>
                    <a:p>
                      <a:r>
                        <a:rPr lang="en-US" sz="1400" b="1" dirty="0">
                          <a:solidFill>
                            <a:schemeClr val="tx1"/>
                          </a:solidFill>
                        </a:rPr>
                        <a:t>Services</a:t>
                      </a:r>
                    </a:p>
                  </a:txBody>
                  <a:tcPr/>
                </a:tc>
                <a:tc>
                  <a:txBody>
                    <a:bodyPr/>
                    <a:lstStyle/>
                    <a:p>
                      <a:r>
                        <a:rPr lang="en-US" sz="1400" b="1" dirty="0">
                          <a:solidFill>
                            <a:schemeClr val="tx1"/>
                          </a:solidFill>
                        </a:rPr>
                        <a:t>Administration</a:t>
                      </a:r>
                    </a:p>
                  </a:txBody>
                  <a:tcPr/>
                </a:tc>
                <a:tc>
                  <a:txBody>
                    <a:bodyPr/>
                    <a:lstStyle/>
                    <a:p>
                      <a:pPr algn="ctr"/>
                      <a:r>
                        <a:rPr lang="en-US" sz="1400" b="1" dirty="0">
                          <a:solidFill>
                            <a:schemeClr val="tx1"/>
                          </a:solidFill>
                        </a:rPr>
                        <a:t>6415</a:t>
                      </a:r>
                    </a:p>
                  </a:txBody>
                  <a:tcPr/>
                </a:tc>
                <a:tc>
                  <a:txBody>
                    <a:bodyPr/>
                    <a:lstStyle/>
                    <a:p>
                      <a:pPr algn="ctr"/>
                      <a:r>
                        <a:rPr lang="en-US" sz="1400" b="1" dirty="0">
                          <a:solidFill>
                            <a:schemeClr val="tx1"/>
                          </a:solidFill>
                        </a:rPr>
                        <a:t>2</a:t>
                      </a:r>
                    </a:p>
                  </a:txBody>
                  <a:tcPr/>
                </a:tc>
                <a:tc>
                  <a:txBody>
                    <a:bodyPr/>
                    <a:lstStyle/>
                    <a:p>
                      <a:pPr algn="ctr"/>
                      <a:r>
                        <a:rPr lang="en-US" sz="1400" b="1" dirty="0">
                          <a:solidFill>
                            <a:schemeClr val="tx1"/>
                          </a:solidFill>
                        </a:rPr>
                        <a:t>2</a:t>
                      </a:r>
                    </a:p>
                  </a:txBody>
                  <a:tcPr/>
                </a:tc>
                <a:extLst>
                  <a:ext uri="{0D108BD9-81ED-4DB2-BD59-A6C34878D82A}">
                    <a16:rowId xmlns:a16="http://schemas.microsoft.com/office/drawing/2014/main" val="10006"/>
                  </a:ext>
                </a:extLst>
              </a:tr>
              <a:tr h="310896">
                <a:tc>
                  <a:txBody>
                    <a:bodyPr/>
                    <a:lstStyle/>
                    <a:p>
                      <a:r>
                        <a:rPr lang="en-US" sz="1400" b="1" dirty="0">
                          <a:solidFill>
                            <a:schemeClr val="tx1"/>
                          </a:solidFill>
                        </a:rPr>
                        <a:t>Expeditionary</a:t>
                      </a:r>
                    </a:p>
                  </a:txBody>
                  <a:tcPr/>
                </a:tc>
                <a:tc>
                  <a:txBody>
                    <a:bodyPr/>
                    <a:lstStyle/>
                    <a:p>
                      <a:r>
                        <a:rPr lang="en-US" sz="1400" b="1" dirty="0">
                          <a:solidFill>
                            <a:schemeClr val="tx1"/>
                          </a:solidFill>
                        </a:rPr>
                        <a:t>Security</a:t>
                      </a:r>
                    </a:p>
                  </a:txBody>
                  <a:tcPr/>
                </a:tc>
                <a:tc>
                  <a:txBody>
                    <a:bodyPr/>
                    <a:lstStyle/>
                    <a:p>
                      <a:pPr algn="ctr"/>
                      <a:r>
                        <a:rPr lang="en-US" sz="1400" b="1" dirty="0">
                          <a:solidFill>
                            <a:schemeClr val="tx1"/>
                          </a:solidFill>
                        </a:rPr>
                        <a:t>6495</a:t>
                      </a:r>
                    </a:p>
                  </a:txBody>
                  <a:tcPr/>
                </a:tc>
                <a:tc>
                  <a:txBody>
                    <a:bodyPr/>
                    <a:lstStyle/>
                    <a:p>
                      <a:pPr algn="ctr"/>
                      <a:r>
                        <a:rPr lang="en-US" sz="1400" b="1" dirty="0">
                          <a:solidFill>
                            <a:schemeClr val="tx1"/>
                          </a:solidFill>
                        </a:rPr>
                        <a:t>8</a:t>
                      </a:r>
                    </a:p>
                  </a:txBody>
                  <a:tcPr/>
                </a:tc>
                <a:tc>
                  <a:txBody>
                    <a:bodyPr/>
                    <a:lstStyle/>
                    <a:p>
                      <a:pPr algn="ctr"/>
                      <a:r>
                        <a:rPr lang="en-US" sz="1400" b="1" dirty="0">
                          <a:solidFill>
                            <a:schemeClr val="tx1"/>
                          </a:solidFill>
                        </a:rPr>
                        <a:t>8</a:t>
                      </a:r>
                    </a:p>
                  </a:txBody>
                  <a:tcPr/>
                </a:tc>
                <a:extLst>
                  <a:ext uri="{0D108BD9-81ED-4DB2-BD59-A6C34878D82A}">
                    <a16:rowId xmlns:a16="http://schemas.microsoft.com/office/drawing/2014/main" val="10008"/>
                  </a:ext>
                </a:extLst>
              </a:tr>
              <a:tr h="310896">
                <a:tc>
                  <a:txBody>
                    <a:bodyPr/>
                    <a:lstStyle/>
                    <a:p>
                      <a:r>
                        <a:rPr lang="en-US" sz="1400" b="1" dirty="0">
                          <a:solidFill>
                            <a:schemeClr val="tx1"/>
                          </a:solidFill>
                        </a:rPr>
                        <a:t>Expeditionary</a:t>
                      </a:r>
                    </a:p>
                  </a:txBody>
                  <a:tcPr/>
                </a:tc>
                <a:tc>
                  <a:txBody>
                    <a:bodyPr/>
                    <a:lstStyle/>
                    <a:p>
                      <a:r>
                        <a:rPr lang="en-US" sz="1400" b="1" dirty="0">
                          <a:solidFill>
                            <a:schemeClr val="tx1"/>
                          </a:solidFill>
                        </a:rPr>
                        <a:t>Civil</a:t>
                      </a:r>
                      <a:r>
                        <a:rPr lang="en-US" sz="1400" b="1" baseline="0" dirty="0">
                          <a:solidFill>
                            <a:schemeClr val="tx1"/>
                          </a:solidFill>
                        </a:rPr>
                        <a:t> Engineer</a:t>
                      </a:r>
                      <a:endParaRPr lang="en-US" sz="1400" b="1" dirty="0">
                        <a:solidFill>
                          <a:schemeClr val="tx1"/>
                        </a:solidFill>
                      </a:endParaRPr>
                    </a:p>
                  </a:txBody>
                  <a:tcPr/>
                </a:tc>
                <a:tc>
                  <a:txBody>
                    <a:bodyPr/>
                    <a:lstStyle/>
                    <a:p>
                      <a:pPr algn="ctr"/>
                      <a:r>
                        <a:rPr lang="en-US" sz="1400" b="1" dirty="0">
                          <a:solidFill>
                            <a:schemeClr val="tx1"/>
                          </a:solidFill>
                        </a:rPr>
                        <a:t>6535</a:t>
                      </a:r>
                    </a:p>
                  </a:txBody>
                  <a:tcPr/>
                </a:tc>
                <a:tc>
                  <a:txBody>
                    <a:bodyPr/>
                    <a:lstStyle/>
                    <a:p>
                      <a:pPr algn="ctr"/>
                      <a:r>
                        <a:rPr lang="en-US" sz="1400" b="1" dirty="0">
                          <a:solidFill>
                            <a:schemeClr val="tx1"/>
                          </a:solidFill>
                        </a:rPr>
                        <a:t>0</a:t>
                      </a:r>
                    </a:p>
                  </a:txBody>
                  <a:tcPr/>
                </a:tc>
                <a:tc>
                  <a:txBody>
                    <a:bodyPr/>
                    <a:lstStyle/>
                    <a:p>
                      <a:pPr algn="ctr"/>
                      <a:r>
                        <a:rPr lang="en-US" sz="1400" b="1" dirty="0">
                          <a:solidFill>
                            <a:schemeClr val="tx1"/>
                          </a:solidFill>
                        </a:rPr>
                        <a:t>0</a:t>
                      </a:r>
                    </a:p>
                  </a:txBody>
                  <a:tcPr/>
                </a:tc>
                <a:extLst>
                  <a:ext uri="{0D108BD9-81ED-4DB2-BD59-A6C34878D82A}">
                    <a16:rowId xmlns:a16="http://schemas.microsoft.com/office/drawing/2014/main" val="10009"/>
                  </a:ext>
                </a:extLst>
              </a:tr>
              <a:tr h="0">
                <a:tc>
                  <a:txBody>
                    <a:bodyPr/>
                    <a:lstStyle/>
                    <a:p>
                      <a:endParaRPr lang="en-US" sz="600" b="1" dirty="0">
                        <a:solidFill>
                          <a:schemeClr val="tx1"/>
                        </a:solidFill>
                      </a:endParaRPr>
                    </a:p>
                  </a:txBody>
                  <a:tcPr/>
                </a:tc>
                <a:tc>
                  <a:txBody>
                    <a:bodyPr/>
                    <a:lstStyle/>
                    <a:p>
                      <a:endParaRPr lang="en-US" sz="600" b="1" dirty="0">
                        <a:solidFill>
                          <a:schemeClr val="tx1"/>
                        </a:solidFill>
                      </a:endParaRPr>
                    </a:p>
                  </a:txBody>
                  <a:tcPr/>
                </a:tc>
                <a:tc>
                  <a:txBody>
                    <a:bodyPr/>
                    <a:lstStyle/>
                    <a:p>
                      <a:pPr algn="ctr"/>
                      <a:endParaRPr lang="en-US" sz="600" b="1" dirty="0">
                        <a:solidFill>
                          <a:schemeClr val="tx1"/>
                        </a:solidFill>
                      </a:endParaRPr>
                    </a:p>
                  </a:txBody>
                  <a:tcPr/>
                </a:tc>
                <a:tc>
                  <a:txBody>
                    <a:bodyPr/>
                    <a:lstStyle/>
                    <a:p>
                      <a:pPr algn="ctr"/>
                      <a:endParaRPr lang="en-US" sz="600" b="1" dirty="0">
                        <a:solidFill>
                          <a:schemeClr val="tx1"/>
                        </a:solidFill>
                      </a:endParaRPr>
                    </a:p>
                  </a:txBody>
                  <a:tcPr/>
                </a:tc>
                <a:tc>
                  <a:txBody>
                    <a:bodyPr/>
                    <a:lstStyle/>
                    <a:p>
                      <a:pPr algn="ctr"/>
                      <a:endParaRPr lang="en-US" sz="600" b="1" dirty="0">
                        <a:solidFill>
                          <a:schemeClr val="tx1"/>
                        </a:solidFill>
                      </a:endParaRPr>
                    </a:p>
                  </a:txBody>
                  <a:tcPr/>
                </a:tc>
                <a:extLst>
                  <a:ext uri="{0D108BD9-81ED-4DB2-BD59-A6C34878D82A}">
                    <a16:rowId xmlns:a16="http://schemas.microsoft.com/office/drawing/2014/main" val="10010"/>
                  </a:ext>
                </a:extLst>
              </a:tr>
              <a:tr h="310896">
                <a:tc>
                  <a:txBody>
                    <a:bodyPr/>
                    <a:lstStyle/>
                    <a:p>
                      <a:r>
                        <a:rPr lang="en-US" sz="1400" b="1" dirty="0">
                          <a:solidFill>
                            <a:schemeClr val="tx1"/>
                          </a:solidFill>
                        </a:rPr>
                        <a:t>Total</a:t>
                      </a:r>
                    </a:p>
                  </a:txBody>
                  <a:tcPr/>
                </a:tc>
                <a:tc>
                  <a:txBody>
                    <a:bodyPr/>
                    <a:lstStyle/>
                    <a:p>
                      <a:endParaRPr lang="en-US" sz="1400" b="1" dirty="0">
                        <a:solidFill>
                          <a:schemeClr val="tx1"/>
                        </a:solidFill>
                      </a:endParaRPr>
                    </a:p>
                  </a:txBody>
                  <a:tcPr/>
                </a:tc>
                <a:tc>
                  <a:txBody>
                    <a:bodyPr/>
                    <a:lstStyle/>
                    <a:p>
                      <a:pPr algn="ctr"/>
                      <a:endParaRPr lang="en-US" sz="1400" b="1" dirty="0">
                        <a:solidFill>
                          <a:schemeClr val="tx1"/>
                        </a:solidFill>
                      </a:endParaRPr>
                    </a:p>
                  </a:txBody>
                  <a:tcPr/>
                </a:tc>
                <a:tc>
                  <a:txBody>
                    <a:bodyPr/>
                    <a:lstStyle/>
                    <a:p>
                      <a:pPr algn="ctr"/>
                      <a:r>
                        <a:rPr lang="en-US" sz="1400" b="1" dirty="0">
                          <a:solidFill>
                            <a:schemeClr val="tx1"/>
                          </a:solidFill>
                        </a:rPr>
                        <a:t>14</a:t>
                      </a:r>
                    </a:p>
                  </a:txBody>
                  <a:tcPr/>
                </a:tc>
                <a:tc>
                  <a:txBody>
                    <a:bodyPr/>
                    <a:lstStyle/>
                    <a:p>
                      <a:pPr algn="ctr"/>
                      <a:r>
                        <a:rPr lang="en-US" sz="1400" b="1" dirty="0">
                          <a:solidFill>
                            <a:schemeClr val="tx1"/>
                          </a:solidFill>
                        </a:rPr>
                        <a:t>14</a:t>
                      </a:r>
                    </a:p>
                  </a:txBody>
                  <a:tcPr/>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D52CC394-9FBE-78B1-150F-7851D4E5677B}"/>
              </a:ext>
            </a:extLst>
          </p:cNvPr>
          <p:cNvSpPr>
            <a:spLocks noGrp="1"/>
          </p:cNvSpPr>
          <p:nvPr>
            <p:ph type="sldNum" sz="quarter" idx="12"/>
          </p:nvPr>
        </p:nvSpPr>
        <p:spPr/>
        <p:txBody>
          <a:bodyPr/>
          <a:lstStyle/>
          <a:p>
            <a:fld id="{9DBF7F62-2FC2-48DA-A409-C81C5A08FEF5}" type="slidenum">
              <a:rPr lang="en-US" smtClean="0"/>
              <a:pPr/>
              <a:t>10</a:t>
            </a:fld>
            <a:endParaRPr lang="en-US"/>
          </a:p>
        </p:txBody>
      </p:sp>
    </p:spTree>
    <p:extLst>
      <p:ext uri="{BB962C8B-B14F-4D97-AF65-F5344CB8AC3E}">
        <p14:creationId xmlns:p14="http://schemas.microsoft.com/office/powerpoint/2010/main" val="415622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1"/>
          <p:cNvSpPr txBox="1"/>
          <p:nvPr/>
        </p:nvSpPr>
        <p:spPr>
          <a:xfrm>
            <a:off x="0" y="386715"/>
            <a:ext cx="9144000" cy="1384995"/>
          </a:xfrm>
          <a:prstGeom prst="rect">
            <a:avLst/>
          </a:prstGeom>
        </p:spPr>
        <p:txBody>
          <a:bodyPr vert="horz" wrap="square" lIns="0" tIns="0" rIns="0" bIns="0" rtlCol="0">
            <a:spAutoFit/>
          </a:bodyPr>
          <a:lstStyle/>
          <a:p>
            <a:pPr marL="0" algn="ctr">
              <a:lnSpc>
                <a:spcPct val="100000"/>
              </a:lnSpc>
            </a:pPr>
            <a:r>
              <a:rPr sz="3600" b="1" spc="10" dirty="0">
                <a:latin typeface="+mj-lt"/>
                <a:cs typeface="Calibri"/>
              </a:rPr>
              <a:t>FY</a:t>
            </a:r>
            <a:r>
              <a:rPr lang="en-US" sz="3600" b="1" spc="10" dirty="0">
                <a:latin typeface="+mj-lt"/>
                <a:cs typeface="Calibri"/>
              </a:rPr>
              <a:t>28</a:t>
            </a:r>
            <a:r>
              <a:rPr sz="3600" b="1" spc="10" dirty="0">
                <a:latin typeface="+mj-lt"/>
                <a:cs typeface="Calibri"/>
              </a:rPr>
              <a:t> </a:t>
            </a:r>
            <a:r>
              <a:rPr lang="en-US" sz="3600" b="1" spc="10" dirty="0">
                <a:latin typeface="+mj-lt"/>
                <a:cs typeface="Calibri"/>
              </a:rPr>
              <a:t>LDO </a:t>
            </a:r>
            <a:r>
              <a:rPr sz="3600" b="1" spc="10" dirty="0">
                <a:latin typeface="+mj-lt"/>
                <a:cs typeface="Calibri"/>
              </a:rPr>
              <a:t>Open Designators </a:t>
            </a:r>
            <a:endParaRPr lang="en-US" sz="3600" b="1" spc="10" dirty="0">
              <a:latin typeface="+mj-lt"/>
              <a:cs typeface="Calibri"/>
            </a:endParaRPr>
          </a:p>
          <a:p>
            <a:pPr algn="ctr"/>
            <a:r>
              <a:rPr sz="3600" b="1" spc="10" dirty="0">
                <a:latin typeface="+mj-lt"/>
                <a:cs typeface="Calibri"/>
              </a:rPr>
              <a:t>Released via NAVADMIN </a:t>
            </a:r>
            <a:r>
              <a:rPr lang="en-US" sz="3600" b="1" spc="10" dirty="0">
                <a:latin typeface="+mj-lt"/>
                <a:cs typeface="Calibri"/>
              </a:rPr>
              <a:t>XX/26</a:t>
            </a:r>
          </a:p>
          <a:p>
            <a:pPr algn="ctr"/>
            <a:r>
              <a:rPr lang="en-US" b="1" dirty="0">
                <a:latin typeface="+mj-lt"/>
              </a:rPr>
              <a:t>Pending Final FY28 Officer Programmed Authorization (OPA) (Billet Authorizations)</a:t>
            </a:r>
            <a:endParaRPr lang="en-US" sz="3600" b="1" dirty="0">
              <a:latin typeface="+mj-lt"/>
              <a:cs typeface="Calibri"/>
            </a:endParaRPr>
          </a:p>
        </p:txBody>
      </p:sp>
      <p:sp>
        <p:nvSpPr>
          <p:cNvPr id="11" name="text 1"/>
          <p:cNvSpPr txBox="1"/>
          <p:nvPr/>
        </p:nvSpPr>
        <p:spPr>
          <a:xfrm>
            <a:off x="312420" y="4738419"/>
            <a:ext cx="8519160" cy="1938992"/>
          </a:xfrm>
          <a:prstGeom prst="rect">
            <a:avLst/>
          </a:prstGeom>
        </p:spPr>
        <p:txBody>
          <a:bodyPr vert="horz" wrap="square" lIns="0" tIns="0" rIns="0" bIns="0" rtlCol="0">
            <a:spAutoFit/>
          </a:bodyPr>
          <a:lstStyle/>
          <a:p>
            <a:pPr marL="0">
              <a:lnSpc>
                <a:spcPct val="100000"/>
              </a:lnSpc>
            </a:pPr>
            <a:r>
              <a:rPr lang="en-US" spc="10" dirty="0">
                <a:cs typeface="Calibri"/>
              </a:rPr>
              <a:t>Note 1: Eligible Sailors are encouraged to apply for the designators for which they are most </a:t>
            </a:r>
            <a:r>
              <a:rPr lang="en-US" sz="1800" spc="10" dirty="0">
                <a:cs typeface="Calibri"/>
              </a:rPr>
              <a:t>qualified, regardless of current rating. Civilian Skills are considered but </a:t>
            </a:r>
            <a:r>
              <a:rPr lang="en-US" sz="1800" b="1" u="sng" spc="10" dirty="0">
                <a:cs typeface="Calibri"/>
              </a:rPr>
              <a:t>must</a:t>
            </a:r>
            <a:r>
              <a:rPr lang="en-US" sz="1800" b="1" spc="10" dirty="0">
                <a:cs typeface="Calibri"/>
              </a:rPr>
              <a:t> </a:t>
            </a:r>
            <a:r>
              <a:rPr lang="en-US" sz="1800" spc="10" dirty="0">
                <a:cs typeface="Calibri"/>
              </a:rPr>
              <a:t>be documented.</a:t>
            </a:r>
          </a:p>
          <a:p>
            <a:endParaRPr lang="en-US" spc="10" dirty="0">
              <a:cs typeface="Calibri"/>
            </a:endParaRPr>
          </a:p>
          <a:p>
            <a:r>
              <a:rPr lang="en-US" sz="1800" spc="10" dirty="0">
                <a:cs typeface="Calibri"/>
              </a:rPr>
              <a:t>Note 2: </a:t>
            </a:r>
            <a:r>
              <a:rPr lang="en-US" dirty="0"/>
              <a:t>As a result of reduced Staff LDO OPA, applications will not be accepted for designator 6535 – Civil Engineer . </a:t>
            </a:r>
            <a:endParaRPr lang="en-US" sz="2400" b="1" dirty="0"/>
          </a:p>
          <a:p>
            <a:pPr marL="0">
              <a:lnSpc>
                <a:spcPct val="100000"/>
              </a:lnSpc>
            </a:pPr>
            <a:endParaRPr lang="en-US" sz="1800" dirty="0">
              <a:latin typeface="Calibri"/>
              <a:cs typeface="Calibri"/>
            </a:endParaRPr>
          </a:p>
        </p:txBody>
      </p:sp>
      <p:sp>
        <p:nvSpPr>
          <p:cNvPr id="12" name="TextBox 11"/>
          <p:cNvSpPr txBox="1"/>
          <p:nvPr/>
        </p:nvSpPr>
        <p:spPr>
          <a:xfrm>
            <a:off x="609600" y="1961226"/>
            <a:ext cx="8153400" cy="3046988"/>
          </a:xfrm>
          <a:prstGeom prst="rect">
            <a:avLst/>
          </a:prstGeom>
          <a:noFill/>
        </p:spPr>
        <p:txBody>
          <a:bodyPr wrap="square" rtlCol="0">
            <a:spAutoFit/>
          </a:bodyPr>
          <a:lstStyle/>
          <a:p>
            <a:r>
              <a:rPr lang="en-US" sz="2400" b="1" dirty="0"/>
              <a:t>6235 – Submarine Engineering/Repair (open to surface ratings)</a:t>
            </a:r>
            <a:br>
              <a:rPr lang="en-US" sz="2400" b="1" dirty="0"/>
            </a:br>
            <a:r>
              <a:rPr lang="en-US" sz="2400" b="1" dirty="0"/>
              <a:t>6265 – Submarine Ordnance</a:t>
            </a:r>
          </a:p>
          <a:p>
            <a:r>
              <a:rPr lang="en-US" sz="2400" b="1" dirty="0"/>
              <a:t>6285 – Submarine Electrician</a:t>
            </a:r>
          </a:p>
          <a:p>
            <a:r>
              <a:rPr lang="en-US" sz="2400" b="1" dirty="0"/>
              <a:t>6295 – Submarine Communications </a:t>
            </a:r>
          </a:p>
          <a:p>
            <a:r>
              <a:rPr lang="en-US" sz="2400" b="1" dirty="0"/>
              <a:t>6335 – Aviation Maintenance</a:t>
            </a:r>
          </a:p>
          <a:p>
            <a:r>
              <a:rPr lang="en-US" sz="2400" b="1" dirty="0"/>
              <a:t>6415 – Administration</a:t>
            </a:r>
          </a:p>
          <a:p>
            <a:r>
              <a:rPr lang="en-US" sz="2400" b="1" dirty="0"/>
              <a:t>6495 – Security</a:t>
            </a:r>
          </a:p>
          <a:p>
            <a:endParaRPr lang="en-US" sz="2400" b="1" dirty="0"/>
          </a:p>
        </p:txBody>
      </p:sp>
      <p:sp>
        <p:nvSpPr>
          <p:cNvPr id="2" name="Slide Number Placeholder 1">
            <a:extLst>
              <a:ext uri="{FF2B5EF4-FFF2-40B4-BE49-F238E27FC236}">
                <a16:creationId xmlns:a16="http://schemas.microsoft.com/office/drawing/2014/main" id="{AC0FC2FD-B484-EC81-29EC-08A956F83248}"/>
              </a:ext>
            </a:extLst>
          </p:cNvPr>
          <p:cNvSpPr>
            <a:spLocks noGrp="1"/>
          </p:cNvSpPr>
          <p:nvPr>
            <p:ph type="sldNum" sz="quarter" idx="12"/>
          </p:nvPr>
        </p:nvSpPr>
        <p:spPr/>
        <p:txBody>
          <a:bodyPr/>
          <a:lstStyle/>
          <a:p>
            <a:fld id="{9DBF7F62-2FC2-48DA-A409-C81C5A08FEF5}" type="slidenum">
              <a:rPr lang="en-US" smtClean="0"/>
              <a:pPr/>
              <a:t>11</a:t>
            </a:fld>
            <a:endParaRPr lang="en-US"/>
          </a:p>
        </p:txBody>
      </p:sp>
    </p:spTree>
    <p:extLst>
      <p:ext uri="{BB962C8B-B14F-4D97-AF65-F5344CB8AC3E}">
        <p14:creationId xmlns:p14="http://schemas.microsoft.com/office/powerpoint/2010/main" val="373795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Chief Warrant Officer (</a:t>
            </a:r>
            <a:r>
              <a:rPr lang="en-US" sz="3600" b="1" dirty="0" err="1"/>
              <a:t>CWO</a:t>
            </a:r>
            <a:r>
              <a:rPr lang="en-US" sz="3600" b="1" dirty="0"/>
              <a:t>)</a:t>
            </a:r>
          </a:p>
        </p:txBody>
      </p:sp>
      <p:sp>
        <p:nvSpPr>
          <p:cNvPr id="3" name="Rectangle 2">
            <a:extLst>
              <a:ext uri="{FF2B5EF4-FFF2-40B4-BE49-F238E27FC236}">
                <a16:creationId xmlns:a16="http://schemas.microsoft.com/office/drawing/2014/main" id="{ED2FA61F-222C-4CA8-883E-6B4231DE1A55}"/>
              </a:ext>
            </a:extLst>
          </p:cNvPr>
          <p:cNvSpPr/>
          <p:nvPr/>
        </p:nvSpPr>
        <p:spPr>
          <a:xfrm>
            <a:off x="457200" y="1295400"/>
            <a:ext cx="8458200" cy="4635115"/>
          </a:xfrm>
          <a:prstGeom prst="rect">
            <a:avLst/>
          </a:prstGeom>
        </p:spPr>
        <p:txBody>
          <a:bodyPr wrap="square">
            <a:spAutoFit/>
          </a:bodyPr>
          <a:lstStyle/>
          <a:p>
            <a:pPr marL="342900" indent="-342900">
              <a:buFont typeface="Arial" panose="020B0604020202020204" pitchFamily="34" charset="0"/>
              <a:buChar char="•"/>
            </a:pPr>
            <a:r>
              <a:rPr lang="en-US" sz="2400" b="1" dirty="0"/>
              <a:t>Subject Matter Experts </a:t>
            </a:r>
          </a:p>
          <a:p>
            <a:r>
              <a:rPr lang="en-US" sz="2400" b="1" dirty="0"/>
              <a:t> </a:t>
            </a:r>
            <a:r>
              <a:rPr lang="en-US" dirty="0"/>
              <a:t>CWOs are Naval Officers that possess extensive experience and knowledge to direct the   most difficult operations within a given specialty. They also serve as strategic advisors to senior officers throughout the Navy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Although intended primarily as technical experts, CWOs can also serve as DIVOs, DEPT Heads or OICs</a:t>
            </a:r>
          </a:p>
          <a:p>
            <a:pPr marL="342900" indent="-342900">
              <a:buFont typeface="Arial" panose="020B0604020202020204" pitchFamily="34" charset="0"/>
              <a:buChar char="•"/>
            </a:pPr>
            <a:endParaRPr lang="en-US" sz="2400" b="1" dirty="0"/>
          </a:p>
          <a:p>
            <a:pPr marL="342900" indent="-342900">
              <a:lnSpc>
                <a:spcPct val="80000"/>
              </a:lnSpc>
              <a:buClr>
                <a:schemeClr val="tx1"/>
              </a:buClr>
              <a:buFont typeface="Arial" panose="020B0604020202020204" pitchFamily="34" charset="0"/>
              <a:buChar char="•"/>
            </a:pPr>
            <a:r>
              <a:rPr lang="en-US" sz="2400" b="1" dirty="0"/>
              <a:t>Chiefs, Senior Chiefs, and “Frocked” Master Chiefs will commission to CWO2</a:t>
            </a:r>
          </a:p>
          <a:p>
            <a:pPr marL="342900" indent="-342900">
              <a:lnSpc>
                <a:spcPct val="80000"/>
              </a:lnSpc>
              <a:buClr>
                <a:schemeClr val="tx1"/>
              </a:buClr>
              <a:buFont typeface="Arial" panose="020B0604020202020204" pitchFamily="34" charset="0"/>
              <a:buChar char="•"/>
            </a:pPr>
            <a:endParaRPr lang="en-US" sz="2400" b="1" dirty="0"/>
          </a:p>
          <a:p>
            <a:pPr marL="342900" indent="-342900">
              <a:lnSpc>
                <a:spcPct val="80000"/>
              </a:lnSpc>
              <a:buClr>
                <a:schemeClr val="tx1"/>
              </a:buClr>
              <a:buFont typeface="Arial" panose="020B0604020202020204" pitchFamily="34" charset="0"/>
              <a:buChar char="•"/>
            </a:pPr>
            <a:r>
              <a:rPr lang="en-US" sz="2400" b="1" dirty="0"/>
              <a:t>Master Chiefs will commission to CWO3</a:t>
            </a:r>
          </a:p>
          <a:p>
            <a:pPr>
              <a:lnSpc>
                <a:spcPct val="80000"/>
              </a:lnSpc>
              <a:buClr>
                <a:schemeClr val="tx1"/>
              </a:buClr>
            </a:pPr>
            <a:endParaRPr lang="en-US" sz="2400" b="1" dirty="0"/>
          </a:p>
          <a:p>
            <a:pPr marL="342900" indent="-342900">
              <a:lnSpc>
                <a:spcPct val="80000"/>
              </a:lnSpc>
              <a:buClr>
                <a:schemeClr val="tx1"/>
              </a:buClr>
              <a:buFont typeface="Arial" panose="020B0604020202020204" pitchFamily="34" charset="0"/>
              <a:buChar char="•"/>
            </a:pPr>
            <a:r>
              <a:rPr lang="en-US" sz="2400" b="1" dirty="0"/>
              <a:t>CWO5s can stay in the Navy up to 33 years  </a:t>
            </a:r>
          </a:p>
        </p:txBody>
      </p:sp>
      <p:sp>
        <p:nvSpPr>
          <p:cNvPr id="4" name="Slide Number Placeholder 3">
            <a:extLst>
              <a:ext uri="{FF2B5EF4-FFF2-40B4-BE49-F238E27FC236}">
                <a16:creationId xmlns:a16="http://schemas.microsoft.com/office/drawing/2014/main" id="{65860A5B-007E-4BB3-DB6B-3797BBB35DFD}"/>
              </a:ext>
            </a:extLst>
          </p:cNvPr>
          <p:cNvSpPr>
            <a:spLocks noGrp="1"/>
          </p:cNvSpPr>
          <p:nvPr>
            <p:ph type="sldNum" sz="quarter" idx="12"/>
          </p:nvPr>
        </p:nvSpPr>
        <p:spPr/>
        <p:txBody>
          <a:bodyPr/>
          <a:lstStyle/>
          <a:p>
            <a:fld id="{9DBF7F62-2FC2-48DA-A409-C81C5A08FEF5}" type="slidenum">
              <a:rPr lang="en-US" smtClean="0"/>
              <a:pPr/>
              <a:t>12</a:t>
            </a:fld>
            <a:endParaRPr lang="en-US"/>
          </a:p>
        </p:txBody>
      </p:sp>
    </p:spTree>
    <p:extLst>
      <p:ext uri="{BB962C8B-B14F-4D97-AF65-F5344CB8AC3E}">
        <p14:creationId xmlns:p14="http://schemas.microsoft.com/office/powerpoint/2010/main" val="403013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rmAutofit fontScale="90000"/>
          </a:bodyPr>
          <a:lstStyle/>
          <a:p>
            <a:r>
              <a:rPr lang="en-US" sz="4000" b="1" dirty="0"/>
              <a:t>Where?</a:t>
            </a:r>
            <a:br>
              <a:rPr lang="en-US" b="1" dirty="0"/>
            </a:br>
            <a:r>
              <a:rPr lang="en-US" sz="3100" b="1" dirty="0"/>
              <a:t>FY-27 CWO “OPEN” Career Fields and Selections…</a:t>
            </a:r>
            <a:endParaRPr lang="en-US" sz="2700" b="1" dirty="0"/>
          </a:p>
        </p:txBody>
      </p:sp>
      <p:sp>
        <p:nvSpPr>
          <p:cNvPr id="3" name="Rectangle 2"/>
          <p:cNvSpPr/>
          <p:nvPr/>
        </p:nvSpPr>
        <p:spPr>
          <a:xfrm>
            <a:off x="609600" y="5238690"/>
            <a:ext cx="7924800" cy="461665"/>
          </a:xfrm>
          <a:prstGeom prst="rect">
            <a:avLst/>
          </a:prstGeom>
        </p:spPr>
        <p:txBody>
          <a:bodyPr wrap="square">
            <a:spAutoFit/>
          </a:bodyPr>
          <a:lstStyle/>
          <a:p>
            <a:pPr algn="ctr"/>
            <a:r>
              <a:rPr lang="en-US" sz="2400" b="1" dirty="0"/>
              <a:t>FY28 Open Designators Released via NAVADMIN XX/26</a:t>
            </a:r>
            <a:endParaRPr lang="en-US" sz="2400" dirty="0"/>
          </a:p>
        </p:txBody>
      </p:sp>
      <p:sp>
        <p:nvSpPr>
          <p:cNvPr id="5" name="Rectangle 4"/>
          <p:cNvSpPr/>
          <p:nvPr/>
        </p:nvSpPr>
        <p:spPr>
          <a:xfrm>
            <a:off x="228600" y="5678269"/>
            <a:ext cx="8763000" cy="923330"/>
          </a:xfrm>
          <a:prstGeom prst="rect">
            <a:avLst/>
          </a:prstGeom>
        </p:spPr>
        <p:txBody>
          <a:bodyPr wrap="square">
            <a:spAutoFit/>
          </a:bodyPr>
          <a:lstStyle/>
          <a:p>
            <a:r>
              <a:rPr lang="en-US" dirty="0"/>
              <a:t>Note:  Eligible Sailors are encouraged to apply for the designators for which they are </a:t>
            </a:r>
            <a:r>
              <a:rPr lang="en-US" b="1" u="sng" dirty="0"/>
              <a:t>most</a:t>
            </a:r>
            <a:r>
              <a:rPr lang="en-US" dirty="0"/>
              <a:t> qualified, regardless of current rating. Civilian skill will be considered but </a:t>
            </a:r>
            <a:r>
              <a:rPr lang="en-US" b="1" u="sng" dirty="0"/>
              <a:t>must</a:t>
            </a:r>
            <a:r>
              <a:rPr lang="en-US" b="1" dirty="0"/>
              <a:t> </a:t>
            </a:r>
            <a:r>
              <a:rPr lang="en-US" dirty="0"/>
              <a:t>be documented.</a:t>
            </a:r>
          </a:p>
        </p:txBody>
      </p:sp>
      <p:graphicFrame>
        <p:nvGraphicFramePr>
          <p:cNvPr id="6" name="Table 5"/>
          <p:cNvGraphicFramePr>
            <a:graphicFrameLocks noGrp="1"/>
          </p:cNvGraphicFramePr>
          <p:nvPr>
            <p:extLst>
              <p:ext uri="{D42A27DB-BD31-4B8C-83A1-F6EECF244321}">
                <p14:modId xmlns:p14="http://schemas.microsoft.com/office/powerpoint/2010/main" val="3363590396"/>
              </p:ext>
            </p:extLst>
          </p:nvPr>
        </p:nvGraphicFramePr>
        <p:xfrm>
          <a:off x="576618" y="1371600"/>
          <a:ext cx="7924800" cy="3800764"/>
        </p:xfrm>
        <a:graphic>
          <a:graphicData uri="http://schemas.openxmlformats.org/drawingml/2006/table">
            <a:tbl>
              <a:tblPr firstRow="1" bandRow="1">
                <a:tableStyleId>{5C22544A-7EE6-4342-B048-85BDC9FD1C3A}</a:tableStyleId>
              </a:tblPr>
              <a:tblGrid>
                <a:gridCol w="2539396">
                  <a:extLst>
                    <a:ext uri="{9D8B030D-6E8A-4147-A177-3AD203B41FA5}">
                      <a16:colId xmlns:a16="http://schemas.microsoft.com/office/drawing/2014/main" val="20000"/>
                    </a:ext>
                  </a:extLst>
                </a:gridCol>
                <a:gridCol w="2261205">
                  <a:extLst>
                    <a:ext uri="{9D8B030D-6E8A-4147-A177-3AD203B41FA5}">
                      <a16:colId xmlns:a16="http://schemas.microsoft.com/office/drawing/2014/main" val="20001"/>
                    </a:ext>
                  </a:extLst>
                </a:gridCol>
                <a:gridCol w="1249567">
                  <a:extLst>
                    <a:ext uri="{9D8B030D-6E8A-4147-A177-3AD203B41FA5}">
                      <a16:colId xmlns:a16="http://schemas.microsoft.com/office/drawing/2014/main" val="20002"/>
                    </a:ext>
                  </a:extLst>
                </a:gridCol>
                <a:gridCol w="869455">
                  <a:extLst>
                    <a:ext uri="{9D8B030D-6E8A-4147-A177-3AD203B41FA5}">
                      <a16:colId xmlns:a16="http://schemas.microsoft.com/office/drawing/2014/main" val="20003"/>
                    </a:ext>
                  </a:extLst>
                </a:gridCol>
                <a:gridCol w="1005177">
                  <a:extLst>
                    <a:ext uri="{9D8B030D-6E8A-4147-A177-3AD203B41FA5}">
                      <a16:colId xmlns:a16="http://schemas.microsoft.com/office/drawing/2014/main" val="20004"/>
                    </a:ext>
                  </a:extLst>
                </a:gridCol>
              </a:tblGrid>
              <a:tr h="457200">
                <a:tc>
                  <a:txBody>
                    <a:bodyPr/>
                    <a:lstStyle/>
                    <a:p>
                      <a:r>
                        <a:rPr lang="en-US" sz="1400" b="1" dirty="0">
                          <a:solidFill>
                            <a:schemeClr val="tx1"/>
                          </a:solidFill>
                        </a:rPr>
                        <a:t>Community</a:t>
                      </a:r>
                    </a:p>
                  </a:txBody>
                  <a:tcPr>
                    <a:solidFill>
                      <a:srgbClr val="00B0F0"/>
                    </a:solidFill>
                  </a:tcPr>
                </a:tc>
                <a:tc>
                  <a:txBody>
                    <a:bodyPr/>
                    <a:lstStyle/>
                    <a:p>
                      <a:r>
                        <a:rPr lang="en-US" sz="1400" b="1" dirty="0">
                          <a:solidFill>
                            <a:schemeClr val="tx1"/>
                          </a:solidFill>
                        </a:rPr>
                        <a:t>Specialty</a:t>
                      </a:r>
                    </a:p>
                  </a:txBody>
                  <a:tcPr>
                    <a:solidFill>
                      <a:srgbClr val="00B0F0"/>
                    </a:solidFill>
                  </a:tcPr>
                </a:tc>
                <a:tc>
                  <a:txBody>
                    <a:bodyPr/>
                    <a:lstStyle/>
                    <a:p>
                      <a:pPr algn="ctr"/>
                      <a:r>
                        <a:rPr lang="en-US" sz="1400" b="1" dirty="0">
                          <a:solidFill>
                            <a:schemeClr val="tx1"/>
                          </a:solidFill>
                        </a:rPr>
                        <a:t>Designator</a:t>
                      </a:r>
                    </a:p>
                  </a:txBody>
                  <a:tcPr>
                    <a:solidFill>
                      <a:srgbClr val="00B0F0"/>
                    </a:solidFill>
                  </a:tcPr>
                </a:tc>
                <a:tc>
                  <a:txBody>
                    <a:bodyPr/>
                    <a:lstStyle/>
                    <a:p>
                      <a:pPr algn="ctr"/>
                      <a:r>
                        <a:rPr lang="en-US" sz="1400" b="1" dirty="0">
                          <a:solidFill>
                            <a:schemeClr val="tx1"/>
                          </a:solidFill>
                        </a:rPr>
                        <a:t>Quota</a:t>
                      </a:r>
                    </a:p>
                  </a:txBody>
                  <a:tcPr>
                    <a:solidFill>
                      <a:srgbClr val="00B0F0"/>
                    </a:solidFill>
                  </a:tcPr>
                </a:tc>
                <a:tc>
                  <a:txBody>
                    <a:bodyPr/>
                    <a:lstStyle/>
                    <a:p>
                      <a:pPr algn="ctr"/>
                      <a:r>
                        <a:rPr lang="en-US" sz="1400" b="1" dirty="0">
                          <a:solidFill>
                            <a:schemeClr val="tx1"/>
                          </a:solidFill>
                        </a:rPr>
                        <a:t>Selected</a:t>
                      </a:r>
                    </a:p>
                  </a:txBody>
                  <a:tcPr>
                    <a:solidFill>
                      <a:srgbClr val="00B0F0"/>
                    </a:solidFill>
                  </a:tcPr>
                </a:tc>
                <a:extLst>
                  <a:ext uri="{0D108BD9-81ED-4DB2-BD59-A6C34878D82A}">
                    <a16:rowId xmlns:a16="http://schemas.microsoft.com/office/drawing/2014/main" val="10000"/>
                  </a:ext>
                </a:extLst>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Surface</a:t>
                      </a:r>
                    </a:p>
                  </a:txBody>
                  <a:tcPr/>
                </a:tc>
                <a:tc>
                  <a:txBody>
                    <a:bodyPr/>
                    <a:lstStyle/>
                    <a:p>
                      <a:r>
                        <a:rPr lang="en-US" sz="1400" b="1" dirty="0">
                          <a:solidFill>
                            <a:schemeClr val="tx1"/>
                          </a:solidFill>
                        </a:rPr>
                        <a:t>Deck</a:t>
                      </a:r>
                    </a:p>
                  </a:txBody>
                  <a:tcPr/>
                </a:tc>
                <a:tc>
                  <a:txBody>
                    <a:bodyPr/>
                    <a:lstStyle/>
                    <a:p>
                      <a:pPr algn="ctr"/>
                      <a:r>
                        <a:rPr lang="en-US" sz="1400" b="1" dirty="0">
                          <a:solidFill>
                            <a:schemeClr val="tx1"/>
                          </a:solidFill>
                        </a:rPr>
                        <a:t>7118</a:t>
                      </a:r>
                    </a:p>
                  </a:txBody>
                  <a:tcPr/>
                </a:tc>
                <a:tc>
                  <a:txBody>
                    <a:bodyPr/>
                    <a:lstStyle/>
                    <a:p>
                      <a:pPr algn="ctr"/>
                      <a:r>
                        <a:rPr lang="en-US" sz="1400" b="1" dirty="0">
                          <a:solidFill>
                            <a:schemeClr val="tx1"/>
                          </a:solidFill>
                        </a:rPr>
                        <a:t>7</a:t>
                      </a:r>
                    </a:p>
                  </a:txBody>
                  <a:tcPr/>
                </a:tc>
                <a:tc>
                  <a:txBody>
                    <a:bodyPr/>
                    <a:lstStyle/>
                    <a:p>
                      <a:pPr algn="ctr"/>
                      <a:r>
                        <a:rPr lang="en-US" sz="1400" b="1" dirty="0">
                          <a:solidFill>
                            <a:srgbClr val="FF0000"/>
                          </a:solidFill>
                        </a:rPr>
                        <a:t>5</a:t>
                      </a:r>
                    </a:p>
                  </a:txBody>
                  <a:tcPr/>
                </a:tc>
                <a:extLst>
                  <a:ext uri="{0D108BD9-81ED-4DB2-BD59-A6C34878D82A}">
                    <a16:rowId xmlns:a16="http://schemas.microsoft.com/office/drawing/2014/main" val="10001"/>
                  </a:ext>
                </a:extLst>
              </a:tr>
              <a:tr h="317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Surface</a:t>
                      </a:r>
                    </a:p>
                  </a:txBody>
                  <a:tcPr/>
                </a:tc>
                <a:tc>
                  <a:txBody>
                    <a:bodyPr/>
                    <a:lstStyle/>
                    <a:p>
                      <a:r>
                        <a:rPr lang="en-US" sz="1400" b="1" dirty="0">
                          <a:solidFill>
                            <a:schemeClr val="tx1"/>
                          </a:solidFill>
                        </a:rPr>
                        <a:t>Operations</a:t>
                      </a:r>
                    </a:p>
                  </a:txBody>
                  <a:tcPr/>
                </a:tc>
                <a:tc>
                  <a:txBody>
                    <a:bodyPr/>
                    <a:lstStyle/>
                    <a:p>
                      <a:pPr algn="ctr"/>
                      <a:r>
                        <a:rPr lang="en-US" sz="1400" b="1" dirty="0">
                          <a:solidFill>
                            <a:schemeClr val="tx1"/>
                          </a:solidFill>
                        </a:rPr>
                        <a:t>7128</a:t>
                      </a:r>
                    </a:p>
                  </a:txBody>
                  <a:tcPr/>
                </a:tc>
                <a:tc>
                  <a:txBody>
                    <a:bodyPr/>
                    <a:lstStyle/>
                    <a:p>
                      <a:pPr algn="ctr"/>
                      <a:r>
                        <a:rPr lang="en-US" sz="1400" b="1" dirty="0">
                          <a:solidFill>
                            <a:schemeClr val="tx1"/>
                          </a:solidFill>
                        </a:rPr>
                        <a:t>2</a:t>
                      </a:r>
                    </a:p>
                  </a:txBody>
                  <a:tcPr/>
                </a:tc>
                <a:tc>
                  <a:txBody>
                    <a:bodyPr/>
                    <a:lstStyle/>
                    <a:p>
                      <a:pPr algn="ctr"/>
                      <a:r>
                        <a:rPr lang="en-US" sz="1400" b="1" dirty="0">
                          <a:solidFill>
                            <a:schemeClr val="tx1"/>
                          </a:solidFill>
                        </a:rPr>
                        <a:t>2</a:t>
                      </a:r>
                    </a:p>
                  </a:txBody>
                  <a:tcPr/>
                </a:tc>
                <a:extLst>
                  <a:ext uri="{0D108BD9-81ED-4DB2-BD59-A6C34878D82A}">
                    <a16:rowId xmlns:a16="http://schemas.microsoft.com/office/drawing/2014/main" val="10002"/>
                  </a:ext>
                </a:extLst>
              </a:tr>
              <a:tr h="317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Surface</a:t>
                      </a:r>
                    </a:p>
                  </a:txBody>
                  <a:tcPr/>
                </a:tc>
                <a:tc>
                  <a:txBody>
                    <a:bodyPr/>
                    <a:lstStyle/>
                    <a:p>
                      <a:r>
                        <a:rPr lang="en-US" sz="1400" b="1" dirty="0">
                          <a:solidFill>
                            <a:schemeClr val="tx1"/>
                          </a:solidFill>
                        </a:rPr>
                        <a:t>Engineering</a:t>
                      </a:r>
                    </a:p>
                  </a:txBody>
                  <a:tcPr/>
                </a:tc>
                <a:tc>
                  <a:txBody>
                    <a:bodyPr/>
                    <a:lstStyle/>
                    <a:p>
                      <a:pPr algn="ctr"/>
                      <a:r>
                        <a:rPr lang="en-US" sz="1400" b="1" dirty="0">
                          <a:solidFill>
                            <a:schemeClr val="tx1"/>
                          </a:solidFill>
                        </a:rPr>
                        <a:t>7138</a:t>
                      </a:r>
                    </a:p>
                  </a:txBody>
                  <a:tcPr/>
                </a:tc>
                <a:tc>
                  <a:txBody>
                    <a:bodyPr/>
                    <a:lstStyle/>
                    <a:p>
                      <a:pPr algn="ctr"/>
                      <a:r>
                        <a:rPr lang="en-US" sz="1400" b="1" dirty="0">
                          <a:solidFill>
                            <a:schemeClr val="tx1"/>
                          </a:solidFill>
                        </a:rPr>
                        <a:t>6</a:t>
                      </a:r>
                    </a:p>
                  </a:txBody>
                  <a:tcPr/>
                </a:tc>
                <a:tc>
                  <a:txBody>
                    <a:bodyPr/>
                    <a:lstStyle/>
                    <a:p>
                      <a:pPr algn="ctr"/>
                      <a:r>
                        <a:rPr lang="en-US" sz="1400" b="1" dirty="0">
                          <a:solidFill>
                            <a:schemeClr val="tx1"/>
                          </a:solidFill>
                        </a:rPr>
                        <a:t>6</a:t>
                      </a:r>
                    </a:p>
                  </a:txBody>
                  <a:tcPr/>
                </a:tc>
                <a:extLst>
                  <a:ext uri="{0D108BD9-81ED-4DB2-BD59-A6C34878D82A}">
                    <a16:rowId xmlns:a16="http://schemas.microsoft.com/office/drawing/2014/main" val="10003"/>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Surface</a:t>
                      </a:r>
                    </a:p>
                  </a:txBody>
                  <a:tcPr/>
                </a:tc>
                <a:tc>
                  <a:txBody>
                    <a:bodyPr/>
                    <a:lstStyle/>
                    <a:p>
                      <a:r>
                        <a:rPr lang="en-US" sz="1400" b="1" dirty="0">
                          <a:solidFill>
                            <a:schemeClr val="tx1"/>
                          </a:solidFill>
                        </a:rPr>
                        <a:t>Special Warfare</a:t>
                      </a:r>
                    </a:p>
                  </a:txBody>
                  <a:tcPr/>
                </a:tc>
                <a:tc>
                  <a:txBody>
                    <a:bodyPr/>
                    <a:lstStyle/>
                    <a:p>
                      <a:pPr algn="ctr"/>
                      <a:r>
                        <a:rPr lang="en-US" sz="1400" b="1" dirty="0">
                          <a:solidFill>
                            <a:schemeClr val="tx1"/>
                          </a:solidFill>
                        </a:rPr>
                        <a:t>7158</a:t>
                      </a:r>
                    </a:p>
                  </a:txBody>
                  <a:tcPr/>
                </a:tc>
                <a:tc>
                  <a:txBody>
                    <a:bodyPr/>
                    <a:lstStyle/>
                    <a:p>
                      <a:pPr algn="ctr"/>
                      <a:r>
                        <a:rPr lang="en-US" sz="1400" b="1" dirty="0">
                          <a:solidFill>
                            <a:schemeClr val="tx1"/>
                          </a:solidFill>
                        </a:rPr>
                        <a:t>1</a:t>
                      </a:r>
                    </a:p>
                  </a:txBody>
                  <a:tcPr/>
                </a:tc>
                <a:tc>
                  <a:txBody>
                    <a:bodyPr/>
                    <a:lstStyle/>
                    <a:p>
                      <a:pPr algn="ctr"/>
                      <a:r>
                        <a:rPr lang="en-US" sz="1400" b="1" dirty="0">
                          <a:solidFill>
                            <a:schemeClr val="tx1"/>
                          </a:solidFill>
                        </a:rPr>
                        <a:t>1</a:t>
                      </a:r>
                    </a:p>
                  </a:txBody>
                  <a:tcPr/>
                </a:tc>
                <a:extLst>
                  <a:ext uri="{0D108BD9-81ED-4DB2-BD59-A6C34878D82A}">
                    <a16:rowId xmlns:a16="http://schemas.microsoft.com/office/drawing/2014/main" val="100690137"/>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Surface</a:t>
                      </a:r>
                    </a:p>
                  </a:txBody>
                  <a:tcPr/>
                </a:tc>
                <a:tc>
                  <a:txBody>
                    <a:bodyPr/>
                    <a:lstStyle/>
                    <a:p>
                      <a:r>
                        <a:rPr lang="en-US" sz="1400" b="1" dirty="0">
                          <a:solidFill>
                            <a:schemeClr val="tx1"/>
                          </a:solidFill>
                        </a:rPr>
                        <a:t>SW Combatant</a:t>
                      </a:r>
                      <a:r>
                        <a:rPr lang="en-US" sz="1400" b="1" baseline="0" dirty="0">
                          <a:solidFill>
                            <a:schemeClr val="tx1"/>
                          </a:solidFill>
                        </a:rPr>
                        <a:t> Craft</a:t>
                      </a:r>
                      <a:endParaRPr lang="en-US" sz="1400" b="1" dirty="0">
                        <a:solidFill>
                          <a:schemeClr val="tx1"/>
                        </a:solidFill>
                      </a:endParaRPr>
                    </a:p>
                  </a:txBody>
                  <a:tcPr/>
                </a:tc>
                <a:tc>
                  <a:txBody>
                    <a:bodyPr/>
                    <a:lstStyle/>
                    <a:p>
                      <a:pPr algn="ctr"/>
                      <a:r>
                        <a:rPr lang="en-US" sz="1400" b="1" dirty="0">
                          <a:solidFill>
                            <a:schemeClr val="tx1"/>
                          </a:solidFill>
                        </a:rPr>
                        <a:t>7178</a:t>
                      </a:r>
                    </a:p>
                  </a:txBody>
                  <a:tcPr/>
                </a:tc>
                <a:tc>
                  <a:txBody>
                    <a:bodyPr/>
                    <a:lstStyle/>
                    <a:p>
                      <a:pPr algn="ctr"/>
                      <a:r>
                        <a:rPr lang="en-US" sz="1400" b="1" dirty="0">
                          <a:solidFill>
                            <a:schemeClr val="tx1"/>
                          </a:solidFill>
                        </a:rPr>
                        <a:t>1</a:t>
                      </a:r>
                    </a:p>
                  </a:txBody>
                  <a:tcPr/>
                </a:tc>
                <a:tc>
                  <a:txBody>
                    <a:bodyPr/>
                    <a:lstStyle/>
                    <a:p>
                      <a:pPr algn="ctr"/>
                      <a:r>
                        <a:rPr lang="en-US" sz="1400" b="1" dirty="0">
                          <a:solidFill>
                            <a:schemeClr val="tx1"/>
                          </a:solidFill>
                        </a:rPr>
                        <a:t>1</a:t>
                      </a:r>
                    </a:p>
                  </a:txBody>
                  <a:tcPr/>
                </a:tc>
                <a:extLst>
                  <a:ext uri="{0D108BD9-81ED-4DB2-BD59-A6C34878D82A}">
                    <a16:rowId xmlns:a16="http://schemas.microsoft.com/office/drawing/2014/main" val="10008"/>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Surface</a:t>
                      </a:r>
                    </a:p>
                  </a:txBody>
                  <a:tcPr/>
                </a:tc>
                <a:tc>
                  <a:txBody>
                    <a:bodyPr/>
                    <a:lstStyle/>
                    <a:p>
                      <a:r>
                        <a:rPr lang="en-US" sz="1400" b="1" dirty="0">
                          <a:solidFill>
                            <a:schemeClr val="tx1"/>
                          </a:solidFill>
                        </a:rPr>
                        <a:t>Electronics</a:t>
                      </a:r>
                    </a:p>
                  </a:txBody>
                  <a:tcPr/>
                </a:tc>
                <a:tc>
                  <a:txBody>
                    <a:bodyPr/>
                    <a:lstStyle/>
                    <a:p>
                      <a:pPr algn="ctr"/>
                      <a:r>
                        <a:rPr lang="en-US" sz="1400" b="1" dirty="0">
                          <a:solidFill>
                            <a:schemeClr val="tx1"/>
                          </a:solidFill>
                        </a:rPr>
                        <a:t>7188</a:t>
                      </a:r>
                    </a:p>
                  </a:txBody>
                  <a:tcPr/>
                </a:tc>
                <a:tc>
                  <a:txBody>
                    <a:bodyPr/>
                    <a:lstStyle/>
                    <a:p>
                      <a:pPr algn="ctr"/>
                      <a:r>
                        <a:rPr lang="en-US" sz="1400" b="1" dirty="0">
                          <a:solidFill>
                            <a:schemeClr val="tx1"/>
                          </a:solidFill>
                        </a:rPr>
                        <a:t>4</a:t>
                      </a:r>
                    </a:p>
                  </a:txBody>
                  <a:tcPr/>
                </a:tc>
                <a:tc>
                  <a:txBody>
                    <a:bodyPr/>
                    <a:lstStyle/>
                    <a:p>
                      <a:pPr algn="ctr"/>
                      <a:r>
                        <a:rPr lang="en-US" sz="1400" b="1" dirty="0">
                          <a:solidFill>
                            <a:schemeClr val="tx1"/>
                          </a:solidFill>
                        </a:rPr>
                        <a:t>4</a:t>
                      </a:r>
                    </a:p>
                  </a:txBody>
                  <a:tcPr/>
                </a:tc>
                <a:extLst>
                  <a:ext uri="{0D108BD9-81ED-4DB2-BD59-A6C34878D82A}">
                    <a16:rowId xmlns:a16="http://schemas.microsoft.com/office/drawing/2014/main" val="10009"/>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Information Warfare</a:t>
                      </a:r>
                    </a:p>
                  </a:txBody>
                  <a:tcPr/>
                </a:tc>
                <a:tc>
                  <a:txBody>
                    <a:bodyPr/>
                    <a:lstStyle/>
                    <a:p>
                      <a:r>
                        <a:rPr lang="en-US" sz="1400" b="1" dirty="0">
                          <a:solidFill>
                            <a:schemeClr val="tx1"/>
                          </a:solidFill>
                        </a:rPr>
                        <a:t>Cryptologic Warfare</a:t>
                      </a:r>
                    </a:p>
                  </a:txBody>
                  <a:tcPr/>
                </a:tc>
                <a:tc>
                  <a:txBody>
                    <a:bodyPr/>
                    <a:lstStyle/>
                    <a:p>
                      <a:pPr algn="ctr"/>
                      <a:r>
                        <a:rPr lang="en-US" sz="1400" b="1" dirty="0">
                          <a:solidFill>
                            <a:schemeClr val="tx1"/>
                          </a:solidFill>
                        </a:rPr>
                        <a:t>7818</a:t>
                      </a:r>
                    </a:p>
                  </a:txBody>
                  <a:tcPr/>
                </a:tc>
                <a:tc>
                  <a:txBody>
                    <a:bodyPr/>
                    <a:lstStyle/>
                    <a:p>
                      <a:pPr algn="ctr"/>
                      <a:r>
                        <a:rPr lang="en-US" sz="1400" b="1" dirty="0">
                          <a:solidFill>
                            <a:schemeClr val="tx1"/>
                          </a:solidFill>
                        </a:rPr>
                        <a:t>1</a:t>
                      </a:r>
                    </a:p>
                  </a:txBody>
                  <a:tcPr/>
                </a:tc>
                <a:tc>
                  <a:txBody>
                    <a:bodyPr/>
                    <a:lstStyle/>
                    <a:p>
                      <a:pPr algn="ctr"/>
                      <a:r>
                        <a:rPr lang="en-US" sz="1400" b="1" dirty="0">
                          <a:solidFill>
                            <a:schemeClr val="tx1"/>
                          </a:solidFill>
                        </a:rPr>
                        <a:t>1</a:t>
                      </a:r>
                    </a:p>
                  </a:txBody>
                  <a:tcPr/>
                </a:tc>
                <a:extLst>
                  <a:ext uri="{0D108BD9-81ED-4DB2-BD59-A6C34878D82A}">
                    <a16:rowId xmlns:a16="http://schemas.microsoft.com/office/drawing/2014/main" val="10005"/>
                  </a:ext>
                </a:extLst>
              </a:tr>
              <a:tr h="317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Information Warfare</a:t>
                      </a:r>
                    </a:p>
                  </a:txBody>
                  <a:tcPr/>
                </a:tc>
                <a:tc>
                  <a:txBody>
                    <a:bodyPr/>
                    <a:lstStyle/>
                    <a:p>
                      <a:r>
                        <a:rPr lang="en-US" sz="1400" b="1" dirty="0">
                          <a:solidFill>
                            <a:schemeClr val="tx1"/>
                          </a:solidFill>
                        </a:rPr>
                        <a:t>Info</a:t>
                      </a:r>
                      <a:r>
                        <a:rPr lang="en-US" sz="1400" b="1" baseline="0" dirty="0">
                          <a:solidFill>
                            <a:schemeClr val="tx1"/>
                          </a:solidFill>
                        </a:rPr>
                        <a:t> Systems</a:t>
                      </a:r>
                      <a:endParaRPr lang="en-US" sz="1400" b="1" dirty="0">
                        <a:solidFill>
                          <a:schemeClr val="tx1"/>
                        </a:solidFill>
                      </a:endParaRPr>
                    </a:p>
                  </a:txBody>
                  <a:tcPr/>
                </a:tc>
                <a:tc>
                  <a:txBody>
                    <a:bodyPr/>
                    <a:lstStyle/>
                    <a:p>
                      <a:pPr algn="ctr"/>
                      <a:r>
                        <a:rPr lang="en-US" sz="1400" b="1" dirty="0">
                          <a:solidFill>
                            <a:schemeClr val="tx1"/>
                          </a:solidFill>
                        </a:rPr>
                        <a:t>7828</a:t>
                      </a:r>
                    </a:p>
                  </a:txBody>
                  <a:tcPr/>
                </a:tc>
                <a:tc>
                  <a:txBody>
                    <a:bodyPr/>
                    <a:lstStyle/>
                    <a:p>
                      <a:pPr algn="ctr"/>
                      <a:r>
                        <a:rPr lang="en-US" sz="1400" b="1" dirty="0">
                          <a:solidFill>
                            <a:schemeClr val="tx1"/>
                          </a:solidFill>
                        </a:rPr>
                        <a:t>1</a:t>
                      </a:r>
                    </a:p>
                  </a:txBody>
                  <a:tcPr/>
                </a:tc>
                <a:tc>
                  <a:txBody>
                    <a:bodyPr/>
                    <a:lstStyle/>
                    <a:p>
                      <a:pPr algn="ctr"/>
                      <a:r>
                        <a:rPr lang="en-US" sz="1400" b="1" dirty="0">
                          <a:solidFill>
                            <a:schemeClr val="tx1"/>
                          </a:solidFill>
                        </a:rPr>
                        <a:t>1</a:t>
                      </a:r>
                    </a:p>
                  </a:txBody>
                  <a:tcPr/>
                </a:tc>
                <a:extLst>
                  <a:ext uri="{0D108BD9-81ED-4DB2-BD59-A6C34878D82A}">
                    <a16:rowId xmlns:a16="http://schemas.microsoft.com/office/drawing/2014/main" val="920632653"/>
                  </a:ext>
                </a:extLst>
              </a:tr>
              <a:tr h="317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Information Warfare</a:t>
                      </a:r>
                    </a:p>
                  </a:txBody>
                  <a:tcPr/>
                </a:tc>
                <a:tc>
                  <a:txBody>
                    <a:bodyPr/>
                    <a:lstStyle/>
                    <a:p>
                      <a:r>
                        <a:rPr lang="en-US" sz="1400" b="1" dirty="0">
                          <a:solidFill>
                            <a:schemeClr val="tx1"/>
                          </a:solidFill>
                        </a:rPr>
                        <a:t>Intelligence</a:t>
                      </a:r>
                    </a:p>
                  </a:txBody>
                  <a:tcPr/>
                </a:tc>
                <a:tc>
                  <a:txBody>
                    <a:bodyPr/>
                    <a:lstStyle/>
                    <a:p>
                      <a:pPr algn="ctr"/>
                      <a:r>
                        <a:rPr lang="en-US" sz="1400" b="1" dirty="0">
                          <a:solidFill>
                            <a:schemeClr val="tx1"/>
                          </a:solidFill>
                        </a:rPr>
                        <a:t>7838</a:t>
                      </a:r>
                    </a:p>
                  </a:txBody>
                  <a:tcPr/>
                </a:tc>
                <a:tc>
                  <a:txBody>
                    <a:bodyPr/>
                    <a:lstStyle/>
                    <a:p>
                      <a:pPr algn="ctr"/>
                      <a:r>
                        <a:rPr lang="en-US" sz="1400" b="1" dirty="0">
                          <a:solidFill>
                            <a:schemeClr val="tx1"/>
                          </a:solidFill>
                        </a:rPr>
                        <a:t>2</a:t>
                      </a:r>
                    </a:p>
                  </a:txBody>
                  <a:tcPr/>
                </a:tc>
                <a:tc>
                  <a:txBody>
                    <a:bodyPr/>
                    <a:lstStyle/>
                    <a:p>
                      <a:pPr algn="ctr"/>
                      <a:r>
                        <a:rPr lang="en-US" sz="1400" b="1" dirty="0">
                          <a:solidFill>
                            <a:schemeClr val="tx1"/>
                          </a:solidFill>
                        </a:rPr>
                        <a:t>2</a:t>
                      </a:r>
                    </a:p>
                  </a:txBody>
                  <a:tcPr/>
                </a:tc>
                <a:extLst>
                  <a:ext uri="{0D108BD9-81ED-4DB2-BD59-A6C34878D82A}">
                    <a16:rowId xmlns:a16="http://schemas.microsoft.com/office/drawing/2014/main" val="10007"/>
                  </a:ext>
                </a:extLst>
              </a:tr>
              <a:tr h="152400">
                <a:tc>
                  <a:txBody>
                    <a:bodyPr/>
                    <a:lstStyle/>
                    <a:p>
                      <a:endParaRPr lang="en-US" sz="600" b="1" dirty="0">
                        <a:solidFill>
                          <a:schemeClr val="tx1"/>
                        </a:solidFill>
                      </a:endParaRPr>
                    </a:p>
                  </a:txBody>
                  <a:tcPr/>
                </a:tc>
                <a:tc>
                  <a:txBody>
                    <a:bodyPr/>
                    <a:lstStyle/>
                    <a:p>
                      <a:endParaRPr lang="en-US" sz="600" b="1" dirty="0">
                        <a:solidFill>
                          <a:schemeClr val="tx1"/>
                        </a:solidFill>
                      </a:endParaRPr>
                    </a:p>
                  </a:txBody>
                  <a:tcPr/>
                </a:tc>
                <a:tc>
                  <a:txBody>
                    <a:bodyPr/>
                    <a:lstStyle/>
                    <a:p>
                      <a:pPr algn="ctr"/>
                      <a:endParaRPr lang="en-US" sz="600" b="1" dirty="0">
                        <a:solidFill>
                          <a:schemeClr val="tx1"/>
                        </a:solidFill>
                      </a:endParaRPr>
                    </a:p>
                  </a:txBody>
                  <a:tcPr/>
                </a:tc>
                <a:tc>
                  <a:txBody>
                    <a:bodyPr/>
                    <a:lstStyle/>
                    <a:p>
                      <a:pPr algn="ctr"/>
                      <a:endParaRPr lang="en-US" sz="600" b="1" dirty="0">
                        <a:solidFill>
                          <a:schemeClr val="tx1"/>
                        </a:solidFill>
                      </a:endParaRPr>
                    </a:p>
                  </a:txBody>
                  <a:tcPr/>
                </a:tc>
                <a:tc>
                  <a:txBody>
                    <a:bodyPr/>
                    <a:lstStyle/>
                    <a:p>
                      <a:pPr algn="ctr"/>
                      <a:endParaRPr lang="en-US" sz="600" b="1" dirty="0">
                        <a:solidFill>
                          <a:schemeClr val="tx1"/>
                        </a:solidFill>
                      </a:endParaRPr>
                    </a:p>
                  </a:txBody>
                  <a:tcPr/>
                </a:tc>
                <a:extLst>
                  <a:ext uri="{0D108BD9-81ED-4DB2-BD59-A6C34878D82A}">
                    <a16:rowId xmlns:a16="http://schemas.microsoft.com/office/drawing/2014/main" val="10010"/>
                  </a:ext>
                </a:extLst>
              </a:tr>
              <a:tr h="152400">
                <a:tc>
                  <a:txBody>
                    <a:bodyPr/>
                    <a:lstStyle/>
                    <a:p>
                      <a:r>
                        <a:rPr lang="en-US" sz="1400" b="1" dirty="0">
                          <a:solidFill>
                            <a:schemeClr val="tx1"/>
                          </a:solidFill>
                        </a:rPr>
                        <a:t>Total</a:t>
                      </a:r>
                    </a:p>
                  </a:txBody>
                  <a:tcPr/>
                </a:tc>
                <a:tc>
                  <a:txBody>
                    <a:bodyPr/>
                    <a:lstStyle/>
                    <a:p>
                      <a:endParaRPr lang="en-US" sz="1400" b="1" dirty="0">
                        <a:solidFill>
                          <a:schemeClr val="tx1"/>
                        </a:solidFill>
                      </a:endParaRPr>
                    </a:p>
                  </a:txBody>
                  <a:tcPr/>
                </a:tc>
                <a:tc>
                  <a:txBody>
                    <a:bodyPr/>
                    <a:lstStyle/>
                    <a:p>
                      <a:pPr algn="ctr"/>
                      <a:endParaRPr lang="en-US" sz="1400" b="1" dirty="0">
                        <a:solidFill>
                          <a:schemeClr val="tx1"/>
                        </a:solidFill>
                      </a:endParaRPr>
                    </a:p>
                  </a:txBody>
                  <a:tcPr/>
                </a:tc>
                <a:tc>
                  <a:txBody>
                    <a:bodyPr/>
                    <a:lstStyle/>
                    <a:p>
                      <a:pPr algn="ctr"/>
                      <a:r>
                        <a:rPr lang="en-US" sz="1400" b="1" dirty="0">
                          <a:solidFill>
                            <a:schemeClr val="tx1"/>
                          </a:solidFill>
                        </a:rPr>
                        <a:t>25</a:t>
                      </a:r>
                    </a:p>
                  </a:txBody>
                  <a:tcPr/>
                </a:tc>
                <a:tc>
                  <a:txBody>
                    <a:bodyPr/>
                    <a:lstStyle/>
                    <a:p>
                      <a:pPr algn="ctr"/>
                      <a:r>
                        <a:rPr lang="en-US" sz="1400" b="1" dirty="0">
                          <a:solidFill>
                            <a:srgbClr val="FF0000"/>
                          </a:solidFill>
                        </a:rPr>
                        <a:t>23</a:t>
                      </a:r>
                    </a:p>
                  </a:txBody>
                  <a:tcPr/>
                </a:tc>
                <a:extLst>
                  <a:ext uri="{0D108BD9-81ED-4DB2-BD59-A6C34878D82A}">
                    <a16:rowId xmlns:a16="http://schemas.microsoft.com/office/drawing/2014/main" val="10011"/>
                  </a:ext>
                </a:extLst>
              </a:tr>
            </a:tbl>
          </a:graphicData>
        </a:graphic>
      </p:graphicFrame>
      <p:sp>
        <p:nvSpPr>
          <p:cNvPr id="4" name="Slide Number Placeholder 3">
            <a:extLst>
              <a:ext uri="{FF2B5EF4-FFF2-40B4-BE49-F238E27FC236}">
                <a16:creationId xmlns:a16="http://schemas.microsoft.com/office/drawing/2014/main" id="{E6EBB31A-F26B-9457-0C70-E67E51834C6A}"/>
              </a:ext>
            </a:extLst>
          </p:cNvPr>
          <p:cNvSpPr>
            <a:spLocks noGrp="1"/>
          </p:cNvSpPr>
          <p:nvPr>
            <p:ph type="sldNum" sz="quarter" idx="12"/>
          </p:nvPr>
        </p:nvSpPr>
        <p:spPr/>
        <p:txBody>
          <a:bodyPr/>
          <a:lstStyle/>
          <a:p>
            <a:fld id="{9DBF7F62-2FC2-48DA-A409-C81C5A08FEF5}" type="slidenum">
              <a:rPr lang="en-US" smtClean="0"/>
              <a:pPr/>
              <a:t>13</a:t>
            </a:fld>
            <a:endParaRPr lang="en-US"/>
          </a:p>
        </p:txBody>
      </p:sp>
    </p:spTree>
    <p:extLst>
      <p:ext uri="{BB962C8B-B14F-4D97-AF65-F5344CB8AC3E}">
        <p14:creationId xmlns:p14="http://schemas.microsoft.com/office/powerpoint/2010/main" val="252023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1"/>
          <p:cNvSpPr txBox="1"/>
          <p:nvPr/>
        </p:nvSpPr>
        <p:spPr>
          <a:xfrm>
            <a:off x="0" y="386715"/>
            <a:ext cx="9144000" cy="1969770"/>
          </a:xfrm>
          <a:prstGeom prst="rect">
            <a:avLst/>
          </a:prstGeom>
        </p:spPr>
        <p:txBody>
          <a:bodyPr vert="horz" wrap="square" lIns="0" tIns="0" rIns="0" bIns="0" rtlCol="0">
            <a:spAutoFit/>
          </a:bodyPr>
          <a:lstStyle/>
          <a:p>
            <a:pPr marL="0" algn="ctr">
              <a:lnSpc>
                <a:spcPct val="100000"/>
              </a:lnSpc>
            </a:pPr>
            <a:r>
              <a:rPr sz="3600" b="1" spc="10" dirty="0">
                <a:latin typeface="Calibri"/>
                <a:cs typeface="Calibri"/>
              </a:rPr>
              <a:t>FY2</a:t>
            </a:r>
            <a:r>
              <a:rPr lang="en-US" sz="3600" b="1" spc="10" dirty="0">
                <a:latin typeface="Calibri"/>
                <a:cs typeface="Calibri"/>
              </a:rPr>
              <a:t>8</a:t>
            </a:r>
            <a:r>
              <a:rPr sz="3600" b="1" spc="10" dirty="0">
                <a:latin typeface="Calibri"/>
                <a:cs typeface="Calibri"/>
              </a:rPr>
              <a:t> </a:t>
            </a:r>
            <a:r>
              <a:rPr lang="en-US" sz="3600" b="1" spc="10" dirty="0">
                <a:latin typeface="Calibri"/>
                <a:cs typeface="Calibri"/>
              </a:rPr>
              <a:t>CWO </a:t>
            </a:r>
            <a:r>
              <a:rPr sz="3600" b="1" spc="10" dirty="0">
                <a:latin typeface="Calibri"/>
                <a:cs typeface="Calibri"/>
              </a:rPr>
              <a:t>Open Designators </a:t>
            </a:r>
            <a:endParaRPr lang="en-US" sz="3600" b="1" spc="10" dirty="0">
              <a:latin typeface="Calibri"/>
              <a:cs typeface="Calibri"/>
            </a:endParaRPr>
          </a:p>
          <a:p>
            <a:pPr marL="0" algn="ctr">
              <a:lnSpc>
                <a:spcPct val="100000"/>
              </a:lnSpc>
            </a:pPr>
            <a:r>
              <a:rPr sz="3600" b="1" spc="10" dirty="0">
                <a:latin typeface="Calibri"/>
                <a:cs typeface="Calibri"/>
              </a:rPr>
              <a:t>Released via NAVADMIN </a:t>
            </a:r>
            <a:r>
              <a:rPr lang="en-US" sz="3600" b="1" spc="10" dirty="0">
                <a:latin typeface="Calibri"/>
                <a:cs typeface="Calibri"/>
              </a:rPr>
              <a:t>XX/26</a:t>
            </a:r>
            <a:endParaRPr lang="en-US" sz="2000" b="1" spc="10" dirty="0">
              <a:latin typeface="Calibri"/>
              <a:cs typeface="Calibri"/>
            </a:endParaRPr>
          </a:p>
          <a:p>
            <a:pPr algn="ctr"/>
            <a:r>
              <a:rPr lang="en-US" sz="2000" b="1" dirty="0"/>
              <a:t>Pending Final FY28 Officer Programmed Authorization (OPA) (Billet Authorizations)</a:t>
            </a:r>
            <a:endParaRPr lang="en-US" sz="4000" b="1" dirty="0">
              <a:cs typeface="Calibri"/>
            </a:endParaRPr>
          </a:p>
          <a:p>
            <a:pPr marL="0" algn="ctr">
              <a:lnSpc>
                <a:spcPct val="100000"/>
              </a:lnSpc>
            </a:pPr>
            <a:endParaRPr sz="3600" dirty="0">
              <a:latin typeface="Calibri"/>
              <a:cs typeface="Calibri"/>
            </a:endParaRPr>
          </a:p>
        </p:txBody>
      </p:sp>
      <p:sp>
        <p:nvSpPr>
          <p:cNvPr id="6" name="TextBox 5"/>
          <p:cNvSpPr txBox="1"/>
          <p:nvPr/>
        </p:nvSpPr>
        <p:spPr>
          <a:xfrm>
            <a:off x="571500" y="1905000"/>
            <a:ext cx="8153400" cy="3416320"/>
          </a:xfrm>
          <a:prstGeom prst="rect">
            <a:avLst/>
          </a:prstGeom>
          <a:noFill/>
        </p:spPr>
        <p:txBody>
          <a:bodyPr wrap="square" rtlCol="0">
            <a:spAutoFit/>
          </a:bodyPr>
          <a:lstStyle/>
          <a:p>
            <a:r>
              <a:rPr lang="en-US" sz="2400" b="1" dirty="0"/>
              <a:t>7118 - Deck (Surface)</a:t>
            </a:r>
          </a:p>
          <a:p>
            <a:r>
              <a:rPr lang="en-US" sz="2400" b="1" dirty="0"/>
              <a:t>7128 - Operations (Surface)</a:t>
            </a:r>
          </a:p>
          <a:p>
            <a:r>
              <a:rPr lang="en-US" sz="2400" b="1" dirty="0"/>
              <a:t>7138 - Engineering (Surface) </a:t>
            </a:r>
          </a:p>
          <a:p>
            <a:r>
              <a:rPr lang="en-US" sz="2400" b="1" dirty="0"/>
              <a:t>7158 - Special Warfare Tech (Expeditionary)</a:t>
            </a:r>
          </a:p>
          <a:p>
            <a:r>
              <a:rPr lang="en-US" sz="2400" b="1" dirty="0"/>
              <a:t>7178 - Special Warfare Combat Craft Crewman (Expeditionary)</a:t>
            </a:r>
          </a:p>
          <a:p>
            <a:r>
              <a:rPr lang="en-US" sz="2400" b="1" dirty="0"/>
              <a:t>7188 - Electronics Tech (Surface)</a:t>
            </a:r>
          </a:p>
          <a:p>
            <a:r>
              <a:rPr lang="en-US" sz="2400" b="1" dirty="0"/>
              <a:t>7818 - Cryptologic Warfare (Information Warfare)</a:t>
            </a:r>
          </a:p>
          <a:p>
            <a:r>
              <a:rPr lang="en-US" sz="2400" b="1" dirty="0"/>
              <a:t>7828 - Information Systems Tech (Information Warfare)</a:t>
            </a:r>
          </a:p>
          <a:p>
            <a:r>
              <a:rPr lang="en-US" sz="2400" b="1" dirty="0"/>
              <a:t>7838 - Intelligence Tech (Information Warfare)</a:t>
            </a:r>
          </a:p>
        </p:txBody>
      </p:sp>
      <p:sp>
        <p:nvSpPr>
          <p:cNvPr id="5" name="text 1"/>
          <p:cNvSpPr txBox="1"/>
          <p:nvPr/>
        </p:nvSpPr>
        <p:spPr>
          <a:xfrm>
            <a:off x="320041" y="5571736"/>
            <a:ext cx="8519160" cy="830997"/>
          </a:xfrm>
          <a:prstGeom prst="rect">
            <a:avLst/>
          </a:prstGeom>
        </p:spPr>
        <p:txBody>
          <a:bodyPr vert="horz" wrap="square" lIns="0" tIns="0" rIns="0" bIns="0" rtlCol="0">
            <a:spAutoFit/>
          </a:bodyPr>
          <a:lstStyle/>
          <a:p>
            <a:pPr marL="0">
              <a:lnSpc>
                <a:spcPct val="100000"/>
              </a:lnSpc>
            </a:pPr>
            <a:r>
              <a:rPr spc="10" dirty="0">
                <a:latin typeface="Calibri"/>
                <a:cs typeface="Calibri"/>
              </a:rPr>
              <a:t>Note:</a:t>
            </a:r>
            <a:r>
              <a:rPr lang="en-US" spc="10" dirty="0">
                <a:latin typeface="Calibri"/>
                <a:cs typeface="Calibri"/>
              </a:rPr>
              <a:t> </a:t>
            </a:r>
            <a:r>
              <a:rPr spc="10" dirty="0">
                <a:latin typeface="Calibri"/>
                <a:cs typeface="Calibri"/>
              </a:rPr>
              <a:t>Eligible Sailors are encouraged to apply for the designators for which they are </a:t>
            </a:r>
            <a:r>
              <a:rPr b="1" u="sng" spc="10" dirty="0">
                <a:latin typeface="Calibri"/>
                <a:cs typeface="Calibri"/>
              </a:rPr>
              <a:t>most</a:t>
            </a:r>
            <a:r>
              <a:rPr lang="en-US" spc="10" dirty="0">
                <a:latin typeface="Calibri"/>
                <a:cs typeface="Calibri"/>
              </a:rPr>
              <a:t> </a:t>
            </a:r>
            <a:r>
              <a:rPr sz="1800" spc="10" dirty="0">
                <a:latin typeface="Calibri"/>
                <a:cs typeface="Calibri"/>
              </a:rPr>
              <a:t>qualified, regardless of current rating</a:t>
            </a:r>
            <a:r>
              <a:rPr lang="en-US" sz="1800" spc="10" dirty="0">
                <a:latin typeface="Calibri"/>
                <a:cs typeface="Calibri"/>
              </a:rPr>
              <a:t>. </a:t>
            </a:r>
            <a:r>
              <a:rPr sz="1800" spc="10" dirty="0">
                <a:latin typeface="Calibri"/>
                <a:cs typeface="Calibri"/>
              </a:rPr>
              <a:t>C</a:t>
            </a:r>
            <a:r>
              <a:rPr lang="en-US" sz="1800" spc="10" dirty="0">
                <a:latin typeface="Calibri"/>
                <a:cs typeface="Calibri"/>
              </a:rPr>
              <a:t>ivilian</a:t>
            </a:r>
            <a:r>
              <a:rPr sz="1800" spc="10" dirty="0">
                <a:latin typeface="Calibri"/>
                <a:cs typeface="Calibri"/>
              </a:rPr>
              <a:t> Skills</a:t>
            </a:r>
            <a:r>
              <a:rPr lang="en-US" sz="1800" spc="10" dirty="0">
                <a:latin typeface="Calibri"/>
                <a:cs typeface="Calibri"/>
              </a:rPr>
              <a:t> are considered but</a:t>
            </a:r>
            <a:r>
              <a:rPr sz="1800" spc="10" dirty="0">
                <a:latin typeface="Calibri"/>
                <a:cs typeface="Calibri"/>
              </a:rPr>
              <a:t> </a:t>
            </a:r>
            <a:r>
              <a:rPr sz="1800" b="1" u="sng" spc="10" dirty="0">
                <a:latin typeface="Calibri"/>
                <a:cs typeface="Calibri"/>
              </a:rPr>
              <a:t>must</a:t>
            </a:r>
            <a:r>
              <a:rPr lang="en-US" sz="1800" b="1" spc="10" dirty="0">
                <a:latin typeface="Calibri"/>
                <a:cs typeface="Calibri"/>
              </a:rPr>
              <a:t> </a:t>
            </a:r>
            <a:r>
              <a:rPr lang="en-US" sz="1800" spc="10" dirty="0">
                <a:latin typeface="Calibri"/>
                <a:cs typeface="Calibri"/>
              </a:rPr>
              <a:t>be documented. </a:t>
            </a:r>
            <a:endParaRPr sz="1800" dirty="0">
              <a:latin typeface="Calibri"/>
              <a:cs typeface="Calibri"/>
            </a:endParaRPr>
          </a:p>
        </p:txBody>
      </p:sp>
      <p:sp>
        <p:nvSpPr>
          <p:cNvPr id="2" name="Slide Number Placeholder 1">
            <a:extLst>
              <a:ext uri="{FF2B5EF4-FFF2-40B4-BE49-F238E27FC236}">
                <a16:creationId xmlns:a16="http://schemas.microsoft.com/office/drawing/2014/main" id="{40001CF2-FF93-78F7-2192-67219658F15F}"/>
              </a:ext>
            </a:extLst>
          </p:cNvPr>
          <p:cNvSpPr>
            <a:spLocks noGrp="1"/>
          </p:cNvSpPr>
          <p:nvPr>
            <p:ph type="sldNum" sz="quarter" idx="12"/>
          </p:nvPr>
        </p:nvSpPr>
        <p:spPr/>
        <p:txBody>
          <a:bodyPr/>
          <a:lstStyle/>
          <a:p>
            <a:fld id="{9DBF7F62-2FC2-48DA-A409-C81C5A08FEF5}" type="slidenum">
              <a:rPr lang="en-US" smtClean="0"/>
              <a:pPr/>
              <a:t>14</a:t>
            </a:fld>
            <a:endParaRPr lang="en-US"/>
          </a:p>
        </p:txBody>
      </p:sp>
    </p:spTree>
    <p:extLst>
      <p:ext uri="{BB962C8B-B14F-4D97-AF65-F5344CB8AC3E}">
        <p14:creationId xmlns:p14="http://schemas.microsoft.com/office/powerpoint/2010/main" val="373795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Who?</a:t>
            </a:r>
            <a:br>
              <a:rPr lang="en-US" sz="3600" b="1" dirty="0"/>
            </a:br>
            <a:r>
              <a:rPr lang="en-US" sz="3600" b="1" dirty="0"/>
              <a:t>Common Selection Characteristics…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sz="3100" b="1" dirty="0">
                <a:solidFill>
                  <a:srgbClr val="FF0000"/>
                </a:solidFill>
              </a:rPr>
              <a:t>Sustained Superior Performers!</a:t>
            </a:r>
          </a:p>
          <a:p>
            <a:r>
              <a:rPr lang="en-US" sz="3100" b="1" dirty="0"/>
              <a:t>Meet the Community’s Discrete Requirements</a:t>
            </a:r>
          </a:p>
          <a:p>
            <a:r>
              <a:rPr lang="en-US" sz="3100" b="1" dirty="0"/>
              <a:t>Consistent break-outs in evaluations (Goal: always </a:t>
            </a:r>
            <a:r>
              <a:rPr lang="en-US" sz="3100" b="1" u="sng" dirty="0"/>
              <a:t>EP</a:t>
            </a:r>
            <a:r>
              <a:rPr lang="en-US" sz="3100" b="1" dirty="0"/>
              <a:t>)</a:t>
            </a:r>
          </a:p>
          <a:p>
            <a:r>
              <a:rPr lang="en-US" sz="3100" b="1" dirty="0"/>
              <a:t>Key leadership (Leading Sailors) and technical positions</a:t>
            </a:r>
          </a:p>
          <a:p>
            <a:r>
              <a:rPr lang="en-US" sz="3100" b="1" dirty="0"/>
              <a:t>Equivalent civilian experience and expertise</a:t>
            </a:r>
          </a:p>
          <a:p>
            <a:r>
              <a:rPr lang="en-US" sz="3100" b="1" dirty="0"/>
              <a:t>Warfare qualified (where possible)</a:t>
            </a:r>
          </a:p>
          <a:p>
            <a:r>
              <a:rPr lang="en-US" sz="3100" b="1" dirty="0"/>
              <a:t>Navy Enlisted Classification (NEC)</a:t>
            </a:r>
          </a:p>
          <a:p>
            <a:r>
              <a:rPr lang="en-US" sz="3100" b="1" dirty="0"/>
              <a:t>Challenging and diversified assignments (no homesteading)</a:t>
            </a:r>
          </a:p>
          <a:p>
            <a:r>
              <a:rPr lang="en-US" sz="3100" b="1" dirty="0"/>
              <a:t>ADT, Mob, and ADOS </a:t>
            </a:r>
          </a:p>
          <a:p>
            <a:r>
              <a:rPr lang="en-US" sz="3100" b="1" dirty="0"/>
              <a:t>Culture of Fitness, Volunteer (</a:t>
            </a:r>
            <a:r>
              <a:rPr lang="en-US" sz="3100" b="1" dirty="0" err="1"/>
              <a:t>MOVSM</a:t>
            </a:r>
            <a:r>
              <a:rPr lang="en-US" sz="3100" b="1" dirty="0"/>
              <a:t>), Collateral Duties</a:t>
            </a:r>
          </a:p>
          <a:p>
            <a:r>
              <a:rPr lang="en-US" sz="3100" b="1" dirty="0"/>
              <a:t>Instructor duty</a:t>
            </a:r>
          </a:p>
          <a:p>
            <a:r>
              <a:rPr lang="en-US" sz="3100" b="1" dirty="0"/>
              <a:t>Continued education, personal and professional development</a:t>
            </a:r>
          </a:p>
          <a:p>
            <a:endParaRPr lang="en-US" dirty="0"/>
          </a:p>
        </p:txBody>
      </p:sp>
      <p:sp>
        <p:nvSpPr>
          <p:cNvPr id="4" name="Slide Number Placeholder 3">
            <a:extLst>
              <a:ext uri="{FF2B5EF4-FFF2-40B4-BE49-F238E27FC236}">
                <a16:creationId xmlns:a16="http://schemas.microsoft.com/office/drawing/2014/main" id="{1DA7CB3E-68AC-A007-1285-FC9C556DC33F}"/>
              </a:ext>
            </a:extLst>
          </p:cNvPr>
          <p:cNvSpPr>
            <a:spLocks noGrp="1"/>
          </p:cNvSpPr>
          <p:nvPr>
            <p:ph type="sldNum" sz="quarter" idx="12"/>
          </p:nvPr>
        </p:nvSpPr>
        <p:spPr/>
        <p:txBody>
          <a:bodyPr/>
          <a:lstStyle/>
          <a:p>
            <a:fld id="{9DBF7F62-2FC2-48DA-A409-C81C5A08FEF5}" type="slidenum">
              <a:rPr lang="en-US" smtClean="0"/>
              <a:pPr/>
              <a:t>15</a:t>
            </a:fld>
            <a:endParaRPr lang="en-US"/>
          </a:p>
        </p:txBody>
      </p:sp>
    </p:spTree>
    <p:extLst>
      <p:ext uri="{BB962C8B-B14F-4D97-AF65-F5344CB8AC3E}">
        <p14:creationId xmlns:p14="http://schemas.microsoft.com/office/powerpoint/2010/main" val="262213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t>When?</a:t>
            </a:r>
          </a:p>
        </p:txBody>
      </p:sp>
      <p:sp>
        <p:nvSpPr>
          <p:cNvPr id="4" name="TextBox 3"/>
          <p:cNvSpPr txBox="1"/>
          <p:nvPr/>
        </p:nvSpPr>
        <p:spPr>
          <a:xfrm>
            <a:off x="-9525" y="6490216"/>
            <a:ext cx="9144000" cy="369332"/>
          </a:xfrm>
          <a:prstGeom prst="rect">
            <a:avLst/>
          </a:prstGeom>
          <a:noFill/>
        </p:spPr>
        <p:txBody>
          <a:bodyPr wrap="square" rtlCol="0">
            <a:spAutoFit/>
          </a:bodyPr>
          <a:lstStyle/>
          <a:p>
            <a:pPr algn="ctr"/>
            <a:r>
              <a:rPr lang="en-US" b="1" dirty="0"/>
              <a:t>(This represents the optimum timeline for a smooth application process)</a:t>
            </a:r>
          </a:p>
        </p:txBody>
      </p:sp>
      <p:graphicFrame>
        <p:nvGraphicFramePr>
          <p:cNvPr id="5" name="Table 4"/>
          <p:cNvGraphicFramePr>
            <a:graphicFrameLocks noGrp="1"/>
          </p:cNvGraphicFramePr>
          <p:nvPr>
            <p:extLst>
              <p:ext uri="{D42A27DB-BD31-4B8C-83A1-F6EECF244321}">
                <p14:modId xmlns:p14="http://schemas.microsoft.com/office/powerpoint/2010/main" val="466288467"/>
              </p:ext>
            </p:extLst>
          </p:nvPr>
        </p:nvGraphicFramePr>
        <p:xfrm>
          <a:off x="1219200" y="898902"/>
          <a:ext cx="7277100" cy="5146040"/>
        </p:xfrm>
        <a:graphic>
          <a:graphicData uri="http://schemas.openxmlformats.org/drawingml/2006/table">
            <a:tbl>
              <a:tblPr firstRow="1" bandRow="1">
                <a:tableStyleId>{2D5ABB26-0587-4C30-8999-92F81FD0307C}</a:tableStyleId>
              </a:tblPr>
              <a:tblGrid>
                <a:gridCol w="1349125">
                  <a:extLst>
                    <a:ext uri="{9D8B030D-6E8A-4147-A177-3AD203B41FA5}">
                      <a16:colId xmlns:a16="http://schemas.microsoft.com/office/drawing/2014/main" val="20000"/>
                    </a:ext>
                  </a:extLst>
                </a:gridCol>
                <a:gridCol w="5927975">
                  <a:extLst>
                    <a:ext uri="{9D8B030D-6E8A-4147-A177-3AD203B41FA5}">
                      <a16:colId xmlns:a16="http://schemas.microsoft.com/office/drawing/2014/main" val="20001"/>
                    </a:ext>
                  </a:extLst>
                </a:gridCol>
              </a:tblGrid>
              <a:tr h="370840">
                <a:tc>
                  <a:txBody>
                    <a:bodyPr/>
                    <a:lstStyle/>
                    <a:p>
                      <a:r>
                        <a:rPr lang="en-US" sz="1800" b="1" baseline="0" dirty="0">
                          <a:solidFill>
                            <a:schemeClr val="tx1"/>
                          </a:solidFill>
                        </a:rPr>
                        <a:t>Step One</a:t>
                      </a:r>
                    </a:p>
                    <a:p>
                      <a:endParaRPr lang="en-US" sz="1800" b="1" baseline="0" dirty="0">
                        <a:solidFill>
                          <a:schemeClr val="tx1"/>
                        </a:solidFill>
                      </a:endParaRPr>
                    </a:p>
                    <a:p>
                      <a:r>
                        <a:rPr lang="en-US" sz="1800" b="1" baseline="0" dirty="0">
                          <a:solidFill>
                            <a:schemeClr val="tx1"/>
                          </a:solidFill>
                        </a:rPr>
                        <a:t>Feb Exam</a:t>
                      </a:r>
                      <a:endParaRPr lang="en-US" sz="1800" b="1" dirty="0">
                        <a:solidFill>
                          <a:schemeClr val="tx1"/>
                        </a:solidFill>
                      </a:endParaRPr>
                    </a:p>
                  </a:txBody>
                  <a:tcPr/>
                </a:tc>
                <a:tc>
                  <a:txBody>
                    <a:bodyPr/>
                    <a:lstStyle/>
                    <a:p>
                      <a:r>
                        <a:rPr lang="en-US" sz="1800" b="1" dirty="0">
                          <a:solidFill>
                            <a:schemeClr val="tx1"/>
                          </a:solidFill>
                        </a:rPr>
                        <a:t>Designate a LDO/CWO Mentor</a:t>
                      </a:r>
                    </a:p>
                    <a:p>
                      <a:endParaRPr lang="en-US" sz="1800" b="1" dirty="0">
                        <a:solidFill>
                          <a:schemeClr val="tx1"/>
                        </a:solidFill>
                      </a:endParaRPr>
                    </a:p>
                    <a:p>
                      <a:r>
                        <a:rPr lang="en-US" sz="1800" b="1" dirty="0">
                          <a:solidFill>
                            <a:schemeClr val="tx1"/>
                          </a:solidFill>
                        </a:rPr>
                        <a:t>E6 submitted special request</a:t>
                      </a:r>
                      <a:r>
                        <a:rPr lang="en-US" sz="1800" b="1" baseline="0" dirty="0">
                          <a:solidFill>
                            <a:schemeClr val="tx1"/>
                          </a:solidFill>
                        </a:rPr>
                        <a:t> chit to take E7 exam for LDO purposes. Pass exam and are E7 board eligible.  </a:t>
                      </a:r>
                    </a:p>
                  </a:txBody>
                  <a:tcPr/>
                </a:tc>
                <a:extLst>
                  <a:ext uri="{0D108BD9-81ED-4DB2-BD59-A6C34878D82A}">
                    <a16:rowId xmlns:a16="http://schemas.microsoft.com/office/drawing/2014/main" val="10005"/>
                  </a:ext>
                </a:extLst>
              </a:tr>
              <a:tr h="370840">
                <a:tc>
                  <a:txBody>
                    <a:bodyPr/>
                    <a:lstStyle/>
                    <a:p>
                      <a:r>
                        <a:rPr lang="en-US" sz="1800" b="1" dirty="0">
                          <a:solidFill>
                            <a:schemeClr val="tx1"/>
                          </a:solidFill>
                        </a:rPr>
                        <a:t>30</a:t>
                      </a:r>
                      <a:r>
                        <a:rPr lang="en-US" sz="1800" b="1" baseline="0" dirty="0">
                          <a:solidFill>
                            <a:schemeClr val="tx1"/>
                          </a:solidFill>
                        </a:rPr>
                        <a:t> May</a:t>
                      </a:r>
                      <a:r>
                        <a:rPr lang="en-US" sz="1800" b="1" dirty="0">
                          <a:solidFill>
                            <a:schemeClr val="tx1"/>
                          </a:solidFill>
                        </a:rPr>
                        <a:t> </a:t>
                      </a:r>
                    </a:p>
                  </a:txBody>
                  <a:tcPr/>
                </a:tc>
                <a:tc>
                  <a:txBody>
                    <a:bodyPr/>
                    <a:lstStyle/>
                    <a:p>
                      <a:r>
                        <a:rPr lang="en-US" sz="1800" b="1" dirty="0">
                          <a:solidFill>
                            <a:schemeClr val="tx1"/>
                          </a:solidFill>
                        </a:rPr>
                        <a:t>Draft</a:t>
                      </a:r>
                      <a:r>
                        <a:rPr lang="en-US" sz="1800" b="1" baseline="0" dirty="0">
                          <a:solidFill>
                            <a:schemeClr val="tx1"/>
                          </a:solidFill>
                        </a:rPr>
                        <a:t> CO’s endorsement and route to your CO</a:t>
                      </a:r>
                      <a:endParaRPr lang="en-US" sz="1800" b="1" dirty="0">
                        <a:solidFill>
                          <a:schemeClr val="tx1"/>
                        </a:solidFill>
                      </a:endParaRPr>
                    </a:p>
                  </a:txBody>
                  <a:tcPr/>
                </a:tc>
                <a:extLst>
                  <a:ext uri="{0D108BD9-81ED-4DB2-BD59-A6C34878D82A}">
                    <a16:rowId xmlns:a16="http://schemas.microsoft.com/office/drawing/2014/main" val="10001"/>
                  </a:ext>
                </a:extLst>
              </a:tr>
              <a:tr h="452120">
                <a:tc>
                  <a:txBody>
                    <a:bodyPr/>
                    <a:lstStyle/>
                    <a:p>
                      <a:r>
                        <a:rPr lang="en-US" sz="1800" b="1" dirty="0">
                          <a:solidFill>
                            <a:schemeClr val="tx1"/>
                          </a:solidFill>
                        </a:rPr>
                        <a:t>Jun/Jul</a:t>
                      </a:r>
                    </a:p>
                  </a:txBody>
                  <a:tcPr/>
                </a:tc>
                <a:tc>
                  <a:txBody>
                    <a:bodyPr/>
                    <a:lstStyle/>
                    <a:p>
                      <a:r>
                        <a:rPr lang="en-US" sz="1800" b="1" dirty="0">
                          <a:solidFill>
                            <a:schemeClr val="tx1"/>
                          </a:solidFill>
                        </a:rPr>
                        <a:t>NAVADMIN RC LDO/CWO Announcement (read)</a:t>
                      </a:r>
                    </a:p>
                  </a:txBody>
                  <a:tcPr/>
                </a:tc>
                <a:extLst>
                  <a:ext uri="{0D108BD9-81ED-4DB2-BD59-A6C34878D82A}">
                    <a16:rowId xmlns:a16="http://schemas.microsoft.com/office/drawing/2014/main" val="10002"/>
                  </a:ext>
                </a:extLst>
              </a:tr>
              <a:tr h="370840">
                <a:tc>
                  <a:txBody>
                    <a:bodyPr/>
                    <a:lstStyle/>
                    <a:p>
                      <a:r>
                        <a:rPr lang="en-US" sz="1800" b="1" dirty="0">
                          <a:solidFill>
                            <a:schemeClr val="tx1"/>
                          </a:solidFill>
                        </a:rPr>
                        <a:t>01 Jul</a:t>
                      </a:r>
                    </a:p>
                  </a:txBody>
                  <a:tcPr/>
                </a:tc>
                <a:tc>
                  <a:txBody>
                    <a:bodyPr/>
                    <a:lstStyle/>
                    <a:p>
                      <a:r>
                        <a:rPr lang="en-US" sz="1800" b="1" dirty="0">
                          <a:solidFill>
                            <a:schemeClr val="tx1"/>
                          </a:solidFill>
                        </a:rPr>
                        <a:t>Interviewer’s Appraisal Board completed, appraisal</a:t>
                      </a:r>
                      <a:r>
                        <a:rPr lang="en-US" sz="1800" b="1" baseline="0" dirty="0">
                          <a:solidFill>
                            <a:schemeClr val="tx1"/>
                          </a:solidFill>
                        </a:rPr>
                        <a:t> sheets delivered to CO</a:t>
                      </a:r>
                      <a:endParaRPr lang="en-US" sz="1800" b="1"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sz="1800" b="1" dirty="0">
                          <a:solidFill>
                            <a:schemeClr val="tx1"/>
                          </a:solidFill>
                        </a:rPr>
                        <a:t>01 Aug</a:t>
                      </a:r>
                    </a:p>
                  </a:txBody>
                  <a:tcPr/>
                </a:tc>
                <a:tc>
                  <a:txBody>
                    <a:bodyPr/>
                    <a:lstStyle/>
                    <a:p>
                      <a:r>
                        <a:rPr lang="en-US" sz="1800" b="1" dirty="0">
                          <a:solidFill>
                            <a:schemeClr val="tx1"/>
                          </a:solidFill>
                        </a:rPr>
                        <a:t>Completed</a:t>
                      </a:r>
                      <a:r>
                        <a:rPr lang="en-US" sz="1800" b="1" baseline="0" dirty="0">
                          <a:solidFill>
                            <a:schemeClr val="tx1"/>
                          </a:solidFill>
                        </a:rPr>
                        <a:t> package with CO’s endorsement submitted to mentor for review</a:t>
                      </a:r>
                      <a:endParaRPr lang="en-US" sz="1800" b="1"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sz="1800" b="1" dirty="0">
                          <a:solidFill>
                            <a:schemeClr val="tx1"/>
                          </a:solidFill>
                        </a:rPr>
                        <a:t>01 Oct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Package submission deadline (received by) *</a:t>
                      </a:r>
                    </a:p>
                  </a:txBody>
                  <a:tcPr/>
                </a:tc>
                <a:extLst>
                  <a:ext uri="{0D108BD9-81ED-4DB2-BD59-A6C34878D82A}">
                    <a16:rowId xmlns:a16="http://schemas.microsoft.com/office/drawing/2014/main" val="10010"/>
                  </a:ext>
                </a:extLst>
              </a:tr>
              <a:tr h="370840">
                <a:tc>
                  <a:txBody>
                    <a:bodyPr/>
                    <a:lstStyle/>
                    <a:p>
                      <a:r>
                        <a:rPr lang="en-US" sz="1800" b="1" dirty="0">
                          <a:solidFill>
                            <a:schemeClr val="tx1"/>
                          </a:solidFill>
                        </a:rPr>
                        <a:t>15 Dec </a:t>
                      </a:r>
                    </a:p>
                  </a:txBody>
                  <a:tcPr/>
                </a:tc>
                <a:tc>
                  <a:txBody>
                    <a:bodyPr/>
                    <a:lstStyle/>
                    <a:p>
                      <a:r>
                        <a:rPr lang="en-US" sz="1800" b="1" dirty="0">
                          <a:solidFill>
                            <a:schemeClr val="tx1"/>
                          </a:solidFill>
                        </a:rPr>
                        <a:t>Addendums Deadline (i.e. any eval signed after 1 Oct) </a:t>
                      </a:r>
                    </a:p>
                  </a:txBody>
                  <a:tcPr/>
                </a:tc>
                <a:extLst>
                  <a:ext uri="{0D108BD9-81ED-4DB2-BD59-A6C34878D82A}">
                    <a16:rowId xmlns:a16="http://schemas.microsoft.com/office/drawing/2014/main" val="10006"/>
                  </a:ext>
                </a:extLst>
              </a:tr>
              <a:tr h="370840">
                <a:tc>
                  <a:txBody>
                    <a:bodyPr/>
                    <a:lstStyle/>
                    <a:p>
                      <a:r>
                        <a:rPr lang="en-US" sz="1800" b="1" dirty="0" err="1">
                          <a:solidFill>
                            <a:schemeClr val="tx1"/>
                          </a:solidFill>
                        </a:rPr>
                        <a:t>TBA</a:t>
                      </a:r>
                      <a:r>
                        <a:rPr lang="en-US" sz="1800" b="1" baseline="0" dirty="0">
                          <a:solidFill>
                            <a:schemeClr val="tx1"/>
                          </a:solidFill>
                        </a:rPr>
                        <a:t> </a:t>
                      </a:r>
                      <a:r>
                        <a:rPr lang="en-US" sz="1800" b="1" dirty="0">
                          <a:solidFill>
                            <a:schemeClr val="tx1"/>
                          </a:solidFill>
                        </a:rPr>
                        <a:t> Jan</a:t>
                      </a:r>
                    </a:p>
                  </a:txBody>
                  <a:tcPr/>
                </a:tc>
                <a:tc>
                  <a:txBody>
                    <a:bodyPr/>
                    <a:lstStyle/>
                    <a:p>
                      <a:r>
                        <a:rPr lang="en-US" sz="1800" b="1" dirty="0">
                          <a:solidFill>
                            <a:schemeClr val="tx1"/>
                          </a:solidFill>
                        </a:rPr>
                        <a:t>Selection Board convenes</a:t>
                      </a:r>
                    </a:p>
                  </a:txBody>
                  <a:tcPr/>
                </a:tc>
                <a:extLst>
                  <a:ext uri="{0D108BD9-81ED-4DB2-BD59-A6C34878D82A}">
                    <a16:rowId xmlns:a16="http://schemas.microsoft.com/office/drawing/2014/main" val="10007"/>
                  </a:ext>
                </a:extLst>
              </a:tr>
              <a:tr h="370840">
                <a:tc>
                  <a:txBody>
                    <a:bodyPr/>
                    <a:lstStyle/>
                    <a:p>
                      <a:r>
                        <a:rPr lang="en-US" sz="1800" b="1" dirty="0">
                          <a:solidFill>
                            <a:schemeClr val="tx1"/>
                          </a:solidFill>
                        </a:rPr>
                        <a:t>Feb</a:t>
                      </a:r>
                      <a:r>
                        <a:rPr lang="en-US" sz="1800" b="1" baseline="0" dirty="0">
                          <a:solidFill>
                            <a:schemeClr val="tx1"/>
                          </a:solidFill>
                        </a:rPr>
                        <a:t>/Mar</a:t>
                      </a:r>
                      <a:endParaRPr lang="en-US" sz="1800" b="1" dirty="0">
                        <a:solidFill>
                          <a:schemeClr val="tx1"/>
                        </a:solidFill>
                      </a:endParaRPr>
                    </a:p>
                  </a:txBody>
                  <a:tcPr/>
                </a:tc>
                <a:tc>
                  <a:txBody>
                    <a:bodyPr/>
                    <a:lstStyle/>
                    <a:p>
                      <a:r>
                        <a:rPr lang="en-US" sz="1800" b="1" dirty="0">
                          <a:solidFill>
                            <a:schemeClr val="tx1"/>
                          </a:solidFill>
                        </a:rPr>
                        <a:t>Results announced by NAVADMIN</a:t>
                      </a:r>
                    </a:p>
                  </a:txBody>
                  <a:tcPr/>
                </a:tc>
                <a:extLst>
                  <a:ext uri="{0D108BD9-81ED-4DB2-BD59-A6C34878D82A}">
                    <a16:rowId xmlns:a16="http://schemas.microsoft.com/office/drawing/2014/main" val="10008"/>
                  </a:ext>
                </a:extLst>
              </a:tr>
              <a:tr h="370840">
                <a:tc gridSpan="2">
                  <a:txBody>
                    <a:bodyPr/>
                    <a:lstStyle/>
                    <a:p>
                      <a:r>
                        <a:rPr lang="en-US" sz="1600" b="1" dirty="0">
                          <a:solidFill>
                            <a:schemeClr val="tx1"/>
                          </a:solidFill>
                        </a:rPr>
                        <a:t>* </a:t>
                      </a:r>
                      <a:r>
                        <a:rPr lang="en-US" sz="1400" kern="1200" dirty="0">
                          <a:solidFill>
                            <a:schemeClr val="tx1"/>
                          </a:solidFill>
                          <a:effectLst/>
                          <a:latin typeface="+mn-lt"/>
                          <a:ea typeface="+mn-ea"/>
                          <a:cs typeface="+mn-cs"/>
                        </a:rPr>
                        <a:t>Although a late submission may be accepted by MNCC, it will not be presented to the board.</a:t>
                      </a:r>
                      <a:endParaRPr lang="en-US" sz="1600" b="1" dirty="0">
                        <a:solidFill>
                          <a:schemeClr val="tx1"/>
                        </a:solidFill>
                      </a:endParaRPr>
                    </a:p>
                  </a:txBody>
                  <a:tcPr/>
                </a:tc>
                <a:tc hMerge="1">
                  <a:txBody>
                    <a:bodyPr/>
                    <a:lstStyle/>
                    <a:p>
                      <a:endParaRPr dirty="0"/>
                    </a:p>
                  </a:txBody>
                  <a:tcPr/>
                </a:tc>
                <a:extLst>
                  <a:ext uri="{0D108BD9-81ED-4DB2-BD59-A6C34878D82A}">
                    <a16:rowId xmlns:a16="http://schemas.microsoft.com/office/drawing/2014/main" val="10009"/>
                  </a:ext>
                </a:extLst>
              </a:tr>
            </a:tbl>
          </a:graphicData>
        </a:graphic>
      </p:graphicFrame>
      <p:sp>
        <p:nvSpPr>
          <p:cNvPr id="3" name="Slide Number Placeholder 2">
            <a:extLst>
              <a:ext uri="{FF2B5EF4-FFF2-40B4-BE49-F238E27FC236}">
                <a16:creationId xmlns:a16="http://schemas.microsoft.com/office/drawing/2014/main" id="{C3FA5448-C337-3139-336E-9C788F09E425}"/>
              </a:ext>
            </a:extLst>
          </p:cNvPr>
          <p:cNvSpPr>
            <a:spLocks noGrp="1"/>
          </p:cNvSpPr>
          <p:nvPr>
            <p:ph type="sldNum" sz="quarter" idx="12"/>
          </p:nvPr>
        </p:nvSpPr>
        <p:spPr/>
        <p:txBody>
          <a:bodyPr/>
          <a:lstStyle/>
          <a:p>
            <a:fld id="{9DBF7F62-2FC2-48DA-A409-C81C5A08FEF5}" type="slidenum">
              <a:rPr lang="en-US" smtClean="0"/>
              <a:pPr/>
              <a:t>16</a:t>
            </a:fld>
            <a:endParaRPr lang="en-US"/>
          </a:p>
        </p:txBody>
      </p:sp>
    </p:spTree>
    <p:extLst>
      <p:ext uri="{BB962C8B-B14F-4D97-AF65-F5344CB8AC3E}">
        <p14:creationId xmlns:p14="http://schemas.microsoft.com/office/powerpoint/2010/main" val="196338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How?</a:t>
            </a:r>
          </a:p>
          <a:p>
            <a:r>
              <a:rPr lang="en-US" sz="3600" b="1" dirty="0"/>
              <a:t>Application References in Priority Order</a:t>
            </a:r>
          </a:p>
        </p:txBody>
      </p:sp>
      <p:sp>
        <p:nvSpPr>
          <p:cNvPr id="6" name="Content Placeholder 2"/>
          <p:cNvSpPr>
            <a:spLocks noGrp="1"/>
          </p:cNvSpPr>
          <p:nvPr>
            <p:ph idx="1"/>
          </p:nvPr>
        </p:nvSpPr>
        <p:spPr>
          <a:xfrm>
            <a:off x="457200" y="1484507"/>
            <a:ext cx="8229600" cy="5135562"/>
          </a:xfrm>
        </p:spPr>
        <p:txBody>
          <a:bodyPr vert="horz" wrap="square" lIns="91440" tIns="45720" rIns="91440" bIns="45720" rtlCol="0" anchor="t">
            <a:noAutofit/>
          </a:bodyPr>
          <a:lstStyle/>
          <a:p>
            <a:pPr marL="457200" indent="-457200">
              <a:buFont typeface="+mj-lt"/>
              <a:buAutoNum type="arabicPeriod"/>
            </a:pPr>
            <a:r>
              <a:rPr lang="en-US" sz="2200" b="1" dirty="0">
                <a:hlinkClick r:id="rId2">
                  <a:extLst>
                    <a:ext uri="{A12FA001-AC4F-418D-AE19-62706E023703}">
                      <ahyp:hlinkClr xmlns:ahyp="http://schemas.microsoft.com/office/drawing/2018/hyperlinkcolor" val="tx"/>
                    </a:ext>
                  </a:extLst>
                </a:hlinkClick>
              </a:rPr>
              <a:t>Discreet Requirements</a:t>
            </a:r>
            <a:endParaRPr lang="en-US" sz="2200" b="1" dirty="0">
              <a:hlinkClick r:id="rId3">
                <a:extLst>
                  <a:ext uri="{A12FA001-AC4F-418D-AE19-62706E023703}">
                    <ahyp:hlinkClr xmlns:ahyp="http://schemas.microsoft.com/office/drawing/2018/hyperlinkcolor" val="tx"/>
                  </a:ext>
                </a:extLst>
              </a:hlinkClick>
            </a:endParaRPr>
          </a:p>
          <a:p>
            <a:pPr marL="457200" indent="-457200">
              <a:buFont typeface="+mj-lt"/>
              <a:buAutoNum type="arabicPeriod"/>
            </a:pPr>
            <a:r>
              <a:rPr lang="en-US" sz="2200" b="1" dirty="0"/>
              <a:t>RC LDO/CWO Procurement NAVADMIN XX/26</a:t>
            </a:r>
          </a:p>
          <a:p>
            <a:pPr marL="457200" indent="-457200">
              <a:buFont typeface="+mj-lt"/>
              <a:buAutoNum type="arabicPeriod"/>
            </a:pPr>
            <a:r>
              <a:rPr lang="en-US" sz="2200" b="1" dirty="0"/>
              <a:t>OPNAVINST 1120.12A  </a:t>
            </a:r>
            <a:r>
              <a:rPr lang="en-US" sz="2200" dirty="0"/>
              <a:t>(Appointment of LDO and CWO in the Navy Reserve)  </a:t>
            </a:r>
            <a:r>
              <a:rPr lang="en-US" sz="2200" b="1" u="sng" dirty="0">
                <a:solidFill>
                  <a:srgbClr val="FF0000"/>
                </a:solidFill>
              </a:rPr>
              <a:t>**ALL CANDIDATES SHALL READ IN ITS ENTIRETY**</a:t>
            </a:r>
            <a:r>
              <a:rPr lang="en-US" sz="2200" dirty="0">
                <a:solidFill>
                  <a:srgbClr val="FF0000"/>
                </a:solidFill>
              </a:rPr>
              <a:t>   </a:t>
            </a:r>
            <a:r>
              <a:rPr lang="en-US" sz="2200" i="1" dirty="0">
                <a:hlinkClick r:id="rId4">
                  <a:extLst>
                    <a:ext uri="{A12FA001-AC4F-418D-AE19-62706E023703}">
                      <ahyp:hlinkClr xmlns:ahyp="http://schemas.microsoft.com/office/drawing/2018/hyperlinkcolor" val="tx"/>
                    </a:ext>
                  </a:extLst>
                </a:hlinkClick>
              </a:rPr>
              <a:t>https://go.usa.gov/xsp6f</a:t>
            </a:r>
            <a:endParaRPr lang="en-US" sz="2200" i="1" dirty="0"/>
          </a:p>
          <a:p>
            <a:pPr marL="457200" indent="-457200">
              <a:buFont typeface="+mj-lt"/>
              <a:buAutoNum type="arabicPeriod"/>
            </a:pPr>
            <a:r>
              <a:rPr lang="en-US" sz="2200" b="1" dirty="0">
                <a:cs typeface="Calibri"/>
              </a:rPr>
              <a:t>Reserve LDO/CWO OCM webpage:</a:t>
            </a:r>
            <a:br>
              <a:rPr lang="en-US" sz="2200" b="1" dirty="0">
                <a:cs typeface="Calibri"/>
              </a:rPr>
            </a:br>
            <a:r>
              <a:rPr lang="en-US" sz="2200" dirty="0">
                <a:cs typeface="Calibri"/>
                <a:hlinkClick r:id="rId5">
                  <a:extLst>
                    <a:ext uri="{A12FA001-AC4F-418D-AE19-62706E023703}">
                      <ahyp:hlinkClr xmlns:ahyp="http://schemas.microsoft.com/office/drawing/2018/hyperlinkcolor" val="tx"/>
                    </a:ext>
                  </a:extLst>
                </a:hlinkClick>
              </a:rPr>
              <a:t>https://go.usa.gov/xuCS8</a:t>
            </a:r>
            <a:r>
              <a:rPr lang="en-US" sz="2200" dirty="0">
                <a:cs typeface="Calibri"/>
              </a:rPr>
              <a:t> </a:t>
            </a:r>
            <a:r>
              <a:rPr lang="en-US" sz="2200" i="1" dirty="0">
                <a:ea typeface="+mn-lt"/>
                <a:cs typeface="+mn-lt"/>
              </a:rPr>
              <a:t>(case sensitive)</a:t>
            </a:r>
          </a:p>
          <a:p>
            <a:pPr marL="457200" indent="-457200">
              <a:buFont typeface="+mj-lt"/>
              <a:buAutoNum type="arabicPeriod"/>
            </a:pPr>
            <a:r>
              <a:rPr lang="en-US" sz="2200" b="1" dirty="0"/>
              <a:t>Administrative In-Service LDO/CWO Procurement Board Webpage: </a:t>
            </a:r>
            <a:r>
              <a:rPr lang="en-US" sz="2200" i="1" dirty="0">
                <a:hlinkClick r:id="rId6">
                  <a:extLst>
                    <a:ext uri="{A12FA001-AC4F-418D-AE19-62706E023703}">
                      <ahyp:hlinkClr xmlns:ahyp="http://schemas.microsoft.com/office/drawing/2018/hyperlinkcolor" val="tx"/>
                    </a:ext>
                  </a:extLst>
                </a:hlinkClick>
              </a:rPr>
              <a:t>https://go.usa.gov/xuCSW </a:t>
            </a:r>
            <a:r>
              <a:rPr lang="en-US" sz="2200" i="1" dirty="0"/>
              <a:t>(case sensitive)</a:t>
            </a:r>
            <a:endParaRPr lang="en-US" sz="2200" dirty="0">
              <a:cs typeface="Calibri"/>
            </a:endParaRPr>
          </a:p>
          <a:p>
            <a:pPr marL="457200" indent="-457200">
              <a:buFont typeface="+mj-lt"/>
              <a:buAutoNum type="arabicPeriod"/>
            </a:pPr>
            <a:r>
              <a:rPr lang="en-US" sz="2200" b="1" dirty="0">
                <a:hlinkClick r:id="rId7" action="ppaction://hlinkfile">
                  <a:extLst>
                    <a:ext uri="{A12FA001-AC4F-418D-AE19-62706E023703}">
                      <ahyp:hlinkClr xmlns:ahyp="http://schemas.microsoft.com/office/drawing/2018/hyperlinkcolor" val="tx"/>
                    </a:ext>
                  </a:extLst>
                </a:hlinkClick>
              </a:rPr>
              <a:t>LDO CWO Community Facebook Page</a:t>
            </a:r>
            <a:endParaRPr lang="en-US" sz="2200" b="1" dirty="0"/>
          </a:p>
          <a:p>
            <a:pPr marL="0" indent="0">
              <a:buNone/>
            </a:pPr>
            <a:endParaRPr lang="en-US" sz="2000" b="1" dirty="0"/>
          </a:p>
        </p:txBody>
      </p:sp>
      <p:sp>
        <p:nvSpPr>
          <p:cNvPr id="2" name="Slide Number Placeholder 1">
            <a:extLst>
              <a:ext uri="{FF2B5EF4-FFF2-40B4-BE49-F238E27FC236}">
                <a16:creationId xmlns:a16="http://schemas.microsoft.com/office/drawing/2014/main" id="{A84F60D7-681A-4FCA-D342-8F300F71852A}"/>
              </a:ext>
            </a:extLst>
          </p:cNvPr>
          <p:cNvSpPr>
            <a:spLocks noGrp="1"/>
          </p:cNvSpPr>
          <p:nvPr>
            <p:ph type="sldNum" sz="quarter" idx="12"/>
          </p:nvPr>
        </p:nvSpPr>
        <p:spPr/>
        <p:txBody>
          <a:bodyPr/>
          <a:lstStyle/>
          <a:p>
            <a:fld id="{9DBF7F62-2FC2-48DA-A409-C81C5A08FEF5}" type="slidenum">
              <a:rPr lang="en-US" smtClean="0"/>
              <a:pPr/>
              <a:t>17</a:t>
            </a:fld>
            <a:endParaRPr lang="en-US"/>
          </a:p>
        </p:txBody>
      </p:sp>
    </p:spTree>
    <p:extLst>
      <p:ext uri="{BB962C8B-B14F-4D97-AF65-F5344CB8AC3E}">
        <p14:creationId xmlns:p14="http://schemas.microsoft.com/office/powerpoint/2010/main" val="334849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AI-generated content may be incorrect.">
            <a:extLst>
              <a:ext uri="{FF2B5EF4-FFF2-40B4-BE49-F238E27FC236}">
                <a16:creationId xmlns:a16="http://schemas.microsoft.com/office/drawing/2014/main" id="{870C61D8-9CF0-B1E7-669E-BE4A47B63E10}"/>
              </a:ext>
            </a:extLst>
          </p:cNvPr>
          <p:cNvPicPr>
            <a:picLocks noChangeAspect="1"/>
          </p:cNvPicPr>
          <p:nvPr/>
        </p:nvPicPr>
        <p:blipFill>
          <a:blip r:embed="rId2"/>
          <a:stretch>
            <a:fillRect/>
          </a:stretch>
        </p:blipFill>
        <p:spPr>
          <a:xfrm>
            <a:off x="265897" y="465753"/>
            <a:ext cx="8593156" cy="5899150"/>
          </a:xfrm>
          <a:prstGeom prst="rect">
            <a:avLst/>
          </a:prstGeom>
        </p:spPr>
      </p:pic>
      <p:sp>
        <p:nvSpPr>
          <p:cNvPr id="5" name="TextBox 4">
            <a:hlinkClick r:id="rId3"/>
          </p:cNvPr>
          <p:cNvSpPr txBox="1"/>
          <p:nvPr/>
        </p:nvSpPr>
        <p:spPr>
          <a:xfrm>
            <a:off x="76200" y="180201"/>
            <a:ext cx="8991600" cy="269304"/>
          </a:xfrm>
          <a:prstGeom prst="rect">
            <a:avLst/>
          </a:prstGeom>
          <a:noFill/>
        </p:spPr>
        <p:txBody>
          <a:bodyPr wrap="square" rtlCol="0">
            <a:spAutoFit/>
          </a:bodyPr>
          <a:lstStyle/>
          <a:p>
            <a:pPr algn="ctr"/>
            <a:r>
              <a:rPr lang="en-US" sz="1150" b="1" i="1" dirty="0"/>
              <a:t>https://www.mynavyhr.navy.mil/Career-Management/Community-Management/Officer/Reserve-OCM/Selected-Reservists/RC-LDO-CWO/</a:t>
            </a:r>
          </a:p>
        </p:txBody>
      </p:sp>
      <p:sp>
        <p:nvSpPr>
          <p:cNvPr id="6" name="TextBox 5"/>
          <p:cNvSpPr txBox="1"/>
          <p:nvPr/>
        </p:nvSpPr>
        <p:spPr>
          <a:xfrm>
            <a:off x="3581400" y="5286087"/>
            <a:ext cx="5038725" cy="584775"/>
          </a:xfrm>
          <a:prstGeom prst="rect">
            <a:avLst/>
          </a:prstGeom>
          <a:noFill/>
        </p:spPr>
        <p:txBody>
          <a:bodyPr wrap="square" rtlCol="0">
            <a:spAutoFit/>
          </a:bodyPr>
          <a:lstStyle/>
          <a:p>
            <a:r>
              <a:rPr lang="en-US" sz="1600" b="1" dirty="0">
                <a:solidFill>
                  <a:srgbClr val="C00000"/>
                </a:solidFill>
              </a:rPr>
              <a:t>Remember to seek a mentor! This has a lot of information, but your mentor will have more!</a:t>
            </a:r>
          </a:p>
        </p:txBody>
      </p:sp>
      <p:sp>
        <p:nvSpPr>
          <p:cNvPr id="2" name="Slide Number Placeholder 1">
            <a:extLst>
              <a:ext uri="{FF2B5EF4-FFF2-40B4-BE49-F238E27FC236}">
                <a16:creationId xmlns:a16="http://schemas.microsoft.com/office/drawing/2014/main" id="{E897D022-A170-A707-6712-9CAE376043DD}"/>
              </a:ext>
            </a:extLst>
          </p:cNvPr>
          <p:cNvSpPr>
            <a:spLocks noGrp="1"/>
          </p:cNvSpPr>
          <p:nvPr>
            <p:ph type="sldNum" sz="quarter" idx="12"/>
          </p:nvPr>
        </p:nvSpPr>
        <p:spPr/>
        <p:txBody>
          <a:bodyPr/>
          <a:lstStyle/>
          <a:p>
            <a:fld id="{9DBF7F62-2FC2-48DA-A409-C81C5A08FEF5}" type="slidenum">
              <a:rPr lang="en-US" smtClean="0"/>
              <a:pPr/>
              <a:t>18</a:t>
            </a:fld>
            <a:endParaRPr lang="en-US"/>
          </a:p>
        </p:txBody>
      </p:sp>
      <p:sp>
        <p:nvSpPr>
          <p:cNvPr id="12" name="Arrow: Right 11">
            <a:extLst>
              <a:ext uri="{FF2B5EF4-FFF2-40B4-BE49-F238E27FC236}">
                <a16:creationId xmlns:a16="http://schemas.microsoft.com/office/drawing/2014/main" id="{E88E9EAC-D2BC-4ECA-8913-53FD307AC4B3}"/>
              </a:ext>
            </a:extLst>
          </p:cNvPr>
          <p:cNvSpPr/>
          <p:nvPr/>
        </p:nvSpPr>
        <p:spPr>
          <a:xfrm rot="10800000">
            <a:off x="8001000" y="657999"/>
            <a:ext cx="457200" cy="152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019EAD4-2ED2-814D-6DB3-AB218A6ED14F}"/>
              </a:ext>
            </a:extLst>
          </p:cNvPr>
          <p:cNvSpPr/>
          <p:nvPr/>
        </p:nvSpPr>
        <p:spPr>
          <a:xfrm rot="10800000">
            <a:off x="8001000" y="1295400"/>
            <a:ext cx="457200" cy="152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DE5DE71-2244-21AA-B115-50C0C1A6049F}"/>
              </a:ext>
            </a:extLst>
          </p:cNvPr>
          <p:cNvSpPr/>
          <p:nvPr/>
        </p:nvSpPr>
        <p:spPr>
          <a:xfrm rot="10800000">
            <a:off x="8411378" y="2057400"/>
            <a:ext cx="457200" cy="152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B529832D-7607-68FC-999F-F1DA130DAFFC}"/>
              </a:ext>
            </a:extLst>
          </p:cNvPr>
          <p:cNvSpPr/>
          <p:nvPr/>
        </p:nvSpPr>
        <p:spPr>
          <a:xfrm>
            <a:off x="2209800" y="4800600"/>
            <a:ext cx="1371600" cy="1555750"/>
          </a:xfrm>
          <a:prstGeom prst="righ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376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D1657-345A-AB36-3D9D-79FEACFCB9EB}"/>
            </a:ext>
          </a:extLst>
        </p:cNvPr>
        <p:cNvGrpSpPr/>
        <p:nvPr/>
      </p:nvGrpSpPr>
      <p:grpSpPr>
        <a:xfrm>
          <a:off x="0" y="0"/>
          <a:ext cx="0" cy="0"/>
          <a:chOff x="0" y="0"/>
          <a:chExt cx="0" cy="0"/>
        </a:xfrm>
      </p:grpSpPr>
      <p:sp>
        <p:nvSpPr>
          <p:cNvPr id="4" name="TextBox 3">
            <a:hlinkClick r:id="rId2"/>
            <a:extLst>
              <a:ext uri="{FF2B5EF4-FFF2-40B4-BE49-F238E27FC236}">
                <a16:creationId xmlns:a16="http://schemas.microsoft.com/office/drawing/2014/main" id="{221030C6-1EBE-96E6-DC9A-6ECC3B7A9F6D}"/>
              </a:ext>
            </a:extLst>
          </p:cNvPr>
          <p:cNvSpPr txBox="1"/>
          <p:nvPr/>
        </p:nvSpPr>
        <p:spPr>
          <a:xfrm>
            <a:off x="76200" y="94211"/>
            <a:ext cx="8991600" cy="369332"/>
          </a:xfrm>
          <a:prstGeom prst="rect">
            <a:avLst/>
          </a:prstGeom>
          <a:noFill/>
        </p:spPr>
        <p:txBody>
          <a:bodyPr wrap="square" rtlCol="0">
            <a:spAutoFit/>
          </a:bodyPr>
          <a:lstStyle/>
          <a:p>
            <a:r>
              <a:rPr lang="en-US" dirty="0"/>
              <a:t>https://www.mynavyhr.navy.mil/Career-Management/Boards/Administrative/LDO-CWO/</a:t>
            </a:r>
          </a:p>
        </p:txBody>
      </p:sp>
      <p:sp>
        <p:nvSpPr>
          <p:cNvPr id="2" name="Slide Number Placeholder 1">
            <a:extLst>
              <a:ext uri="{FF2B5EF4-FFF2-40B4-BE49-F238E27FC236}">
                <a16:creationId xmlns:a16="http://schemas.microsoft.com/office/drawing/2014/main" id="{F442510D-F779-79AA-D8E1-1396FD415A77}"/>
              </a:ext>
            </a:extLst>
          </p:cNvPr>
          <p:cNvSpPr>
            <a:spLocks noGrp="1"/>
          </p:cNvSpPr>
          <p:nvPr>
            <p:ph type="sldNum" sz="quarter" idx="12"/>
          </p:nvPr>
        </p:nvSpPr>
        <p:spPr/>
        <p:txBody>
          <a:bodyPr/>
          <a:lstStyle/>
          <a:p>
            <a:fld id="{9DBF7F62-2FC2-48DA-A409-C81C5A08FEF5}" type="slidenum">
              <a:rPr lang="en-US" smtClean="0"/>
              <a:pPr/>
              <a:t>19</a:t>
            </a:fld>
            <a:endParaRPr lang="en-US" dirty="0"/>
          </a:p>
        </p:txBody>
      </p:sp>
      <p:sp>
        <p:nvSpPr>
          <p:cNvPr id="11" name="TextBox 10">
            <a:extLst>
              <a:ext uri="{FF2B5EF4-FFF2-40B4-BE49-F238E27FC236}">
                <a16:creationId xmlns:a16="http://schemas.microsoft.com/office/drawing/2014/main" id="{47DF8A9D-C030-9778-C05C-92FE05064CC9}"/>
              </a:ext>
            </a:extLst>
          </p:cNvPr>
          <p:cNvSpPr txBox="1"/>
          <p:nvPr/>
        </p:nvSpPr>
        <p:spPr>
          <a:xfrm>
            <a:off x="0" y="5410200"/>
            <a:ext cx="9144000" cy="369332"/>
          </a:xfrm>
          <a:prstGeom prst="rect">
            <a:avLst/>
          </a:prstGeom>
          <a:noFill/>
        </p:spPr>
        <p:txBody>
          <a:bodyPr wrap="square" rtlCol="0">
            <a:spAutoFit/>
          </a:bodyPr>
          <a:lstStyle/>
          <a:p>
            <a:r>
              <a:rPr lang="en-US" b="1" dirty="0">
                <a:solidFill>
                  <a:srgbClr val="FF0000"/>
                </a:solidFill>
              </a:rPr>
              <a:t>Remember to seek a mentor! This has a lot of information, but your mentor will have more!</a:t>
            </a:r>
          </a:p>
        </p:txBody>
      </p:sp>
      <p:pic>
        <p:nvPicPr>
          <p:cNvPr id="6" name="Picture 5" descr="A picture containing application&#10;&#10;AI-generated content may be incorrect.">
            <a:extLst>
              <a:ext uri="{FF2B5EF4-FFF2-40B4-BE49-F238E27FC236}">
                <a16:creationId xmlns:a16="http://schemas.microsoft.com/office/drawing/2014/main" id="{48385970-3E52-91D2-72F4-5B1F157F38C8}"/>
              </a:ext>
            </a:extLst>
          </p:cNvPr>
          <p:cNvPicPr>
            <a:picLocks noChangeAspect="1"/>
          </p:cNvPicPr>
          <p:nvPr/>
        </p:nvPicPr>
        <p:blipFill>
          <a:blip r:embed="rId3"/>
          <a:stretch>
            <a:fillRect/>
          </a:stretch>
        </p:blipFill>
        <p:spPr>
          <a:xfrm>
            <a:off x="0" y="766948"/>
            <a:ext cx="9144000" cy="4648200"/>
          </a:xfrm>
          <a:prstGeom prst="rect">
            <a:avLst/>
          </a:prstGeom>
        </p:spPr>
      </p:pic>
    </p:spTree>
    <p:extLst>
      <p:ext uri="{BB962C8B-B14F-4D97-AF65-F5344CB8AC3E}">
        <p14:creationId xmlns:p14="http://schemas.microsoft.com/office/powerpoint/2010/main" val="27008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townsend\Desktop\130903-N-AW20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0"/>
            <a:ext cx="9220200" cy="68580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0660" y="650086"/>
            <a:ext cx="8229600" cy="1143000"/>
          </a:xfrm>
        </p:spPr>
        <p:txBody>
          <a:bodyPr>
            <a:normAutofit/>
          </a:bodyPr>
          <a:lstStyle/>
          <a:p>
            <a:r>
              <a:rPr lang="en-US" sz="4000" b="1" dirty="0">
                <a:solidFill>
                  <a:schemeClr val="bg1"/>
                </a:solidFill>
              </a:rPr>
              <a:t>Navigate your way…</a:t>
            </a:r>
          </a:p>
        </p:txBody>
      </p:sp>
      <p:sp>
        <p:nvSpPr>
          <p:cNvPr id="5" name="Title 1"/>
          <p:cNvSpPr txBox="1">
            <a:spLocks/>
          </p:cNvSpPr>
          <p:nvPr/>
        </p:nvSpPr>
        <p:spPr>
          <a:xfrm>
            <a:off x="3200400" y="5257800"/>
            <a:ext cx="5715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C000"/>
                </a:solidFill>
              </a:rPr>
              <a:t>…to the </a:t>
            </a:r>
            <a:r>
              <a:rPr lang="en-US" sz="3600" b="1" i="1" dirty="0">
                <a:solidFill>
                  <a:srgbClr val="FFC000"/>
                </a:solidFill>
              </a:rPr>
              <a:t>bright</a:t>
            </a:r>
            <a:r>
              <a:rPr lang="en-US" sz="3600" b="1" dirty="0">
                <a:solidFill>
                  <a:srgbClr val="FFC000"/>
                </a:solidFill>
              </a:rPr>
              <a:t> side!</a:t>
            </a:r>
          </a:p>
        </p:txBody>
      </p:sp>
      <p:pic>
        <p:nvPicPr>
          <p:cNvPr id="1026" name="Picture 2" descr="http://www.myshadowbox.org/IMAGES/Navy/rankcapandcollardevices/officerdevices/offcr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851304"/>
            <a:ext cx="779540" cy="74056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32A8C5F-C665-4EB6-F2CA-A7E34EC4096E}"/>
              </a:ext>
            </a:extLst>
          </p:cNvPr>
          <p:cNvSpPr>
            <a:spLocks noGrp="1"/>
          </p:cNvSpPr>
          <p:nvPr>
            <p:ph type="sldNum" sz="quarter" idx="12"/>
          </p:nvPr>
        </p:nvSpPr>
        <p:spPr/>
        <p:txBody>
          <a:bodyPr/>
          <a:lstStyle/>
          <a:p>
            <a:fld id="{9DBF7F62-2FC2-48DA-A409-C81C5A08FEF5}" type="slidenum">
              <a:rPr lang="en-US" smtClean="0"/>
              <a:pPr/>
              <a:t>2</a:t>
            </a:fld>
            <a:endParaRPr lang="en-US" dirty="0"/>
          </a:p>
        </p:txBody>
      </p:sp>
    </p:spTree>
    <p:extLst>
      <p:ext uri="{BB962C8B-B14F-4D97-AF65-F5344CB8AC3E}">
        <p14:creationId xmlns:p14="http://schemas.microsoft.com/office/powerpoint/2010/main" val="227817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The Application</a:t>
            </a:r>
          </a:p>
        </p:txBody>
      </p:sp>
      <p:sp>
        <p:nvSpPr>
          <p:cNvPr id="6" name="Content Placeholder 2"/>
          <p:cNvSpPr>
            <a:spLocks noGrp="1"/>
          </p:cNvSpPr>
          <p:nvPr>
            <p:ph idx="1"/>
          </p:nvPr>
        </p:nvSpPr>
        <p:spPr>
          <a:xfrm>
            <a:off x="533400" y="1219200"/>
            <a:ext cx="8229600" cy="4953000"/>
          </a:xfrm>
        </p:spPr>
        <p:txBody>
          <a:bodyPr vert="horz" wrap="square" lIns="91440" tIns="45720" rIns="91440" bIns="45720" rtlCol="0" anchor="t">
            <a:noAutofit/>
          </a:bodyPr>
          <a:lstStyle/>
          <a:p>
            <a:r>
              <a:rPr lang="en-US" sz="2200" b="1" dirty="0"/>
              <a:t>Officer Recruiters are not involved</a:t>
            </a:r>
          </a:p>
          <a:p>
            <a:endParaRPr lang="en-US" sz="500" b="1" dirty="0"/>
          </a:p>
          <a:p>
            <a:r>
              <a:rPr lang="en-US" sz="2200" b="1" dirty="0"/>
              <a:t>You are responsible for your portion of the application, but not your CO’s endorsement (though it is prudent to provide a draft to your CO)</a:t>
            </a:r>
          </a:p>
          <a:p>
            <a:endParaRPr lang="en-US" sz="500" b="1" dirty="0"/>
          </a:p>
          <a:p>
            <a:r>
              <a:rPr lang="en-US" sz="2200" b="1" dirty="0">
                <a:solidFill>
                  <a:srgbClr val="FF0000"/>
                </a:solidFill>
              </a:rPr>
              <a:t>Seek out a </a:t>
            </a:r>
            <a:r>
              <a:rPr lang="en-US" sz="2200" b="1" u="sng" dirty="0">
                <a:solidFill>
                  <a:srgbClr val="FF0000"/>
                </a:solidFill>
              </a:rPr>
              <a:t>Community</a:t>
            </a:r>
            <a:r>
              <a:rPr lang="en-US" sz="2200" b="1" dirty="0">
                <a:solidFill>
                  <a:srgbClr val="FF0000"/>
                </a:solidFill>
              </a:rPr>
              <a:t> </a:t>
            </a:r>
            <a:r>
              <a:rPr lang="en-US" sz="2200" b="1" u="sng" dirty="0">
                <a:solidFill>
                  <a:srgbClr val="FF0000"/>
                </a:solidFill>
              </a:rPr>
              <a:t>Mentor</a:t>
            </a:r>
            <a:r>
              <a:rPr lang="en-US" sz="2200" b="1" dirty="0">
                <a:solidFill>
                  <a:srgbClr val="FF0000"/>
                </a:solidFill>
              </a:rPr>
              <a:t> (see slide 32)</a:t>
            </a:r>
            <a:r>
              <a:rPr lang="en-US" sz="2200" b="1" dirty="0"/>
              <a:t> who will review your record, application, and provide designator specific guidance</a:t>
            </a:r>
          </a:p>
          <a:p>
            <a:endParaRPr lang="en-US" sz="500" b="1" dirty="0"/>
          </a:p>
          <a:p>
            <a:r>
              <a:rPr lang="en-US" sz="2200" b="1" dirty="0"/>
              <a:t>Check your ASOSH,</a:t>
            </a:r>
            <a:r>
              <a:rPr lang="en-US" sz="2200" b="1" dirty="0">
                <a:solidFill>
                  <a:srgbClr val="0070C0"/>
                </a:solidFill>
              </a:rPr>
              <a:t> </a:t>
            </a:r>
            <a:r>
              <a:rPr lang="en-US" sz="2200" b="1" dirty="0"/>
              <a:t>Official Military Personnel File (OMPF) and ESR/PSR in BUPERS Online (BOL). Look for missing/misfiled evaluations, qualifications, awards, etc. Make corrections ASAP.  Any evaluation gaps must be explained in your application. </a:t>
            </a:r>
          </a:p>
          <a:p>
            <a:endParaRPr lang="en-US" sz="500" b="1" dirty="0"/>
          </a:p>
          <a:p>
            <a:r>
              <a:rPr lang="en-US" sz="2200" b="1" dirty="0"/>
              <a:t>4 Critical Elements: Interview Appraisal Boards, CO’s Endorsement, Personal Statement, and ASOSH.</a:t>
            </a:r>
          </a:p>
        </p:txBody>
      </p:sp>
      <p:sp>
        <p:nvSpPr>
          <p:cNvPr id="2" name="Slide Number Placeholder 1">
            <a:extLst>
              <a:ext uri="{FF2B5EF4-FFF2-40B4-BE49-F238E27FC236}">
                <a16:creationId xmlns:a16="http://schemas.microsoft.com/office/drawing/2014/main" id="{EBBDCB16-4928-7FAF-9FAF-4AB36B8DF4E7}"/>
              </a:ext>
            </a:extLst>
          </p:cNvPr>
          <p:cNvSpPr>
            <a:spLocks noGrp="1"/>
          </p:cNvSpPr>
          <p:nvPr>
            <p:ph type="sldNum" sz="quarter" idx="12"/>
          </p:nvPr>
        </p:nvSpPr>
        <p:spPr/>
        <p:txBody>
          <a:bodyPr/>
          <a:lstStyle/>
          <a:p>
            <a:fld id="{9DBF7F62-2FC2-48DA-A409-C81C5A08FEF5}" type="slidenum">
              <a:rPr lang="en-US" smtClean="0"/>
              <a:pPr/>
              <a:t>20</a:t>
            </a:fld>
            <a:endParaRPr lang="en-US" dirty="0"/>
          </a:p>
        </p:txBody>
      </p:sp>
    </p:spTree>
    <p:extLst>
      <p:ext uri="{BB962C8B-B14F-4D97-AF65-F5344CB8AC3E}">
        <p14:creationId xmlns:p14="http://schemas.microsoft.com/office/powerpoint/2010/main" val="3772589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1143000"/>
          </a:xfrm>
        </p:spPr>
        <p:txBody>
          <a:bodyPr>
            <a:normAutofit/>
          </a:bodyPr>
          <a:lstStyle/>
          <a:p>
            <a:r>
              <a:rPr lang="en-US" sz="3600" b="1" dirty="0"/>
              <a:t>Interview Appraisal Board Requirements</a:t>
            </a:r>
          </a:p>
        </p:txBody>
      </p:sp>
      <p:sp>
        <p:nvSpPr>
          <p:cNvPr id="3" name="Content Placeholder 2"/>
          <p:cNvSpPr>
            <a:spLocks noGrp="1"/>
          </p:cNvSpPr>
          <p:nvPr>
            <p:ph idx="1"/>
          </p:nvPr>
        </p:nvSpPr>
        <p:spPr>
          <a:xfrm>
            <a:off x="533400" y="1295400"/>
            <a:ext cx="8229600" cy="5334000"/>
          </a:xfrm>
        </p:spPr>
        <p:txBody>
          <a:bodyPr>
            <a:normAutofit fontScale="85000" lnSpcReduction="20000"/>
          </a:bodyPr>
          <a:lstStyle/>
          <a:p>
            <a:r>
              <a:rPr lang="en-US" sz="2200" dirty="0"/>
              <a:t>Must be constructed of only </a:t>
            </a:r>
            <a:r>
              <a:rPr lang="en-US" sz="2200" b="1" dirty="0"/>
              <a:t>(3)</a:t>
            </a:r>
            <a:r>
              <a:rPr lang="en-US" sz="2200" dirty="0"/>
              <a:t> Reserve LDO/CWO officers.</a:t>
            </a:r>
          </a:p>
          <a:p>
            <a:endParaRPr lang="en-US" sz="600" dirty="0"/>
          </a:p>
          <a:p>
            <a:r>
              <a:rPr lang="en-US" sz="2200" dirty="0"/>
              <a:t>The senior member of the panel </a:t>
            </a:r>
            <a:r>
              <a:rPr lang="en-US" sz="2200" b="1" u="sng" dirty="0"/>
              <a:t>must</a:t>
            </a:r>
            <a:r>
              <a:rPr lang="en-US" sz="2200" dirty="0"/>
              <a:t> be…. </a:t>
            </a:r>
          </a:p>
          <a:p>
            <a:pPr marL="0" indent="0">
              <a:buNone/>
            </a:pPr>
            <a:r>
              <a:rPr lang="en-US" sz="2200" dirty="0">
                <a:sym typeface="Wingdings" panose="05000000000000000000" pitchFamily="2" charset="2"/>
              </a:rPr>
              <a:t></a:t>
            </a:r>
            <a:r>
              <a:rPr lang="en-US" sz="2200" dirty="0"/>
              <a:t>LDO Applicants: </a:t>
            </a:r>
            <a:r>
              <a:rPr lang="en-US" sz="2200" b="1" dirty="0"/>
              <a:t>LCDR or above </a:t>
            </a:r>
            <a:r>
              <a:rPr lang="en-US" sz="2200" dirty="0"/>
              <a:t>in the community for which the applicant is applying (i.e. 6415 LCDR or above must chair the board for an applicant who is applying for the 6415 designator). </a:t>
            </a:r>
          </a:p>
          <a:p>
            <a:pPr marL="0" indent="0">
              <a:buNone/>
            </a:pPr>
            <a:r>
              <a:rPr lang="en-US" sz="2200" dirty="0">
                <a:sym typeface="Wingdings" panose="05000000000000000000" pitchFamily="2" charset="2"/>
              </a:rPr>
              <a:t></a:t>
            </a:r>
            <a:r>
              <a:rPr lang="en-US" sz="2200" dirty="0"/>
              <a:t>CWO Applicants: </a:t>
            </a:r>
            <a:r>
              <a:rPr lang="en-US" sz="2200" b="1" dirty="0"/>
              <a:t>CWO4 or above </a:t>
            </a:r>
            <a:r>
              <a:rPr lang="en-US" sz="2200" dirty="0"/>
              <a:t>in the community for which the applicant is applying (i.e. 7118 CWO4 or above must chair the board for an applicant who is applying for the 7118 designator). </a:t>
            </a:r>
          </a:p>
          <a:p>
            <a:pPr marL="0" indent="0">
              <a:buNone/>
            </a:pPr>
            <a:endParaRPr lang="en-US" sz="600" dirty="0">
              <a:solidFill>
                <a:srgbClr val="0070C0"/>
              </a:solidFill>
            </a:endParaRPr>
          </a:p>
          <a:p>
            <a:r>
              <a:rPr lang="en-US" sz="2200" dirty="0"/>
              <a:t>If applying for two distinct LDO communities, the panel of </a:t>
            </a:r>
            <a:r>
              <a:rPr lang="en-US" sz="2200" b="1" dirty="0"/>
              <a:t>(3)</a:t>
            </a:r>
            <a:r>
              <a:rPr lang="en-US" sz="2200" dirty="0"/>
              <a:t> interviewers must contain two LCDRs or above from each community for which the applicant is applying (i.e. 6415 LCDR or above and a 6495 LCDR or above for an applicant who is applying for 6415 and 6495). </a:t>
            </a:r>
          </a:p>
          <a:p>
            <a:pPr marL="0" indent="0">
              <a:buNone/>
            </a:pPr>
            <a:endParaRPr lang="en-US" sz="600" dirty="0">
              <a:solidFill>
                <a:srgbClr val="0070C0"/>
              </a:solidFill>
            </a:endParaRPr>
          </a:p>
          <a:p>
            <a:r>
              <a:rPr lang="en-US" sz="2200" dirty="0"/>
              <a:t>The names of the approved appraisal board members </a:t>
            </a:r>
            <a:r>
              <a:rPr lang="en-US" sz="2200" b="1" u="sng" dirty="0"/>
              <a:t>MUST</a:t>
            </a:r>
            <a:r>
              <a:rPr lang="en-US" sz="2200" dirty="0"/>
              <a:t> be included in the CO/OIC endorsement and on each appraisal form.</a:t>
            </a:r>
          </a:p>
          <a:p>
            <a:endParaRPr lang="en-US" sz="600" dirty="0"/>
          </a:p>
          <a:p>
            <a:r>
              <a:rPr lang="en-US" sz="2200" dirty="0"/>
              <a:t>Minimum grade for board members are </a:t>
            </a:r>
            <a:r>
              <a:rPr lang="en-US" sz="2200" b="1" u="sng" dirty="0"/>
              <a:t>LT</a:t>
            </a:r>
            <a:r>
              <a:rPr lang="en-US" sz="2200" dirty="0"/>
              <a:t> or </a:t>
            </a:r>
            <a:r>
              <a:rPr lang="en-US" sz="2200" b="1" u="sng" dirty="0"/>
              <a:t>CWO3</a:t>
            </a:r>
            <a:r>
              <a:rPr lang="en-US" sz="2200" dirty="0"/>
              <a:t>. CWO3 panel members </a:t>
            </a:r>
            <a:r>
              <a:rPr lang="en-US" sz="2200" b="1" u="sng" dirty="0"/>
              <a:t>MUST</a:t>
            </a:r>
            <a:r>
              <a:rPr lang="en-US" sz="2200" dirty="0"/>
              <a:t> have at least </a:t>
            </a:r>
            <a:r>
              <a:rPr lang="en-US" sz="2200" b="1" u="sng" dirty="0"/>
              <a:t>3 years time-in-grade</a:t>
            </a:r>
            <a:r>
              <a:rPr lang="en-US" sz="2200" dirty="0"/>
              <a:t>.</a:t>
            </a:r>
          </a:p>
          <a:p>
            <a:endParaRPr lang="en-US" sz="600" dirty="0"/>
          </a:p>
          <a:p>
            <a:r>
              <a:rPr lang="en-US" sz="2200" dirty="0"/>
              <a:t>Appraisal board members must meet paygrade (not in a select status) eligibility at the time of interview. </a:t>
            </a:r>
          </a:p>
        </p:txBody>
      </p:sp>
      <p:sp>
        <p:nvSpPr>
          <p:cNvPr id="4" name="Slide Number Placeholder 3">
            <a:extLst>
              <a:ext uri="{FF2B5EF4-FFF2-40B4-BE49-F238E27FC236}">
                <a16:creationId xmlns:a16="http://schemas.microsoft.com/office/drawing/2014/main" id="{BF2EB22F-B251-6C1B-9F98-CBBC80482528}"/>
              </a:ext>
            </a:extLst>
          </p:cNvPr>
          <p:cNvSpPr>
            <a:spLocks noGrp="1"/>
          </p:cNvSpPr>
          <p:nvPr>
            <p:ph type="sldNum" sz="quarter" idx="12"/>
          </p:nvPr>
        </p:nvSpPr>
        <p:spPr/>
        <p:txBody>
          <a:bodyPr/>
          <a:lstStyle/>
          <a:p>
            <a:fld id="{9DBF7F62-2FC2-48DA-A409-C81C5A08FEF5}" type="slidenum">
              <a:rPr lang="en-US" smtClean="0"/>
              <a:pPr/>
              <a:t>21</a:t>
            </a:fld>
            <a:endParaRPr lang="en-US"/>
          </a:p>
        </p:txBody>
      </p:sp>
    </p:spTree>
    <p:extLst>
      <p:ext uri="{BB962C8B-B14F-4D97-AF65-F5344CB8AC3E}">
        <p14:creationId xmlns:p14="http://schemas.microsoft.com/office/powerpoint/2010/main" val="204813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4D56-8AAF-4FCD-5469-46544D5A14A2}"/>
              </a:ext>
            </a:extLst>
          </p:cNvPr>
          <p:cNvSpPr>
            <a:spLocks noGrp="1"/>
          </p:cNvSpPr>
          <p:nvPr>
            <p:ph type="title"/>
          </p:nvPr>
        </p:nvSpPr>
        <p:spPr/>
        <p:txBody>
          <a:bodyPr>
            <a:normAutofit/>
          </a:bodyPr>
          <a:lstStyle/>
          <a:p>
            <a:r>
              <a:rPr lang="en-US" sz="3600" b="1" dirty="0"/>
              <a:t>Interview Appraisal Board Preparation</a:t>
            </a:r>
            <a:endParaRPr lang="en-US" sz="3600" dirty="0"/>
          </a:p>
        </p:txBody>
      </p:sp>
      <p:sp>
        <p:nvSpPr>
          <p:cNvPr id="3" name="Content Placeholder 2">
            <a:extLst>
              <a:ext uri="{FF2B5EF4-FFF2-40B4-BE49-F238E27FC236}">
                <a16:creationId xmlns:a16="http://schemas.microsoft.com/office/drawing/2014/main" id="{2B7915F4-5145-654B-7A60-F5933702E10F}"/>
              </a:ext>
            </a:extLst>
          </p:cNvPr>
          <p:cNvSpPr>
            <a:spLocks noGrp="1"/>
          </p:cNvSpPr>
          <p:nvPr>
            <p:ph idx="1"/>
          </p:nvPr>
        </p:nvSpPr>
        <p:spPr>
          <a:xfrm>
            <a:off x="457200" y="1600200"/>
            <a:ext cx="8229600" cy="4983162"/>
          </a:xfrm>
        </p:spPr>
        <p:txBody>
          <a:bodyPr>
            <a:normAutofit fontScale="92500" lnSpcReduction="20000"/>
          </a:bodyPr>
          <a:lstStyle/>
          <a:p>
            <a:pPr marL="0" indent="0">
              <a:buNone/>
            </a:pPr>
            <a:r>
              <a:rPr lang="en-US" sz="2200" u="sng" dirty="0"/>
              <a:t>Applicant preparation for appraisal boards is key!</a:t>
            </a:r>
          </a:p>
          <a:p>
            <a:r>
              <a:rPr lang="en-US" sz="2200" dirty="0"/>
              <a:t>Review your application.</a:t>
            </a:r>
          </a:p>
          <a:p>
            <a:endParaRPr lang="en-US" sz="2200" dirty="0"/>
          </a:p>
          <a:p>
            <a:r>
              <a:rPr lang="en-US" sz="2200" dirty="0"/>
              <a:t>Review discrete requirements for the designator(s) you are applying for.</a:t>
            </a:r>
          </a:p>
          <a:p>
            <a:pPr lvl="1"/>
            <a:r>
              <a:rPr lang="en-US" sz="1800" dirty="0"/>
              <a:t>Fully qualified vs Best and fully qualified</a:t>
            </a:r>
          </a:p>
          <a:p>
            <a:pPr lvl="1"/>
            <a:r>
              <a:rPr lang="en-US" sz="1800" dirty="0"/>
              <a:t>Training expectations</a:t>
            </a:r>
          </a:p>
          <a:p>
            <a:pPr lvl="1"/>
            <a:r>
              <a:rPr lang="en-US" sz="1800" dirty="0"/>
              <a:t>Job/billet expectations</a:t>
            </a:r>
          </a:p>
          <a:p>
            <a:pPr marL="457200" lvl="1" indent="0">
              <a:buNone/>
            </a:pPr>
            <a:endParaRPr lang="en-US" sz="2200" dirty="0"/>
          </a:p>
          <a:p>
            <a:r>
              <a:rPr lang="en-US" sz="2200" dirty="0"/>
              <a:t>Review of TQS eligibility via ASOSH and TQS calculation.</a:t>
            </a:r>
          </a:p>
          <a:p>
            <a:endParaRPr lang="en-US" sz="2200" dirty="0">
              <a:solidFill>
                <a:srgbClr val="0070C0"/>
              </a:solidFill>
            </a:endParaRPr>
          </a:p>
          <a:p>
            <a:r>
              <a:rPr lang="en-US" sz="2200" dirty="0"/>
              <a:t>Having well thought out answers on technical expertise, leadership, and knowledge of the designator for which the candidate is applying, to include future career path if selected.</a:t>
            </a:r>
          </a:p>
          <a:p>
            <a:endParaRPr lang="en-US" sz="2200" dirty="0"/>
          </a:p>
          <a:p>
            <a:r>
              <a:rPr lang="en-US" sz="2200" dirty="0"/>
              <a:t>Being well versed in program requirements, policy and commissioning expectations. </a:t>
            </a:r>
          </a:p>
          <a:p>
            <a:endParaRPr lang="en-US" sz="2200" dirty="0"/>
          </a:p>
          <a:p>
            <a:endParaRPr lang="en-US" sz="2200" dirty="0"/>
          </a:p>
          <a:p>
            <a:endParaRPr lang="en-US" sz="2200" dirty="0"/>
          </a:p>
        </p:txBody>
      </p:sp>
      <p:sp>
        <p:nvSpPr>
          <p:cNvPr id="4" name="Slide Number Placeholder 3">
            <a:extLst>
              <a:ext uri="{FF2B5EF4-FFF2-40B4-BE49-F238E27FC236}">
                <a16:creationId xmlns:a16="http://schemas.microsoft.com/office/drawing/2014/main" id="{5BBB9E40-426D-212F-79EA-3E6DF9263E85}"/>
              </a:ext>
            </a:extLst>
          </p:cNvPr>
          <p:cNvSpPr>
            <a:spLocks noGrp="1"/>
          </p:cNvSpPr>
          <p:nvPr>
            <p:ph type="sldNum" sz="quarter" idx="12"/>
          </p:nvPr>
        </p:nvSpPr>
        <p:spPr/>
        <p:txBody>
          <a:bodyPr/>
          <a:lstStyle/>
          <a:p>
            <a:fld id="{9DBF7F62-2FC2-48DA-A409-C81C5A08FEF5}" type="slidenum">
              <a:rPr lang="en-US" smtClean="0"/>
              <a:pPr/>
              <a:t>22</a:t>
            </a:fld>
            <a:endParaRPr lang="en-US"/>
          </a:p>
        </p:txBody>
      </p:sp>
    </p:spTree>
    <p:extLst>
      <p:ext uri="{BB962C8B-B14F-4D97-AF65-F5344CB8AC3E}">
        <p14:creationId xmlns:p14="http://schemas.microsoft.com/office/powerpoint/2010/main" val="157004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5BF0-8F51-7910-5A2C-44A566EDEF2A}"/>
              </a:ext>
            </a:extLst>
          </p:cNvPr>
          <p:cNvSpPr>
            <a:spLocks noGrp="1"/>
          </p:cNvSpPr>
          <p:nvPr>
            <p:ph type="title"/>
          </p:nvPr>
        </p:nvSpPr>
        <p:spPr/>
        <p:txBody>
          <a:bodyPr>
            <a:normAutofit/>
          </a:bodyPr>
          <a:lstStyle/>
          <a:p>
            <a:r>
              <a:rPr lang="en-US" sz="3600" b="1" dirty="0"/>
              <a:t>Interview Appraisal Boards (cont.)</a:t>
            </a:r>
            <a:endParaRPr lang="en-US" sz="3600" dirty="0"/>
          </a:p>
        </p:txBody>
      </p:sp>
      <p:sp>
        <p:nvSpPr>
          <p:cNvPr id="3" name="Content Placeholder 2">
            <a:extLst>
              <a:ext uri="{FF2B5EF4-FFF2-40B4-BE49-F238E27FC236}">
                <a16:creationId xmlns:a16="http://schemas.microsoft.com/office/drawing/2014/main" id="{BF2037AC-C2A7-5AB3-EFE9-27D5BA30A406}"/>
              </a:ext>
            </a:extLst>
          </p:cNvPr>
          <p:cNvSpPr>
            <a:spLocks noGrp="1"/>
          </p:cNvSpPr>
          <p:nvPr>
            <p:ph idx="1"/>
          </p:nvPr>
        </p:nvSpPr>
        <p:spPr/>
        <p:txBody>
          <a:bodyPr>
            <a:normAutofit fontScale="92500" lnSpcReduction="10000"/>
          </a:bodyPr>
          <a:lstStyle/>
          <a:p>
            <a:r>
              <a:rPr lang="en-US" sz="2000" dirty="0"/>
              <a:t>The LDO/CWO Interviewers Appraisal Sheet (NAVPERS 1420/6) is located at </a:t>
            </a:r>
            <a:r>
              <a:rPr lang="en-US" sz="2000" dirty="0">
                <a:hlinkClick r:id="rId2">
                  <a:extLst>
                    <a:ext uri="{A12FA001-AC4F-418D-AE19-62706E023703}">
                      <ahyp:hlinkClr xmlns:ahyp="http://schemas.microsoft.com/office/drawing/2018/hyperlinkcolor" val="tx"/>
                    </a:ext>
                  </a:extLst>
                </a:hlinkClick>
              </a:rPr>
              <a:t>https://www.mynavyhr.navy.mil/References/Forms/NAVPERS/</a:t>
            </a:r>
            <a:endParaRPr lang="en-US" sz="2000" dirty="0"/>
          </a:p>
          <a:p>
            <a:r>
              <a:rPr lang="en-US" sz="2000" dirty="0"/>
              <a:t>Interviewers Appraisal Sheet (NAVCRUIT 1131/5) </a:t>
            </a:r>
            <a:r>
              <a:rPr lang="en-US" sz="2000" b="1" u="sng" dirty="0"/>
              <a:t>will not be accepted</a:t>
            </a:r>
            <a:r>
              <a:rPr lang="en-US" sz="2000" dirty="0"/>
              <a:t>.</a:t>
            </a:r>
          </a:p>
          <a:p>
            <a:pPr marL="0" indent="0">
              <a:buNone/>
            </a:pPr>
            <a:r>
              <a:rPr lang="en-US" sz="2400" b="1" dirty="0"/>
              <a:t>Applicants Preparing for the IAB!</a:t>
            </a:r>
          </a:p>
          <a:p>
            <a:r>
              <a:rPr lang="en-US" sz="1800" dirty="0"/>
              <a:t>Be prepared to answer varied questions about what it means to be an officer and an LDO/CWO (Mustang), assignments you can expect, goals, contributions, and requirements for your designator.</a:t>
            </a:r>
          </a:p>
          <a:p>
            <a:r>
              <a:rPr lang="en-US" sz="2400" b="1" dirty="0"/>
              <a:t>Assemble a small package of only pertinent documents for interviewers to review prior to board.</a:t>
            </a:r>
          </a:p>
          <a:p>
            <a:r>
              <a:rPr lang="en-US" sz="1800" dirty="0"/>
              <a:t>Recommended: Draft application, last 5 evals, awards, ESR/PSR from BOL</a:t>
            </a:r>
            <a:r>
              <a:rPr lang="en-US" sz="1800" dirty="0">
                <a:solidFill>
                  <a:srgbClr val="0070C0"/>
                </a:solidFill>
              </a:rPr>
              <a:t>, </a:t>
            </a:r>
            <a:r>
              <a:rPr lang="en-US" sz="1800" dirty="0"/>
              <a:t>and ASOSH with TQS calculation.</a:t>
            </a:r>
          </a:p>
          <a:p>
            <a:r>
              <a:rPr lang="en-US" sz="1800" dirty="0"/>
              <a:t>Remember to remove all </a:t>
            </a:r>
            <a:r>
              <a:rPr lang="en-US" sz="1800" b="1" u="sng" dirty="0">
                <a:solidFill>
                  <a:srgbClr val="FF0000"/>
                </a:solidFill>
              </a:rPr>
              <a:t>PII.</a:t>
            </a:r>
          </a:p>
          <a:p>
            <a:pPr marL="0" indent="0">
              <a:buNone/>
            </a:pPr>
            <a:endParaRPr lang="en-US" sz="2000" dirty="0"/>
          </a:p>
          <a:p>
            <a:pPr marL="0" indent="0">
              <a:buNone/>
            </a:pPr>
            <a:r>
              <a:rPr lang="en-US" sz="2000" dirty="0"/>
              <a:t>FY-28 Reserve ISPB NAVADMIN XX/26 is located at </a:t>
            </a:r>
            <a:r>
              <a:rPr lang="en-US" sz="2000" dirty="0">
                <a:hlinkClick r:id="rId3">
                  <a:extLst>
                    <a:ext uri="{A12FA001-AC4F-418D-AE19-62706E023703}">
                      <ahyp:hlinkClr xmlns:ahyp="http://schemas.microsoft.com/office/drawing/2018/hyperlinkcolor" val="tx"/>
                    </a:ext>
                  </a:extLst>
                </a:hlinkClick>
              </a:rPr>
              <a:t>https://www.mynavyhr.navy.mil/References/Messages/NAVADMIN-2026/</a:t>
            </a: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B3E521A9-39A0-26F0-13E1-2403FBDD3E9B}"/>
              </a:ext>
            </a:extLst>
          </p:cNvPr>
          <p:cNvSpPr>
            <a:spLocks noGrp="1"/>
          </p:cNvSpPr>
          <p:nvPr>
            <p:ph type="sldNum" sz="quarter" idx="12"/>
          </p:nvPr>
        </p:nvSpPr>
        <p:spPr/>
        <p:txBody>
          <a:bodyPr/>
          <a:lstStyle/>
          <a:p>
            <a:fld id="{9DBF7F62-2FC2-48DA-A409-C81C5A08FEF5}" type="slidenum">
              <a:rPr lang="en-US" smtClean="0"/>
              <a:pPr/>
              <a:t>23</a:t>
            </a:fld>
            <a:endParaRPr lang="en-US"/>
          </a:p>
        </p:txBody>
      </p:sp>
    </p:spTree>
    <p:extLst>
      <p:ext uri="{BB962C8B-B14F-4D97-AF65-F5344CB8AC3E}">
        <p14:creationId xmlns:p14="http://schemas.microsoft.com/office/powerpoint/2010/main" val="346764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888"/>
            <a:ext cx="8229600" cy="1143000"/>
          </a:xfrm>
        </p:spPr>
        <p:txBody>
          <a:bodyPr>
            <a:normAutofit/>
          </a:bodyPr>
          <a:lstStyle/>
          <a:p>
            <a:r>
              <a:rPr lang="en-US" sz="3600" b="1" dirty="0"/>
              <a:t>CO’s Endorsement</a:t>
            </a:r>
          </a:p>
        </p:txBody>
      </p:sp>
      <p:sp>
        <p:nvSpPr>
          <p:cNvPr id="3" name="Content Placeholder 2"/>
          <p:cNvSpPr>
            <a:spLocks noGrp="1"/>
          </p:cNvSpPr>
          <p:nvPr>
            <p:ph idx="1"/>
          </p:nvPr>
        </p:nvSpPr>
        <p:spPr>
          <a:xfrm>
            <a:off x="533400" y="1538288"/>
            <a:ext cx="8229600" cy="5091112"/>
          </a:xfrm>
        </p:spPr>
        <p:txBody>
          <a:bodyPr>
            <a:normAutofit fontScale="92500" lnSpcReduction="10000"/>
          </a:bodyPr>
          <a:lstStyle/>
          <a:p>
            <a:r>
              <a:rPr lang="en-US" sz="2400" b="1" dirty="0"/>
              <a:t>CO’s Endorsement - provide a well written draft to your CO</a:t>
            </a:r>
          </a:p>
          <a:p>
            <a:pPr lvl="1">
              <a:buFont typeface="Arial" panose="020B0604020202020204" pitchFamily="34" charset="0"/>
              <a:buChar char="•"/>
            </a:pPr>
            <a:r>
              <a:rPr lang="en-US" sz="1800" dirty="0"/>
              <a:t>If you’ve ever felt like you could fill more than just the space allotted in your eval, now is your chance!</a:t>
            </a:r>
          </a:p>
          <a:p>
            <a:r>
              <a:rPr lang="en-US" sz="2400" b="1" dirty="0"/>
              <a:t>CO can highlight your victories in precept language and using the discrete requirements</a:t>
            </a:r>
          </a:p>
          <a:p>
            <a:r>
              <a:rPr lang="en-US" sz="2400" b="1" dirty="0"/>
              <a:t>CO can explain and address past negatives,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FF0000"/>
                </a:solidFill>
                <a:effectLst/>
                <a:uLnTx/>
                <a:uFillTx/>
                <a:latin typeface="Calibri"/>
                <a:ea typeface="+mn-ea"/>
                <a:cs typeface="+mn-cs"/>
              </a:rPr>
              <a:t>CO must receive IAB Appraisal sheets prior to finalizing their recommendation</a:t>
            </a:r>
            <a:endParaRPr lang="en-US" sz="2400" b="1" dirty="0"/>
          </a:p>
          <a:p>
            <a:r>
              <a:rPr lang="en-US" sz="2400" b="1" dirty="0"/>
              <a:t>CO’s endorsement MUST include the following statement and include how the applicant supports Navy Ethos</a:t>
            </a:r>
          </a:p>
          <a:p>
            <a:pPr lvl="1">
              <a:buFont typeface="Arial" panose="020B0604020202020204" pitchFamily="34" charset="0"/>
              <a:buChar char="•"/>
            </a:pPr>
            <a:r>
              <a:rPr lang="en-US" sz="1800" dirty="0"/>
              <a:t>“Applicant meets all requirements outlined in OPNAVINST 1420.1B, OPNAVINST 1120.12A, and the physical fitness standards of OPNAVINST 6110.1K.”  Must also clearly state the CO/OIC’s name and rank.</a:t>
            </a:r>
          </a:p>
          <a:p>
            <a:r>
              <a:rPr lang="en-US" sz="2400" b="1" dirty="0"/>
              <a:t>CO must address all waivers in their endorsement of the candidate</a:t>
            </a:r>
          </a:p>
          <a:p>
            <a:pPr marL="0" indent="0">
              <a:buNone/>
            </a:pPr>
            <a:endParaRPr lang="en-US" sz="1800" b="1" dirty="0"/>
          </a:p>
        </p:txBody>
      </p:sp>
      <p:sp>
        <p:nvSpPr>
          <p:cNvPr id="4" name="Slide Number Placeholder 3">
            <a:extLst>
              <a:ext uri="{FF2B5EF4-FFF2-40B4-BE49-F238E27FC236}">
                <a16:creationId xmlns:a16="http://schemas.microsoft.com/office/drawing/2014/main" id="{6CB64C62-04B7-CD70-25AD-1CC917BC37BB}"/>
              </a:ext>
            </a:extLst>
          </p:cNvPr>
          <p:cNvSpPr>
            <a:spLocks noGrp="1"/>
          </p:cNvSpPr>
          <p:nvPr>
            <p:ph type="sldNum" sz="quarter" idx="12"/>
          </p:nvPr>
        </p:nvSpPr>
        <p:spPr/>
        <p:txBody>
          <a:bodyPr/>
          <a:lstStyle/>
          <a:p>
            <a:fld id="{9DBF7F62-2FC2-48DA-A409-C81C5A08FEF5}" type="slidenum">
              <a:rPr lang="en-US" smtClean="0"/>
              <a:pPr/>
              <a:t>24</a:t>
            </a:fld>
            <a:endParaRPr lang="en-US"/>
          </a:p>
        </p:txBody>
      </p:sp>
    </p:spTree>
    <p:extLst>
      <p:ext uri="{BB962C8B-B14F-4D97-AF65-F5344CB8AC3E}">
        <p14:creationId xmlns:p14="http://schemas.microsoft.com/office/powerpoint/2010/main" val="42590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b="1" dirty="0"/>
              <a:t>Additional Comments </a:t>
            </a:r>
            <a:br>
              <a:rPr lang="en-US" sz="3600" b="1" dirty="0"/>
            </a:br>
            <a:r>
              <a:rPr lang="en-US" sz="2000" b="1" dirty="0"/>
              <a:t>(Formerly Personal Statement)</a:t>
            </a:r>
            <a:endParaRPr lang="en-US" sz="2000" dirty="0"/>
          </a:p>
        </p:txBody>
      </p:sp>
      <p:sp>
        <p:nvSpPr>
          <p:cNvPr id="3" name="Content Placeholder 2"/>
          <p:cNvSpPr>
            <a:spLocks noGrp="1"/>
          </p:cNvSpPr>
          <p:nvPr>
            <p:ph idx="1"/>
          </p:nvPr>
        </p:nvSpPr>
        <p:spPr>
          <a:xfrm>
            <a:off x="457200" y="1600200"/>
            <a:ext cx="8229600" cy="4724400"/>
          </a:xfrm>
        </p:spPr>
        <p:txBody>
          <a:bodyPr>
            <a:normAutofit/>
          </a:bodyPr>
          <a:lstStyle/>
          <a:p>
            <a:r>
              <a:rPr lang="en-US" sz="2400" b="1" dirty="0"/>
              <a:t>Provide amplifying information the applicant feels is important and is not addressed elsewhere in the application</a:t>
            </a:r>
          </a:p>
          <a:p>
            <a:r>
              <a:rPr lang="en-US" sz="2400" b="1" dirty="0"/>
              <a:t>Provide amplifying information regarding breaks in service</a:t>
            </a:r>
          </a:p>
          <a:p>
            <a:r>
              <a:rPr lang="en-US" sz="2400" b="1" dirty="0"/>
              <a:t>Provide clarity to situations in your record that may be confusing</a:t>
            </a:r>
          </a:p>
          <a:p>
            <a:r>
              <a:rPr lang="en-US" sz="2400" b="1" dirty="0"/>
              <a:t>Address waivers here (submitted separately)</a:t>
            </a:r>
          </a:p>
          <a:p>
            <a:r>
              <a:rPr lang="en-US" sz="2400" b="1" dirty="0"/>
              <a:t>Address negative issues in the OMPF, for example</a:t>
            </a:r>
          </a:p>
          <a:p>
            <a:pPr lvl="1">
              <a:buFont typeface="Arial" panose="020B0604020202020204" pitchFamily="34" charset="0"/>
              <a:buChar char="•"/>
            </a:pPr>
            <a:r>
              <a:rPr lang="en-US" sz="2000" b="1" dirty="0"/>
              <a:t>PFA Failures</a:t>
            </a:r>
          </a:p>
          <a:p>
            <a:pPr lvl="1">
              <a:buFont typeface="Arial" panose="020B0604020202020204" pitchFamily="34" charset="0"/>
              <a:buChar char="•"/>
            </a:pPr>
            <a:r>
              <a:rPr lang="en-US" sz="2000" b="1" dirty="0"/>
              <a:t>DUIs</a:t>
            </a:r>
          </a:p>
          <a:p>
            <a:pPr lvl="1">
              <a:buFont typeface="Arial" panose="020B0604020202020204" pitchFamily="34" charset="0"/>
              <a:buChar char="•"/>
            </a:pPr>
            <a:r>
              <a:rPr lang="en-US" sz="2000" b="1" dirty="0"/>
              <a:t>Captain’s Mast</a:t>
            </a:r>
          </a:p>
          <a:p>
            <a:pPr lvl="1">
              <a:buFont typeface="Arial" panose="020B0604020202020204" pitchFamily="34" charset="0"/>
              <a:buChar char="•"/>
            </a:pPr>
            <a:r>
              <a:rPr lang="en-US" sz="2000" b="1" dirty="0"/>
              <a:t>Eval issues</a:t>
            </a:r>
          </a:p>
          <a:p>
            <a:pPr lvl="1">
              <a:buFont typeface="Arial" panose="020B0604020202020204" pitchFamily="34" charset="0"/>
              <a:buChar char="•"/>
            </a:pPr>
            <a:endParaRPr lang="en-US" sz="2000" b="1" dirty="0"/>
          </a:p>
          <a:p>
            <a:endParaRPr lang="en-US" sz="2400" b="1" dirty="0"/>
          </a:p>
        </p:txBody>
      </p:sp>
      <p:sp>
        <p:nvSpPr>
          <p:cNvPr id="4" name="Slide Number Placeholder 3">
            <a:extLst>
              <a:ext uri="{FF2B5EF4-FFF2-40B4-BE49-F238E27FC236}">
                <a16:creationId xmlns:a16="http://schemas.microsoft.com/office/drawing/2014/main" id="{DBA49566-77CB-C1E7-BE25-4DC12F11EBC0}"/>
              </a:ext>
            </a:extLst>
          </p:cNvPr>
          <p:cNvSpPr>
            <a:spLocks noGrp="1"/>
          </p:cNvSpPr>
          <p:nvPr>
            <p:ph type="sldNum" sz="quarter" idx="12"/>
          </p:nvPr>
        </p:nvSpPr>
        <p:spPr/>
        <p:txBody>
          <a:bodyPr/>
          <a:lstStyle/>
          <a:p>
            <a:fld id="{9DBF7F62-2FC2-48DA-A409-C81C5A08FEF5}" type="slidenum">
              <a:rPr lang="en-US" smtClean="0"/>
              <a:pPr/>
              <a:t>25</a:t>
            </a:fld>
            <a:endParaRPr lang="en-US"/>
          </a:p>
        </p:txBody>
      </p:sp>
    </p:spTree>
    <p:extLst>
      <p:ext uri="{BB962C8B-B14F-4D97-AF65-F5344CB8AC3E}">
        <p14:creationId xmlns:p14="http://schemas.microsoft.com/office/powerpoint/2010/main" val="411985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a:t>Selection and Commissioning</a:t>
            </a:r>
            <a:endParaRPr lang="en-US" sz="3600" dirty="0"/>
          </a:p>
        </p:txBody>
      </p:sp>
      <p:sp>
        <p:nvSpPr>
          <p:cNvPr id="3" name="Content Placeholder 2"/>
          <p:cNvSpPr>
            <a:spLocks noGrp="1"/>
          </p:cNvSpPr>
          <p:nvPr>
            <p:ph idx="1"/>
          </p:nvPr>
        </p:nvSpPr>
        <p:spPr>
          <a:xfrm>
            <a:off x="428625" y="1250950"/>
            <a:ext cx="8229600" cy="5105400"/>
          </a:xfrm>
        </p:spPr>
        <p:txBody>
          <a:bodyPr vert="horz" lIns="91440" tIns="45720" rIns="91440" bIns="45720" rtlCol="0" anchor="t">
            <a:normAutofit lnSpcReduction="10000"/>
          </a:bodyPr>
          <a:lstStyle/>
          <a:p>
            <a:r>
              <a:rPr lang="en-US" sz="2000" b="1" dirty="0"/>
              <a:t>The board meets for 2-3 weeks in January; results are usually released late February or early March</a:t>
            </a:r>
          </a:p>
          <a:p>
            <a:endParaRPr lang="en-US" sz="2000" b="1" dirty="0"/>
          </a:p>
          <a:p>
            <a:r>
              <a:rPr lang="en-US" sz="2000" b="1" dirty="0"/>
              <a:t>Work with PER-92 for scrolling and acceptance</a:t>
            </a:r>
          </a:p>
          <a:p>
            <a:endParaRPr lang="en-US" sz="2000" b="1" dirty="0"/>
          </a:p>
          <a:p>
            <a:r>
              <a:rPr lang="en-US" sz="2000" b="1" dirty="0"/>
              <a:t>Commissioned 1 Oct 27 or 1 Nov 27 (FY28)</a:t>
            </a:r>
          </a:p>
          <a:p>
            <a:endParaRPr lang="en-US" sz="2000" b="1" dirty="0">
              <a:solidFill>
                <a:srgbClr val="C00000"/>
              </a:solidFill>
              <a:cs typeface="Calibri"/>
            </a:endParaRPr>
          </a:p>
          <a:p>
            <a:r>
              <a:rPr lang="en-US" sz="2000" b="1" dirty="0"/>
              <a:t>After commissioning, be prepared to be assigned to a new unit.  You may be cross-assigned or be required to travel to drill assignment.</a:t>
            </a:r>
          </a:p>
          <a:p>
            <a:endParaRPr lang="en-US" sz="2000" b="1" dirty="0"/>
          </a:p>
          <a:p>
            <a:r>
              <a:rPr lang="en-US" sz="2000" b="1" dirty="0"/>
              <a:t>All RC LDO/CWOs will attend LDO/CWO Academy course at Newport, RI for first AT (mandatory) – plan for Jan or Feb 2028 (more to follow)</a:t>
            </a:r>
          </a:p>
          <a:p>
            <a:endParaRPr lang="en-US" sz="2000" b="1" dirty="0">
              <a:solidFill>
                <a:srgbClr val="0070C0"/>
              </a:solidFill>
            </a:endParaRPr>
          </a:p>
          <a:p>
            <a:r>
              <a:rPr lang="en-US" sz="2000" b="1" dirty="0"/>
              <a:t>All RC LDO/CWOs are highly encouraged to attend the Annual RC LDO/CWO Workshop – plan for April 2028 (more to follow)</a:t>
            </a:r>
          </a:p>
          <a:p>
            <a:endParaRPr lang="en-US" sz="2000" b="1" dirty="0">
              <a:solidFill>
                <a:srgbClr val="0070C0"/>
              </a:solidFill>
            </a:endParaRPr>
          </a:p>
        </p:txBody>
      </p:sp>
      <p:sp>
        <p:nvSpPr>
          <p:cNvPr id="4" name="Slide Number Placeholder 3">
            <a:extLst>
              <a:ext uri="{FF2B5EF4-FFF2-40B4-BE49-F238E27FC236}">
                <a16:creationId xmlns:a16="http://schemas.microsoft.com/office/drawing/2014/main" id="{22ED0561-520D-68DA-95BA-BA4C3F135BF8}"/>
              </a:ext>
            </a:extLst>
          </p:cNvPr>
          <p:cNvSpPr>
            <a:spLocks noGrp="1"/>
          </p:cNvSpPr>
          <p:nvPr>
            <p:ph type="sldNum" sz="quarter" idx="12"/>
          </p:nvPr>
        </p:nvSpPr>
        <p:spPr/>
        <p:txBody>
          <a:bodyPr/>
          <a:lstStyle/>
          <a:p>
            <a:fld id="{9DBF7F62-2FC2-48DA-A409-C81C5A08FEF5}" type="slidenum">
              <a:rPr lang="en-US" smtClean="0"/>
              <a:pPr/>
              <a:t>26</a:t>
            </a:fld>
            <a:endParaRPr lang="en-US"/>
          </a:p>
        </p:txBody>
      </p:sp>
    </p:spTree>
    <p:extLst>
      <p:ext uri="{BB962C8B-B14F-4D97-AF65-F5344CB8AC3E}">
        <p14:creationId xmlns:p14="http://schemas.microsoft.com/office/powerpoint/2010/main" val="104981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42BFB-569B-1C41-8793-C7240018B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06EFD-C9E1-0948-1615-87A20F934D3E}"/>
              </a:ext>
            </a:extLst>
          </p:cNvPr>
          <p:cNvSpPr>
            <a:spLocks noGrp="1"/>
          </p:cNvSpPr>
          <p:nvPr>
            <p:ph type="title"/>
          </p:nvPr>
        </p:nvSpPr>
        <p:spPr>
          <a:xfrm>
            <a:off x="457200" y="228600"/>
            <a:ext cx="8229600" cy="1143000"/>
          </a:xfrm>
        </p:spPr>
        <p:txBody>
          <a:bodyPr>
            <a:normAutofit/>
          </a:bodyPr>
          <a:lstStyle/>
          <a:p>
            <a:r>
              <a:rPr lang="en-US" sz="3600" b="1" dirty="0"/>
              <a:t>Commissioning Requirements</a:t>
            </a:r>
            <a:endParaRPr lang="en-US" sz="3600" dirty="0"/>
          </a:p>
        </p:txBody>
      </p:sp>
      <p:sp>
        <p:nvSpPr>
          <p:cNvPr id="3" name="Content Placeholder 2">
            <a:extLst>
              <a:ext uri="{FF2B5EF4-FFF2-40B4-BE49-F238E27FC236}">
                <a16:creationId xmlns:a16="http://schemas.microsoft.com/office/drawing/2014/main" id="{F09B3C68-E4BB-ADAE-3FF6-A7645900711C}"/>
              </a:ext>
            </a:extLst>
          </p:cNvPr>
          <p:cNvSpPr>
            <a:spLocks noGrp="1"/>
          </p:cNvSpPr>
          <p:nvPr>
            <p:ph idx="1"/>
          </p:nvPr>
        </p:nvSpPr>
        <p:spPr>
          <a:xfrm>
            <a:off x="428625" y="1250950"/>
            <a:ext cx="8229600" cy="5105400"/>
          </a:xfrm>
        </p:spPr>
        <p:txBody>
          <a:bodyPr vert="horz" lIns="91440" tIns="45720" rIns="91440" bIns="45720" rtlCol="0" anchor="t">
            <a:normAutofit/>
          </a:bodyPr>
          <a:lstStyle/>
          <a:p>
            <a:r>
              <a:rPr lang="en-US" sz="2000" b="1" dirty="0"/>
              <a:t>Commissioned 1 Oct 27 or 1 Nov 27 next fiscal year (FY-28)</a:t>
            </a:r>
          </a:p>
          <a:p>
            <a:pPr marL="0" indent="0">
              <a:buNone/>
            </a:pPr>
            <a:r>
              <a:rPr lang="en-US" sz="2000" dirty="0">
                <a:solidFill>
                  <a:srgbClr val="C00000"/>
                </a:solidFill>
              </a:rPr>
              <a:t> </a:t>
            </a:r>
            <a:r>
              <a:rPr lang="en-US" sz="2000" b="1" dirty="0">
                <a:solidFill>
                  <a:srgbClr val="C00000"/>
                </a:solidFill>
              </a:rPr>
              <a:t> ****</a:t>
            </a:r>
            <a:r>
              <a:rPr lang="en-US" sz="2000" b="1" dirty="0" err="1">
                <a:solidFill>
                  <a:srgbClr val="C00000"/>
                </a:solidFill>
              </a:rPr>
              <a:t>Commissionings</a:t>
            </a:r>
            <a:r>
              <a:rPr lang="en-US" sz="2000" b="1" dirty="0">
                <a:solidFill>
                  <a:srgbClr val="C00000"/>
                </a:solidFill>
              </a:rPr>
              <a:t> are not authorized to be delayed, unless on AC orders. Sailors should decline acceptance of commissioning if unwilling to commission on 1 Oct (for LDOs) or 1 Nov (for CWOs)**** </a:t>
            </a:r>
          </a:p>
          <a:p>
            <a:pPr>
              <a:spcBef>
                <a:spcPts val="0"/>
              </a:spcBef>
              <a:spcAft>
                <a:spcPts val="1200"/>
              </a:spcAft>
            </a:pPr>
            <a:endParaRPr lang="en-US" sz="500" b="1" dirty="0">
              <a:solidFill>
                <a:srgbClr val="0070C0"/>
              </a:solidFill>
            </a:endParaRPr>
          </a:p>
          <a:p>
            <a:pPr>
              <a:spcBef>
                <a:spcPts val="0"/>
              </a:spcBef>
              <a:spcAft>
                <a:spcPts val="1200"/>
              </a:spcAft>
            </a:pPr>
            <a:r>
              <a:rPr lang="en-US" sz="2000" b="1" dirty="0"/>
              <a:t>If Selectee will be in an AC status (on ADOS, Recall, IA, terminal leave, etc.) on 1 Oct (for LDOs) or 1 Nov (for CWOs), are expected to commission within 45 days of returning to a drill status, and they will need to inform PERS-92.</a:t>
            </a:r>
          </a:p>
          <a:p>
            <a:pPr>
              <a:spcBef>
                <a:spcPts val="0"/>
              </a:spcBef>
              <a:spcAft>
                <a:spcPts val="1200"/>
              </a:spcAft>
            </a:pPr>
            <a:r>
              <a:rPr lang="en-US" sz="2000" b="1" dirty="0">
                <a:cs typeface="Calibri"/>
              </a:rPr>
              <a:t>Frocking is prohibited</a:t>
            </a:r>
          </a:p>
          <a:p>
            <a:pPr>
              <a:spcBef>
                <a:spcPts val="0"/>
              </a:spcBef>
              <a:spcAft>
                <a:spcPts val="1200"/>
              </a:spcAft>
            </a:pPr>
            <a:r>
              <a:rPr lang="en-US" sz="2000" b="1" dirty="0">
                <a:cs typeface="Calibri"/>
              </a:rPr>
              <a:t>Commissioning physicals must be within 90 days proceeding commissioning date. </a:t>
            </a:r>
          </a:p>
          <a:p>
            <a:pPr>
              <a:spcBef>
                <a:spcPts val="0"/>
              </a:spcBef>
              <a:spcAft>
                <a:spcPts val="1200"/>
              </a:spcAft>
            </a:pPr>
            <a:r>
              <a:rPr lang="en-US" sz="2000" b="1" dirty="0">
                <a:cs typeface="Calibri"/>
              </a:rPr>
              <a:t>Not eligible to reenlist past appointment date unless commission is declined. </a:t>
            </a:r>
          </a:p>
        </p:txBody>
      </p:sp>
      <p:sp>
        <p:nvSpPr>
          <p:cNvPr id="4" name="Slide Number Placeholder 3">
            <a:extLst>
              <a:ext uri="{FF2B5EF4-FFF2-40B4-BE49-F238E27FC236}">
                <a16:creationId xmlns:a16="http://schemas.microsoft.com/office/drawing/2014/main" id="{AF7DE466-EDEA-9E14-8902-A2C7E92A0F7F}"/>
              </a:ext>
            </a:extLst>
          </p:cNvPr>
          <p:cNvSpPr>
            <a:spLocks noGrp="1"/>
          </p:cNvSpPr>
          <p:nvPr>
            <p:ph type="sldNum" sz="quarter" idx="12"/>
          </p:nvPr>
        </p:nvSpPr>
        <p:spPr/>
        <p:txBody>
          <a:bodyPr/>
          <a:lstStyle/>
          <a:p>
            <a:fld id="{9DBF7F62-2FC2-48DA-A409-C81C5A08FEF5}" type="slidenum">
              <a:rPr lang="en-US" smtClean="0"/>
              <a:pPr/>
              <a:t>27</a:t>
            </a:fld>
            <a:endParaRPr lang="en-US"/>
          </a:p>
        </p:txBody>
      </p:sp>
    </p:spTree>
    <p:extLst>
      <p:ext uri="{BB962C8B-B14F-4D97-AF65-F5344CB8AC3E}">
        <p14:creationId xmlns:p14="http://schemas.microsoft.com/office/powerpoint/2010/main" val="317783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kern="100" dirty="0">
                <a:effectLst/>
                <a:latin typeface="+mn-lt"/>
                <a:ea typeface="Calibri" panose="020F0502020204030204" pitchFamily="34" charset="0"/>
                <a:cs typeface="Times New Roman" panose="02020603050405020304" pitchFamily="18" charset="0"/>
              </a:rPr>
              <a:t>Annual Retirement Pay</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r>
              <a:rPr lang="en-US" sz="3600" b="1" dirty="0"/>
              <a:t>      </a:t>
            </a:r>
          </a:p>
        </p:txBody>
      </p:sp>
      <p:sp>
        <p:nvSpPr>
          <p:cNvPr id="9" name="TextBox 1"/>
          <p:cNvSpPr txBox="1"/>
          <p:nvPr/>
        </p:nvSpPr>
        <p:spPr>
          <a:xfrm>
            <a:off x="7924800" y="4550525"/>
            <a:ext cx="457200" cy="23336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solidFill>
                  <a:schemeClr val="bg2"/>
                </a:solidFill>
              </a:rPr>
              <a:t>30</a:t>
            </a:r>
            <a:r>
              <a:rPr lang="en-US" dirty="0">
                <a:solidFill>
                  <a:schemeClr val="bg2"/>
                </a:solidFill>
              </a:rPr>
              <a:t> </a:t>
            </a:r>
            <a:r>
              <a:rPr lang="en-US" dirty="0" err="1">
                <a:solidFill>
                  <a:schemeClr val="bg2"/>
                </a:solidFill>
              </a:rPr>
              <a:t>Yrs</a:t>
            </a:r>
            <a:endParaRPr lang="en-US" sz="1100" dirty="0">
              <a:solidFill>
                <a:schemeClr val="bg2"/>
              </a:solidFill>
            </a:endParaRPr>
          </a:p>
        </p:txBody>
      </p:sp>
      <p:sp>
        <p:nvSpPr>
          <p:cNvPr id="7" name="Slide Number Placeholder 6">
            <a:extLst>
              <a:ext uri="{FF2B5EF4-FFF2-40B4-BE49-F238E27FC236}">
                <a16:creationId xmlns:a16="http://schemas.microsoft.com/office/drawing/2014/main" id="{2763EA1F-58DB-9CED-733C-635C9288FE4C}"/>
              </a:ext>
            </a:extLst>
          </p:cNvPr>
          <p:cNvSpPr>
            <a:spLocks noGrp="1"/>
          </p:cNvSpPr>
          <p:nvPr>
            <p:ph type="sldNum" sz="quarter" idx="12"/>
          </p:nvPr>
        </p:nvSpPr>
        <p:spPr/>
        <p:txBody>
          <a:bodyPr/>
          <a:lstStyle/>
          <a:p>
            <a:fld id="{9DBF7F62-2FC2-48DA-A409-C81C5A08FEF5}" type="slidenum">
              <a:rPr lang="en-US" smtClean="0"/>
              <a:pPr/>
              <a:t>28</a:t>
            </a:fld>
            <a:endParaRPr lang="en-US"/>
          </a:p>
        </p:txBody>
      </p:sp>
      <p:sp>
        <p:nvSpPr>
          <p:cNvPr id="16" name="TextBox 15">
            <a:extLst>
              <a:ext uri="{FF2B5EF4-FFF2-40B4-BE49-F238E27FC236}">
                <a16:creationId xmlns:a16="http://schemas.microsoft.com/office/drawing/2014/main" id="{6253DD6A-D623-85D9-76A2-80B1120A501B}"/>
              </a:ext>
            </a:extLst>
          </p:cNvPr>
          <p:cNvSpPr txBox="1"/>
          <p:nvPr/>
        </p:nvSpPr>
        <p:spPr>
          <a:xfrm>
            <a:off x="914400" y="1086756"/>
            <a:ext cx="6629400" cy="5745932"/>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3600 Retirement Points</a:t>
            </a:r>
            <a:endParaRPr lang="en-US" sz="2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O5  = $36,098 </a:t>
            </a: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CWO4  = $27,686</a:t>
            </a: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Senior Chief = $</a:t>
            </a:r>
            <a:r>
              <a:rPr lang="en-US" sz="2400" kern="100" dirty="0">
                <a:ea typeface="Calibri" panose="020F0502020204030204" pitchFamily="34" charset="0"/>
                <a:cs typeface="Times New Roman" panose="02020603050405020304" pitchFamily="18" charset="0"/>
              </a:rPr>
              <a:t>20,986</a:t>
            </a:r>
            <a:endParaRPr lang="en-US" sz="2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kern="100"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7200 </a:t>
            </a:r>
            <a:r>
              <a:rPr lang="en-US" sz="2400" b="1" kern="100" dirty="0">
                <a:ea typeface="Calibri" panose="020F0502020204030204" pitchFamily="34" charset="0"/>
                <a:cs typeface="Times New Roman" panose="02020603050405020304" pitchFamily="18" charset="0"/>
              </a:rPr>
              <a:t>Retirement </a:t>
            </a:r>
            <a:r>
              <a:rPr lang="en-US" sz="2400" b="1" kern="100" dirty="0">
                <a:effectLst/>
                <a:ea typeface="Calibri" panose="020F0502020204030204" pitchFamily="34" charset="0"/>
                <a:cs typeface="Times New Roman" panose="02020603050405020304" pitchFamily="18" charset="0"/>
              </a:rPr>
              <a:t>Points</a:t>
            </a:r>
            <a:endParaRPr lang="en-US" sz="2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O5 = </a:t>
            </a:r>
            <a:r>
              <a:rPr lang="en-US" sz="2400" kern="100" dirty="0">
                <a:ea typeface="Calibri" panose="020F0502020204030204" pitchFamily="34" charset="0"/>
                <a:cs typeface="Times New Roman" panose="02020603050405020304" pitchFamily="18" charset="0"/>
              </a:rPr>
              <a:t>$72,196</a:t>
            </a:r>
            <a:endParaRPr lang="en-US" sz="2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CWO4 = $55,373</a:t>
            </a: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Senior Chief = $</a:t>
            </a:r>
            <a:r>
              <a:rPr lang="en-US" sz="2400" kern="100" dirty="0">
                <a:ea typeface="Calibri" panose="020F0502020204030204" pitchFamily="34" charset="0"/>
                <a:cs typeface="Times New Roman" panose="02020603050405020304" pitchFamily="18" charset="0"/>
              </a:rPr>
              <a:t>41,972</a:t>
            </a:r>
            <a:endParaRPr lang="en-US" sz="2400" kern="100" dirty="0">
              <a:effectLst/>
              <a:ea typeface="Calibri" panose="020F0502020204030204" pitchFamily="34" charset="0"/>
              <a:cs typeface="Times New Roman" panose="02020603050405020304" pitchFamily="18" charset="0"/>
            </a:endParaRPr>
          </a:p>
          <a:p>
            <a:pPr lvl="1">
              <a:lnSpc>
                <a:spcPct val="107000"/>
              </a:lnSpc>
              <a:spcAft>
                <a:spcPts val="800"/>
              </a:spcAft>
            </a:pPr>
            <a:endParaRPr lang="en-US" sz="2400" kern="100" dirty="0">
              <a:ea typeface="Calibri" panose="020F0502020204030204" pitchFamily="34" charset="0"/>
              <a:cs typeface="Times New Roman" panose="02020603050405020304" pitchFamily="18" charset="0"/>
            </a:endParaRPr>
          </a:p>
          <a:p>
            <a:pPr lvl="1">
              <a:lnSpc>
                <a:spcPct val="107000"/>
              </a:lnSpc>
              <a:spcAft>
                <a:spcPts val="800"/>
              </a:spcAft>
            </a:pPr>
            <a:r>
              <a:rPr lang="en-US" sz="1400" kern="100" dirty="0">
                <a:ea typeface="Calibri" panose="020F0502020204030204" pitchFamily="34" charset="0"/>
                <a:cs typeface="Times New Roman" panose="02020603050405020304" pitchFamily="18" charset="0"/>
              </a:rPr>
              <a:t> https://www.dfas.mil/MilitaryMembers/payentitlements/Pay-Tables/</a:t>
            </a:r>
            <a:endParaRPr lang="en-US" sz="14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931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Drill Weekend Pay</a:t>
            </a:r>
            <a:br>
              <a:rPr lang="en-US" b="1" dirty="0"/>
            </a:br>
            <a:endParaRPr lang="en-US" sz="3600" b="1" dirty="0"/>
          </a:p>
        </p:txBody>
      </p:sp>
      <p:sp>
        <p:nvSpPr>
          <p:cNvPr id="7" name="Slide Number Placeholder 6">
            <a:extLst>
              <a:ext uri="{FF2B5EF4-FFF2-40B4-BE49-F238E27FC236}">
                <a16:creationId xmlns:a16="http://schemas.microsoft.com/office/drawing/2014/main" id="{2763EA1F-58DB-9CED-733C-635C9288FE4C}"/>
              </a:ext>
            </a:extLst>
          </p:cNvPr>
          <p:cNvSpPr>
            <a:spLocks noGrp="1"/>
          </p:cNvSpPr>
          <p:nvPr>
            <p:ph type="sldNum" sz="quarter" idx="12"/>
          </p:nvPr>
        </p:nvSpPr>
        <p:spPr/>
        <p:txBody>
          <a:bodyPr/>
          <a:lstStyle/>
          <a:p>
            <a:fld id="{9DBF7F62-2FC2-48DA-A409-C81C5A08FEF5}" type="slidenum">
              <a:rPr lang="en-US" smtClean="0"/>
              <a:pPr/>
              <a:t>29</a:t>
            </a:fld>
            <a:endParaRPr lang="en-US"/>
          </a:p>
        </p:txBody>
      </p:sp>
      <p:sp>
        <p:nvSpPr>
          <p:cNvPr id="16" name="TextBox 15">
            <a:extLst>
              <a:ext uri="{FF2B5EF4-FFF2-40B4-BE49-F238E27FC236}">
                <a16:creationId xmlns:a16="http://schemas.microsoft.com/office/drawing/2014/main" id="{6253DD6A-D623-85D9-76A2-80B1120A501B}"/>
              </a:ext>
            </a:extLst>
          </p:cNvPr>
          <p:cNvSpPr txBox="1"/>
          <p:nvPr/>
        </p:nvSpPr>
        <p:spPr>
          <a:xfrm>
            <a:off x="1143000" y="1600200"/>
            <a:ext cx="6629400" cy="5215274"/>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400" b="1" kern="100" dirty="0">
                <a:effectLst/>
                <a:ea typeface="Calibri" panose="020F0502020204030204" pitchFamily="34" charset="0"/>
                <a:cs typeface="Times New Roman" panose="02020603050405020304" pitchFamily="18" charset="0"/>
              </a:rPr>
              <a:t>4 </a:t>
            </a:r>
            <a:r>
              <a:rPr lang="en-US" sz="2400" b="1" kern="100" dirty="0">
                <a:ea typeface="Calibri" panose="020F0502020204030204" pitchFamily="34" charset="0"/>
                <a:cs typeface="Times New Roman" panose="02020603050405020304" pitchFamily="18" charset="0"/>
              </a:rPr>
              <a:t>IDT Drill Periods</a:t>
            </a:r>
            <a:endParaRPr lang="en-US" sz="2400" b="1"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O5 = $</a:t>
            </a:r>
            <a:r>
              <a:rPr lang="en-US" sz="2400" kern="100" dirty="0">
                <a:ea typeface="Calibri" panose="020F0502020204030204" pitchFamily="34" charset="0"/>
                <a:cs typeface="Times New Roman" panose="02020603050405020304" pitchFamily="18" charset="0"/>
              </a:rPr>
              <a:t>1,604</a:t>
            </a:r>
            <a:endParaRPr lang="en-US" sz="2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CWO4 = $1,230</a:t>
            </a:r>
          </a:p>
          <a:p>
            <a:pPr marL="800100" lvl="1" indent="-342900">
              <a:lnSpc>
                <a:spcPct val="107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Senior Chief = $</a:t>
            </a:r>
            <a:r>
              <a:rPr lang="en-US" sz="2400" kern="100" dirty="0">
                <a:ea typeface="Calibri" panose="020F0502020204030204" pitchFamily="34" charset="0"/>
                <a:cs typeface="Times New Roman" panose="02020603050405020304" pitchFamily="18" charset="0"/>
              </a:rPr>
              <a:t>932</a:t>
            </a:r>
            <a:endParaRPr lang="en-US" sz="2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endParaRPr lang="en-US" sz="2400" kern="100" dirty="0">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a:p>
            <a:pPr lvl="1">
              <a:lnSpc>
                <a:spcPct val="107000"/>
              </a:lnSpc>
              <a:spcAft>
                <a:spcPts val="800"/>
              </a:spcAft>
            </a:pPr>
            <a:endParaRPr lang="en-US" sz="2400" kern="100" dirty="0">
              <a:ea typeface="Calibri" panose="020F0502020204030204" pitchFamily="34" charset="0"/>
              <a:cs typeface="Times New Roman" panose="02020603050405020304" pitchFamily="18" charset="0"/>
            </a:endParaRPr>
          </a:p>
          <a:p>
            <a:pPr lvl="1">
              <a:lnSpc>
                <a:spcPct val="107000"/>
              </a:lnSpc>
              <a:spcAft>
                <a:spcPts val="800"/>
              </a:spcAft>
            </a:pPr>
            <a:r>
              <a:rPr lang="en-US" sz="1600" kern="100" dirty="0">
                <a:effectLst/>
                <a:ea typeface="Calibri" panose="020F0502020204030204" pitchFamily="34" charset="0"/>
                <a:cs typeface="Times New Roman" panose="02020603050405020304" pitchFamily="18" charset="0"/>
              </a:rPr>
              <a:t>https://www.dfas.mil/MilitaryMembers/payentitlements/Pay-Tables/</a:t>
            </a:r>
          </a:p>
          <a:p>
            <a:pPr marL="800100" lvl="1" indent="-342900">
              <a:lnSpc>
                <a:spcPct val="107000"/>
              </a:lnSpc>
              <a:spcAft>
                <a:spcPts val="800"/>
              </a:spcAft>
              <a:buFont typeface="Arial" panose="020B0604020202020204" pitchFamily="34" charset="0"/>
              <a:buChar char="•"/>
            </a:pPr>
            <a:endParaRPr lang="en-US" sz="24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49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LDOs and CWOs Mission</a:t>
            </a:r>
          </a:p>
        </p:txBody>
      </p:sp>
      <p:sp>
        <p:nvSpPr>
          <p:cNvPr id="6" name="Content Placeholder 5">
            <a:extLst>
              <a:ext uri="{FF2B5EF4-FFF2-40B4-BE49-F238E27FC236}">
                <a16:creationId xmlns:a16="http://schemas.microsoft.com/office/drawing/2014/main" id="{904B0F71-42E2-4FB2-8941-A394EC78B129}"/>
              </a:ext>
            </a:extLst>
          </p:cNvPr>
          <p:cNvSpPr txBox="1">
            <a:spLocks/>
          </p:cNvSpPr>
          <p:nvPr/>
        </p:nvSpPr>
        <p:spPr>
          <a:xfrm>
            <a:off x="700088" y="1483902"/>
            <a:ext cx="7772400" cy="468528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b="1" i="1" dirty="0"/>
              <a:t>The Limited Duty Officer and Chief Warrant Officer Community support the war-fighting capability and readiness of Naval Forces through leadership, technical proficiency, and experience.  </a:t>
            </a:r>
          </a:p>
          <a:p>
            <a:pPr marL="0" indent="0" algn="just">
              <a:buFont typeface="Arial" panose="020B0604020202020204" pitchFamily="34" charset="0"/>
              <a:buNone/>
            </a:pPr>
            <a:endParaRPr lang="en-US" b="1" i="1" dirty="0"/>
          </a:p>
          <a:p>
            <a:pPr marL="0" indent="0" algn="just">
              <a:buFont typeface="Arial" panose="020B0604020202020204" pitchFamily="34" charset="0"/>
              <a:buNone/>
            </a:pPr>
            <a:r>
              <a:rPr lang="en-US" b="1" i="1" dirty="0"/>
              <a:t>They are the primary manpower source for technically specific billets not best suited for traditional Unrestricted Line, Restricted Line or Staff Corps career path Officers. Using critical enlisted experience, we are committed to the continuous leadership, improvement, training and mentoring of Sailors.</a:t>
            </a:r>
          </a:p>
          <a:p>
            <a:pPr marL="0" indent="0" algn="just">
              <a:buFont typeface="Arial" panose="020B0604020202020204" pitchFamily="34" charset="0"/>
              <a:buNone/>
            </a:pPr>
            <a:endParaRPr lang="en-US" i="1" dirty="0"/>
          </a:p>
          <a:p>
            <a:pPr marL="0" indent="0" algn="just">
              <a:buFont typeface="Arial" panose="020B0604020202020204" pitchFamily="34" charset="0"/>
              <a:buNone/>
            </a:pPr>
            <a:endParaRPr lang="en-US" dirty="0"/>
          </a:p>
        </p:txBody>
      </p:sp>
      <p:sp>
        <p:nvSpPr>
          <p:cNvPr id="3" name="Slide Number Placeholder 2">
            <a:extLst>
              <a:ext uri="{FF2B5EF4-FFF2-40B4-BE49-F238E27FC236}">
                <a16:creationId xmlns:a16="http://schemas.microsoft.com/office/drawing/2014/main" id="{1C8EFF84-DF54-78CF-1135-DEEF0F6FAF02}"/>
              </a:ext>
            </a:extLst>
          </p:cNvPr>
          <p:cNvSpPr>
            <a:spLocks noGrp="1"/>
          </p:cNvSpPr>
          <p:nvPr>
            <p:ph type="sldNum" sz="quarter" idx="12"/>
          </p:nvPr>
        </p:nvSpPr>
        <p:spPr/>
        <p:txBody>
          <a:bodyPr/>
          <a:lstStyle/>
          <a:p>
            <a:fld id="{9DBF7F62-2FC2-48DA-A409-C81C5A08FEF5}" type="slidenum">
              <a:rPr lang="en-US" smtClean="0"/>
              <a:pPr/>
              <a:t>3</a:t>
            </a:fld>
            <a:endParaRPr lang="en-US" dirty="0"/>
          </a:p>
        </p:txBody>
      </p:sp>
    </p:spTree>
    <p:extLst>
      <p:ext uri="{BB962C8B-B14F-4D97-AF65-F5344CB8AC3E}">
        <p14:creationId xmlns:p14="http://schemas.microsoft.com/office/powerpoint/2010/main" val="407250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Engagement Team Overall Process</a:t>
            </a:r>
          </a:p>
        </p:txBody>
      </p:sp>
      <p:sp>
        <p:nvSpPr>
          <p:cNvPr id="3" name="Content Placeholder 2"/>
          <p:cNvSpPr>
            <a:spLocks noGrp="1"/>
          </p:cNvSpPr>
          <p:nvPr>
            <p:ph idx="1"/>
          </p:nvPr>
        </p:nvSpPr>
        <p:spPr>
          <a:xfrm>
            <a:off x="457200" y="4648200"/>
            <a:ext cx="8229600" cy="1981200"/>
          </a:xfrm>
        </p:spPr>
        <p:txBody>
          <a:bodyPr>
            <a:normAutofit fontScale="85000" lnSpcReduction="20000"/>
          </a:bodyPr>
          <a:lstStyle/>
          <a:p>
            <a:r>
              <a:rPr lang="en-US" dirty="0"/>
              <a:t>Direct candidates to application references</a:t>
            </a:r>
          </a:p>
          <a:p>
            <a:r>
              <a:rPr lang="en-US" dirty="0"/>
              <a:t>Offer guidance based on experience in the application process</a:t>
            </a:r>
          </a:p>
          <a:p>
            <a:r>
              <a:rPr lang="en-US" dirty="0"/>
              <a:t>Connect candidates with a designator POC (see next slide)</a:t>
            </a:r>
          </a:p>
        </p:txBody>
      </p:sp>
      <p:graphicFrame>
        <p:nvGraphicFramePr>
          <p:cNvPr id="4" name="Diagram 3"/>
          <p:cNvGraphicFramePr/>
          <p:nvPr>
            <p:extLst>
              <p:ext uri="{D42A27DB-BD31-4B8C-83A1-F6EECF244321}">
                <p14:modId xmlns:p14="http://schemas.microsoft.com/office/powerpoint/2010/main" val="2428481761"/>
              </p:ext>
            </p:extLst>
          </p:nvPr>
        </p:nvGraphicFramePr>
        <p:xfrm>
          <a:off x="457200" y="1117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4751000"/>
              </p:ext>
            </p:extLst>
          </p:nvPr>
        </p:nvGraphicFramePr>
        <p:xfrm>
          <a:off x="457200" y="1249998"/>
          <a:ext cx="8001000" cy="370840"/>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1394646195"/>
                    </a:ext>
                  </a:extLst>
                </a:gridCol>
                <a:gridCol w="2000250">
                  <a:extLst>
                    <a:ext uri="{9D8B030D-6E8A-4147-A177-3AD203B41FA5}">
                      <a16:colId xmlns:a16="http://schemas.microsoft.com/office/drawing/2014/main" val="4014623"/>
                    </a:ext>
                  </a:extLst>
                </a:gridCol>
                <a:gridCol w="2000250">
                  <a:extLst>
                    <a:ext uri="{9D8B030D-6E8A-4147-A177-3AD203B41FA5}">
                      <a16:colId xmlns:a16="http://schemas.microsoft.com/office/drawing/2014/main" val="3142030342"/>
                    </a:ext>
                  </a:extLst>
                </a:gridCol>
                <a:gridCol w="2000250">
                  <a:extLst>
                    <a:ext uri="{9D8B030D-6E8A-4147-A177-3AD203B41FA5}">
                      <a16:colId xmlns:a16="http://schemas.microsoft.com/office/drawing/2014/main" val="1873962304"/>
                    </a:ext>
                  </a:extLst>
                </a:gridCol>
              </a:tblGrid>
              <a:tr h="370840">
                <a:tc>
                  <a:txBody>
                    <a:bodyPr/>
                    <a:lstStyle/>
                    <a:p>
                      <a:r>
                        <a:rPr lang="en-US" dirty="0"/>
                        <a:t>Winter</a:t>
                      </a:r>
                    </a:p>
                  </a:txBody>
                  <a:tcPr/>
                </a:tc>
                <a:tc>
                  <a:txBody>
                    <a:bodyPr/>
                    <a:lstStyle/>
                    <a:p>
                      <a:r>
                        <a:rPr lang="en-US" dirty="0"/>
                        <a:t>Spring</a:t>
                      </a:r>
                    </a:p>
                  </a:txBody>
                  <a:tcPr/>
                </a:tc>
                <a:tc>
                  <a:txBody>
                    <a:bodyPr/>
                    <a:lstStyle/>
                    <a:p>
                      <a:r>
                        <a:rPr lang="en-US" dirty="0"/>
                        <a:t>Summer</a:t>
                      </a:r>
                    </a:p>
                  </a:txBody>
                  <a:tcPr/>
                </a:tc>
                <a:tc>
                  <a:txBody>
                    <a:bodyPr/>
                    <a:lstStyle/>
                    <a:p>
                      <a:r>
                        <a:rPr lang="en-US" dirty="0"/>
                        <a:t>Fall</a:t>
                      </a:r>
                    </a:p>
                  </a:txBody>
                  <a:tcPr/>
                </a:tc>
                <a:extLst>
                  <a:ext uri="{0D108BD9-81ED-4DB2-BD59-A6C34878D82A}">
                    <a16:rowId xmlns:a16="http://schemas.microsoft.com/office/drawing/2014/main" val="2990240600"/>
                  </a:ext>
                </a:extLst>
              </a:tr>
            </a:tbl>
          </a:graphicData>
        </a:graphic>
      </p:graphicFrame>
      <p:sp>
        <p:nvSpPr>
          <p:cNvPr id="6" name="Hexagon 5"/>
          <p:cNvSpPr/>
          <p:nvPr/>
        </p:nvSpPr>
        <p:spPr>
          <a:xfrm>
            <a:off x="6781800" y="1859598"/>
            <a:ext cx="1371600" cy="10668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Package due </a:t>
            </a:r>
          </a:p>
          <a:p>
            <a:pPr algn="ctr"/>
            <a:r>
              <a:rPr lang="en-US" dirty="0"/>
              <a:t>Oct 1st</a:t>
            </a:r>
          </a:p>
        </p:txBody>
      </p:sp>
      <p:sp>
        <p:nvSpPr>
          <p:cNvPr id="7" name="Slide Number Placeholder 6">
            <a:extLst>
              <a:ext uri="{FF2B5EF4-FFF2-40B4-BE49-F238E27FC236}">
                <a16:creationId xmlns:a16="http://schemas.microsoft.com/office/drawing/2014/main" id="{0A9B208F-6ADB-ABD9-6852-04E2B6D3FBDB}"/>
              </a:ext>
            </a:extLst>
          </p:cNvPr>
          <p:cNvSpPr>
            <a:spLocks noGrp="1"/>
          </p:cNvSpPr>
          <p:nvPr>
            <p:ph type="sldNum" sz="quarter" idx="12"/>
          </p:nvPr>
        </p:nvSpPr>
        <p:spPr/>
        <p:txBody>
          <a:bodyPr/>
          <a:lstStyle/>
          <a:p>
            <a:fld id="{9DBF7F62-2FC2-48DA-A409-C81C5A08FEF5}" type="slidenum">
              <a:rPr lang="en-US" smtClean="0"/>
              <a:pPr/>
              <a:t>30</a:t>
            </a:fld>
            <a:endParaRPr lang="en-US"/>
          </a:p>
        </p:txBody>
      </p:sp>
    </p:spTree>
    <p:extLst>
      <p:ext uri="{BB962C8B-B14F-4D97-AF65-F5344CB8AC3E}">
        <p14:creationId xmlns:p14="http://schemas.microsoft.com/office/powerpoint/2010/main" val="786310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364"/>
            <a:ext cx="9144000" cy="517803"/>
          </a:xfrm>
        </p:spPr>
        <p:txBody>
          <a:bodyPr>
            <a:normAutofit fontScale="90000"/>
          </a:bodyPr>
          <a:lstStyle/>
          <a:p>
            <a:r>
              <a:rPr lang="en-US" dirty="0"/>
              <a:t>FY27 Mustang Selects</a:t>
            </a:r>
          </a:p>
        </p:txBody>
      </p:sp>
      <p:sp>
        <p:nvSpPr>
          <p:cNvPr id="5" name="TextBox 4"/>
          <p:cNvSpPr txBox="1"/>
          <p:nvPr/>
        </p:nvSpPr>
        <p:spPr>
          <a:xfrm>
            <a:off x="847725" y="1171694"/>
            <a:ext cx="2929215" cy="3877985"/>
          </a:xfrm>
          <a:prstGeom prst="rect">
            <a:avLst/>
          </a:prstGeom>
          <a:noFill/>
        </p:spPr>
        <p:txBody>
          <a:bodyPr wrap="square" lIns="91440" tIns="45720" rIns="91440" bIns="45720" rtlCol="0" anchor="t">
            <a:spAutoFit/>
          </a:bodyPr>
          <a:lstStyle/>
          <a:p>
            <a:r>
              <a:rPr lang="en-US" sz="1400" b="1" u="sng" dirty="0"/>
              <a:t>Limited Duty Officers (14)</a:t>
            </a:r>
          </a:p>
          <a:p>
            <a:r>
              <a:rPr lang="en-US" sz="1400" b="1" dirty="0"/>
              <a:t>Bennett, Joseph (6235)</a:t>
            </a:r>
          </a:p>
          <a:p>
            <a:r>
              <a:rPr lang="en-US" sz="1400" b="1" dirty="0" err="1">
                <a:cs typeface="Calibri"/>
              </a:rPr>
              <a:t>Kransler</a:t>
            </a:r>
            <a:r>
              <a:rPr lang="en-US" sz="1400" b="1" dirty="0">
                <a:cs typeface="Calibri"/>
              </a:rPr>
              <a:t>, Benjamin (6235)</a:t>
            </a:r>
          </a:p>
          <a:p>
            <a:r>
              <a:rPr lang="en-US" sz="1400" b="1" dirty="0"/>
              <a:t>Cardenas, Jessica (6335)</a:t>
            </a:r>
          </a:p>
          <a:p>
            <a:r>
              <a:rPr lang="en-US" sz="1400" b="1" dirty="0"/>
              <a:t>Carroll, Bryan (6335)</a:t>
            </a:r>
          </a:p>
          <a:p>
            <a:r>
              <a:rPr lang="en-US" sz="1400" b="1" dirty="0">
                <a:cs typeface="Calibri"/>
              </a:rPr>
              <a:t>Ciullo, Brandon (6415)</a:t>
            </a:r>
          </a:p>
          <a:p>
            <a:r>
              <a:rPr lang="en-US" sz="1400" b="1" dirty="0">
                <a:cs typeface="Calibri"/>
              </a:rPr>
              <a:t>Verdin, Luis (6415)</a:t>
            </a:r>
          </a:p>
          <a:p>
            <a:r>
              <a:rPr lang="en-US" sz="1400" b="1" dirty="0"/>
              <a:t>Adams, Ryan (6495)</a:t>
            </a:r>
          </a:p>
          <a:p>
            <a:r>
              <a:rPr lang="en-US" sz="1400" b="1" dirty="0" err="1"/>
              <a:t>Baessell</a:t>
            </a:r>
            <a:r>
              <a:rPr lang="en-US" sz="1400" b="1" dirty="0"/>
              <a:t>, Jared (6495)</a:t>
            </a:r>
          </a:p>
          <a:p>
            <a:r>
              <a:rPr lang="en-US" sz="1400" b="1" dirty="0"/>
              <a:t>Costello, Nicholas (6495)</a:t>
            </a:r>
          </a:p>
          <a:p>
            <a:r>
              <a:rPr lang="en-US" sz="1400" b="1" dirty="0"/>
              <a:t>Farkas, Michael (6495)</a:t>
            </a:r>
          </a:p>
          <a:p>
            <a:r>
              <a:rPr lang="en-US" sz="1400" b="1" dirty="0"/>
              <a:t>Gutcher, Robert (6495)</a:t>
            </a:r>
          </a:p>
          <a:p>
            <a:r>
              <a:rPr lang="en-US" sz="1400" b="1" dirty="0"/>
              <a:t>Puckett, Mark (6495)</a:t>
            </a:r>
          </a:p>
          <a:p>
            <a:r>
              <a:rPr lang="en-US" sz="1400" b="1" dirty="0"/>
              <a:t>Quevedo, Guillermo (6495)</a:t>
            </a:r>
          </a:p>
          <a:p>
            <a:r>
              <a:rPr lang="en-US" sz="1400" b="1" dirty="0"/>
              <a:t>Weart, Ruth (6495)</a:t>
            </a:r>
          </a:p>
          <a:p>
            <a:endParaRPr lang="en-US" b="1" dirty="0"/>
          </a:p>
          <a:p>
            <a:endParaRPr lang="en-US" b="1" dirty="0"/>
          </a:p>
        </p:txBody>
      </p:sp>
      <p:sp>
        <p:nvSpPr>
          <p:cNvPr id="6" name="TextBox 5"/>
          <p:cNvSpPr txBox="1"/>
          <p:nvPr/>
        </p:nvSpPr>
        <p:spPr>
          <a:xfrm>
            <a:off x="3886199" y="1171694"/>
            <a:ext cx="4800601" cy="3662541"/>
          </a:xfrm>
          <a:prstGeom prst="rect">
            <a:avLst/>
          </a:prstGeom>
          <a:noFill/>
        </p:spPr>
        <p:txBody>
          <a:bodyPr wrap="square" lIns="91440" tIns="45720" rIns="91440" bIns="45720" rtlCol="0" anchor="t">
            <a:spAutoFit/>
          </a:bodyPr>
          <a:lstStyle/>
          <a:p>
            <a:r>
              <a:rPr lang="en-US" sz="1400" b="1" u="sng" dirty="0"/>
              <a:t>Chief Warrant Officers (23)                                                          .                                                              </a:t>
            </a:r>
            <a:endParaRPr lang="en-US" sz="1400" b="1" dirty="0"/>
          </a:p>
          <a:p>
            <a:r>
              <a:rPr lang="en-US" sz="1400" b="1" dirty="0"/>
              <a:t>Beesley, Jonathan (7118)</a:t>
            </a:r>
          </a:p>
          <a:p>
            <a:r>
              <a:rPr lang="en-US" sz="1400" b="1" dirty="0"/>
              <a:t>Corro, Kyle (7118)</a:t>
            </a:r>
          </a:p>
          <a:p>
            <a:r>
              <a:rPr lang="en-US" sz="1400" b="1" dirty="0"/>
              <a:t>Malakas, Karl (7118)</a:t>
            </a:r>
          </a:p>
          <a:p>
            <a:r>
              <a:rPr lang="en-US" sz="1400" b="1" dirty="0" err="1"/>
              <a:t>Oblima</a:t>
            </a:r>
            <a:r>
              <a:rPr lang="en-US" sz="1400" b="1" dirty="0"/>
              <a:t>, </a:t>
            </a:r>
            <a:r>
              <a:rPr lang="en-US" sz="1400" b="1" dirty="0" err="1"/>
              <a:t>Leolito</a:t>
            </a:r>
            <a:r>
              <a:rPr lang="en-US" sz="1400" b="1" dirty="0"/>
              <a:t> (7118)</a:t>
            </a:r>
          </a:p>
          <a:p>
            <a:r>
              <a:rPr lang="en-US" sz="1400" b="1" dirty="0"/>
              <a:t>Wells, Javan (7118)</a:t>
            </a:r>
          </a:p>
          <a:p>
            <a:r>
              <a:rPr lang="en-US" sz="1400" b="1" dirty="0"/>
              <a:t>Guerrero, Robin (7128)</a:t>
            </a:r>
          </a:p>
          <a:p>
            <a:r>
              <a:rPr lang="en-US" sz="1400" b="1" dirty="0"/>
              <a:t>Salazar, Martin (7128)</a:t>
            </a:r>
          </a:p>
          <a:p>
            <a:r>
              <a:rPr lang="en-US" sz="1400" b="1" dirty="0"/>
              <a:t>Blair, Jondavid (7138)</a:t>
            </a:r>
          </a:p>
          <a:p>
            <a:r>
              <a:rPr lang="en-US" sz="1400" b="1" dirty="0"/>
              <a:t>Nicolas, Kristine (7138)</a:t>
            </a:r>
          </a:p>
          <a:p>
            <a:r>
              <a:rPr lang="en-US" sz="1400" b="1" dirty="0"/>
              <a:t>Perry, Ian (7138)</a:t>
            </a:r>
          </a:p>
          <a:p>
            <a:r>
              <a:rPr lang="en-US" sz="1400" b="1" dirty="0"/>
              <a:t>Pirkle, Matthew (7138)</a:t>
            </a:r>
          </a:p>
          <a:p>
            <a:r>
              <a:rPr lang="en-US" sz="1400" b="1" dirty="0"/>
              <a:t>Rangel, Roberto (7138)</a:t>
            </a:r>
          </a:p>
          <a:p>
            <a:r>
              <a:rPr lang="en-US" sz="1400" b="1" dirty="0"/>
              <a:t>Toala, Kleber (7138)</a:t>
            </a:r>
          </a:p>
          <a:p>
            <a:endParaRPr lang="en-US" b="1" dirty="0"/>
          </a:p>
          <a:p>
            <a:endParaRPr lang="en-US" b="1" dirty="0"/>
          </a:p>
        </p:txBody>
      </p:sp>
      <p:sp>
        <p:nvSpPr>
          <p:cNvPr id="3" name="Slide Number Placeholder 2">
            <a:extLst>
              <a:ext uri="{FF2B5EF4-FFF2-40B4-BE49-F238E27FC236}">
                <a16:creationId xmlns:a16="http://schemas.microsoft.com/office/drawing/2014/main" id="{2E4AF0AB-30FA-220B-1414-2AFB9EF4B546}"/>
              </a:ext>
            </a:extLst>
          </p:cNvPr>
          <p:cNvSpPr>
            <a:spLocks noGrp="1"/>
          </p:cNvSpPr>
          <p:nvPr>
            <p:ph type="sldNum" sz="quarter" idx="12"/>
          </p:nvPr>
        </p:nvSpPr>
        <p:spPr/>
        <p:txBody>
          <a:bodyPr/>
          <a:lstStyle/>
          <a:p>
            <a:fld id="{9DBF7F62-2FC2-48DA-A409-C81C5A08FEF5}" type="slidenum">
              <a:rPr lang="en-US" smtClean="0"/>
              <a:pPr/>
              <a:t>31</a:t>
            </a:fld>
            <a:endParaRPr lang="en-US"/>
          </a:p>
        </p:txBody>
      </p:sp>
      <p:sp>
        <p:nvSpPr>
          <p:cNvPr id="4" name="TextBox 3">
            <a:extLst>
              <a:ext uri="{FF2B5EF4-FFF2-40B4-BE49-F238E27FC236}">
                <a16:creationId xmlns:a16="http://schemas.microsoft.com/office/drawing/2014/main" id="{77305A05-28E7-D5BF-7CBF-94006C21884F}"/>
              </a:ext>
            </a:extLst>
          </p:cNvPr>
          <p:cNvSpPr txBox="1"/>
          <p:nvPr/>
        </p:nvSpPr>
        <p:spPr>
          <a:xfrm>
            <a:off x="6124574" y="1171694"/>
            <a:ext cx="2209801" cy="2739211"/>
          </a:xfrm>
          <a:prstGeom prst="rect">
            <a:avLst/>
          </a:prstGeom>
          <a:noFill/>
        </p:spPr>
        <p:txBody>
          <a:bodyPr wrap="square" lIns="91440" tIns="45720" rIns="91440" bIns="45720" rtlCol="0" anchor="t">
            <a:spAutoFit/>
          </a:bodyPr>
          <a:lstStyle/>
          <a:p>
            <a:br>
              <a:rPr lang="en-US" sz="1400" b="1" dirty="0"/>
            </a:br>
            <a:r>
              <a:rPr lang="en-US" sz="1400" b="1" dirty="0"/>
              <a:t>Bolwahnn, John (7158)</a:t>
            </a:r>
          </a:p>
          <a:p>
            <a:r>
              <a:rPr lang="en-US" sz="1400" b="1" dirty="0"/>
              <a:t>Meece Kyle (7178)</a:t>
            </a:r>
          </a:p>
          <a:p>
            <a:r>
              <a:rPr lang="en-US" sz="1400" b="1" dirty="0"/>
              <a:t>Bauer, Gary (7188)</a:t>
            </a:r>
          </a:p>
          <a:p>
            <a:r>
              <a:rPr lang="en-US" sz="1400" b="1" dirty="0"/>
              <a:t>Bird, Jason (7188)</a:t>
            </a:r>
          </a:p>
          <a:p>
            <a:r>
              <a:rPr lang="en-US" sz="1400" b="1" dirty="0"/>
              <a:t>Chen, Baron (7188)</a:t>
            </a:r>
          </a:p>
          <a:p>
            <a:r>
              <a:rPr lang="en-US" sz="1400" b="1" dirty="0"/>
              <a:t>Cortez, Robert (7188)</a:t>
            </a:r>
          </a:p>
          <a:p>
            <a:r>
              <a:rPr lang="en-US" sz="1400" b="1" dirty="0" err="1"/>
              <a:t>Mckean</a:t>
            </a:r>
            <a:r>
              <a:rPr lang="en-US" sz="1400" b="1" dirty="0"/>
              <a:t>, James (7818)</a:t>
            </a:r>
          </a:p>
          <a:p>
            <a:r>
              <a:rPr lang="en-US" sz="1400" b="1" dirty="0"/>
              <a:t>Jones, Jayvon (7828)</a:t>
            </a:r>
          </a:p>
          <a:p>
            <a:r>
              <a:rPr lang="en-US" sz="1400" b="1" dirty="0"/>
              <a:t>Lam, Anne (7838)</a:t>
            </a:r>
          </a:p>
          <a:p>
            <a:r>
              <a:rPr lang="en-US" sz="1400" b="1" dirty="0"/>
              <a:t>Munoz, Jose (7838)</a:t>
            </a:r>
          </a:p>
          <a:p>
            <a:endParaRPr lang="en-US" b="1" dirty="0"/>
          </a:p>
        </p:txBody>
      </p:sp>
    </p:spTree>
    <p:extLst>
      <p:ext uri="{BB962C8B-B14F-4D97-AF65-F5344CB8AC3E}">
        <p14:creationId xmlns:p14="http://schemas.microsoft.com/office/powerpoint/2010/main" val="43920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Questions?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143000"/>
            <a:ext cx="4886125" cy="3908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a:extLst>
              <a:ext uri="{FF2B5EF4-FFF2-40B4-BE49-F238E27FC236}">
                <a16:creationId xmlns:a16="http://schemas.microsoft.com/office/drawing/2014/main" id="{432EE68C-8B35-2FE4-797C-B76C0F6E2789}"/>
              </a:ext>
            </a:extLst>
          </p:cNvPr>
          <p:cNvSpPr>
            <a:spLocks noGrp="1"/>
          </p:cNvSpPr>
          <p:nvPr>
            <p:ph type="sldNum" sz="quarter" idx="12"/>
          </p:nvPr>
        </p:nvSpPr>
        <p:spPr/>
        <p:txBody>
          <a:bodyPr/>
          <a:lstStyle/>
          <a:p>
            <a:fld id="{9DBF7F62-2FC2-48DA-A409-C81C5A08FEF5}" type="slidenum">
              <a:rPr lang="en-US" smtClean="0"/>
              <a:pPr/>
              <a:t>32</a:t>
            </a:fld>
            <a:endParaRPr lang="en-US"/>
          </a:p>
        </p:txBody>
      </p:sp>
    </p:spTree>
    <p:extLst>
      <p:ext uri="{BB962C8B-B14F-4D97-AF65-F5344CB8AC3E}">
        <p14:creationId xmlns:p14="http://schemas.microsoft.com/office/powerpoint/2010/main" val="43920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Why?</a:t>
            </a:r>
          </a:p>
        </p:txBody>
      </p:sp>
      <p:sp>
        <p:nvSpPr>
          <p:cNvPr id="3" name="Content Placeholder 2"/>
          <p:cNvSpPr>
            <a:spLocks noGrp="1"/>
          </p:cNvSpPr>
          <p:nvPr>
            <p:ph idx="1"/>
          </p:nvPr>
        </p:nvSpPr>
        <p:spPr/>
        <p:txBody>
          <a:bodyPr>
            <a:normAutofit/>
          </a:bodyPr>
          <a:lstStyle/>
          <a:p>
            <a:r>
              <a:rPr lang="en-US" sz="2400" b="1" dirty="0"/>
              <a:t>Increased leadership opportunities</a:t>
            </a:r>
          </a:p>
          <a:p>
            <a:r>
              <a:rPr lang="en-US" sz="2400" b="1" dirty="0"/>
              <a:t>Increased responsibilities, including taking Command</a:t>
            </a:r>
          </a:p>
          <a:p>
            <a:r>
              <a:rPr lang="en-US" sz="2400" b="1" dirty="0"/>
              <a:t>Mob, ADOS, ADT and training opportunities </a:t>
            </a:r>
          </a:p>
          <a:p>
            <a:r>
              <a:rPr lang="en-US" sz="2400" b="1" dirty="0"/>
              <a:t>Effect real change </a:t>
            </a:r>
          </a:p>
          <a:p>
            <a:r>
              <a:rPr lang="en-US" sz="2400" b="1" dirty="0"/>
              <a:t>Prestige of being a Naval Officer</a:t>
            </a:r>
          </a:p>
          <a:p>
            <a:r>
              <a:rPr lang="en-US" sz="2400" b="1" dirty="0"/>
              <a:t>Leadership, management, training, and experience can apply to your civilian career</a:t>
            </a:r>
          </a:p>
          <a:p>
            <a:r>
              <a:rPr lang="en-US" sz="2400" b="1" dirty="0"/>
              <a:t>Increase in drill and retirement pay</a:t>
            </a:r>
          </a:p>
          <a:p>
            <a:r>
              <a:rPr lang="en-US" sz="2400" b="1" dirty="0"/>
              <a:t>‘All Fully Qualified’  will promote up to CWO3 and O</a:t>
            </a:r>
            <a:r>
              <a:rPr lang="en-US" sz="2400" b="1" dirty="0">
                <a:solidFill>
                  <a:srgbClr val="0070C0"/>
                </a:solidFill>
              </a:rPr>
              <a:t>-</a:t>
            </a:r>
            <a:r>
              <a:rPr lang="en-US" sz="2400" b="1" dirty="0"/>
              <a:t>3E (without board or testing)</a:t>
            </a:r>
          </a:p>
          <a:p>
            <a:endParaRPr lang="en-US" u="sng" dirty="0"/>
          </a:p>
        </p:txBody>
      </p:sp>
      <p:sp>
        <p:nvSpPr>
          <p:cNvPr id="4" name="Slide Number Placeholder 3">
            <a:extLst>
              <a:ext uri="{FF2B5EF4-FFF2-40B4-BE49-F238E27FC236}">
                <a16:creationId xmlns:a16="http://schemas.microsoft.com/office/drawing/2014/main" id="{035ACF20-B80A-4BA8-6F00-B47FC4B2A018}"/>
              </a:ext>
            </a:extLst>
          </p:cNvPr>
          <p:cNvSpPr>
            <a:spLocks noGrp="1"/>
          </p:cNvSpPr>
          <p:nvPr>
            <p:ph type="sldNum" sz="quarter" idx="12"/>
          </p:nvPr>
        </p:nvSpPr>
        <p:spPr/>
        <p:txBody>
          <a:bodyPr/>
          <a:lstStyle/>
          <a:p>
            <a:fld id="{9DBF7F62-2FC2-48DA-A409-C81C5A08FEF5}" type="slidenum">
              <a:rPr lang="en-US" smtClean="0"/>
              <a:pPr/>
              <a:t>4</a:t>
            </a:fld>
            <a:endParaRPr lang="en-US"/>
          </a:p>
        </p:txBody>
      </p:sp>
    </p:spTree>
    <p:extLst>
      <p:ext uri="{BB962C8B-B14F-4D97-AF65-F5344CB8AC3E}">
        <p14:creationId xmlns:p14="http://schemas.microsoft.com/office/powerpoint/2010/main" val="35032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4000" b="1" dirty="0"/>
              <a:t>Who?</a:t>
            </a:r>
            <a:br>
              <a:rPr lang="en-US" b="1" dirty="0"/>
            </a:br>
            <a:r>
              <a:rPr lang="en-US" sz="3200" b="1" dirty="0"/>
              <a:t>LDO and CWO Eligibility Requirements</a:t>
            </a:r>
          </a:p>
        </p:txBody>
      </p:sp>
      <p:sp>
        <p:nvSpPr>
          <p:cNvPr id="3" name="Content Placeholder 2"/>
          <p:cNvSpPr>
            <a:spLocks noGrp="1"/>
          </p:cNvSpPr>
          <p:nvPr>
            <p:ph idx="1"/>
          </p:nvPr>
        </p:nvSpPr>
        <p:spPr>
          <a:xfrm>
            <a:off x="447675" y="1255811"/>
            <a:ext cx="8382000" cy="3505200"/>
          </a:xfrm>
        </p:spPr>
        <p:txBody>
          <a:bodyPr>
            <a:normAutofit fontScale="92500" lnSpcReduction="10000"/>
          </a:bodyPr>
          <a:lstStyle/>
          <a:p>
            <a:r>
              <a:rPr lang="en-US" sz="1800" b="1" dirty="0"/>
              <a:t>SELRES in a drill status for 1-year (TARs are only eligible for AC LDO/CWO ISPB)</a:t>
            </a:r>
          </a:p>
          <a:p>
            <a:r>
              <a:rPr lang="en-US" sz="1800" b="1" dirty="0"/>
              <a:t>U.S. citizen</a:t>
            </a:r>
          </a:p>
          <a:p>
            <a:r>
              <a:rPr lang="en-US" sz="1800" b="1" dirty="0"/>
              <a:t>No age restrictions </a:t>
            </a:r>
          </a:p>
          <a:p>
            <a:r>
              <a:rPr lang="en-US" sz="1800" b="1" dirty="0"/>
              <a:t>High school graduate or GED (</a:t>
            </a:r>
            <a:r>
              <a:rPr lang="en-US" sz="1800" b="1" u="sng" dirty="0"/>
              <a:t>College degree not required</a:t>
            </a:r>
            <a:r>
              <a:rPr lang="en-US" sz="1800" b="1" dirty="0"/>
              <a:t>)</a:t>
            </a:r>
          </a:p>
          <a:p>
            <a:r>
              <a:rPr lang="en-US" sz="1800" b="1" dirty="0"/>
              <a:t>Meet physical fitness standards </a:t>
            </a:r>
          </a:p>
          <a:p>
            <a:r>
              <a:rPr lang="en-US" sz="1800" b="1" dirty="0"/>
              <a:t>No court martial, civilian conviction (other than minor offenses), or NJP within 3 years of the year applying.  </a:t>
            </a:r>
          </a:p>
          <a:p>
            <a:r>
              <a:rPr lang="en-US" sz="1800" b="1" dirty="0"/>
              <a:t>Must be recommended by commanding officer</a:t>
            </a:r>
          </a:p>
          <a:p>
            <a:pPr marL="0" indent="0">
              <a:buNone/>
            </a:pPr>
            <a:endParaRPr lang="en-US" sz="1800" b="1" dirty="0"/>
          </a:p>
          <a:p>
            <a:pPr marL="0" indent="0">
              <a:buNone/>
            </a:pPr>
            <a:r>
              <a:rPr lang="en-US" sz="1800" b="1" dirty="0"/>
              <a:t>RC LDO/CWO webpage has specific requirements: </a:t>
            </a:r>
            <a:r>
              <a:rPr lang="en-US" sz="1800" b="1" dirty="0">
                <a:hlinkClick r:id="rId2">
                  <a:extLst>
                    <a:ext uri="{A12FA001-AC4F-418D-AE19-62706E023703}">
                      <ahyp:hlinkClr xmlns:ahyp="http://schemas.microsoft.com/office/drawing/2018/hyperlinkcolor" val="tx"/>
                    </a:ext>
                  </a:extLst>
                </a:hlinkClick>
              </a:rPr>
              <a:t>https://www.mynavyhr.navy.mil/Career-Management/Community-Management/Officer/Reserve-OCM/Selected-Reservists/RC-LDO-CWO/</a:t>
            </a: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3430045655"/>
              </p:ext>
            </p:extLst>
          </p:nvPr>
        </p:nvGraphicFramePr>
        <p:xfrm>
          <a:off x="342900" y="4480560"/>
          <a:ext cx="8458200" cy="201168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97602">
                <a:tc>
                  <a:txBody>
                    <a:bodyPr/>
                    <a:lstStyle/>
                    <a:p>
                      <a:r>
                        <a:rPr lang="en-US" dirty="0"/>
                        <a:t>LDO</a:t>
                      </a:r>
                    </a:p>
                  </a:txBody>
                  <a:tcPr/>
                </a:tc>
                <a:tc>
                  <a:txBody>
                    <a:bodyPr/>
                    <a:lstStyle/>
                    <a:p>
                      <a:r>
                        <a:rPr lang="en-US" dirty="0"/>
                        <a:t>CWO</a:t>
                      </a:r>
                    </a:p>
                  </a:txBody>
                  <a:tcPr/>
                </a:tc>
                <a:extLst>
                  <a:ext uri="{0D108BD9-81ED-4DB2-BD59-A6C34878D82A}">
                    <a16:rowId xmlns:a16="http://schemas.microsoft.com/office/drawing/2014/main" val="10000"/>
                  </a:ext>
                </a:extLst>
              </a:tr>
              <a:tr h="744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Window</a:t>
                      </a:r>
                      <a:r>
                        <a:rPr lang="en-US" b="1" baseline="0" dirty="0">
                          <a:solidFill>
                            <a:schemeClr val="tx1"/>
                          </a:solidFill>
                        </a:rPr>
                        <a:t>: TIS 8 – 14 years prior to </a:t>
                      </a:r>
                      <a:r>
                        <a:rPr lang="en-US" b="1" dirty="0">
                          <a:solidFill>
                            <a:schemeClr val="tx1"/>
                          </a:solidFill>
                        </a:rPr>
                        <a:t>October 1</a:t>
                      </a:r>
                      <a:r>
                        <a:rPr lang="en-US" b="1" baseline="30000" dirty="0">
                          <a:solidFill>
                            <a:schemeClr val="tx1"/>
                          </a:solidFill>
                        </a:rPr>
                        <a:t>st</a:t>
                      </a:r>
                      <a:r>
                        <a:rPr lang="en-US" b="1" dirty="0">
                          <a:solidFill>
                            <a:schemeClr val="tx1"/>
                          </a:solidFill>
                        </a:rPr>
                        <a:t> of FY for which applying </a:t>
                      </a:r>
                      <a:r>
                        <a:rPr lang="en-US" b="1" u="none" dirty="0">
                          <a:solidFill>
                            <a:schemeClr val="tx1"/>
                          </a:solidFill>
                        </a:rPr>
                        <a:t>(</a:t>
                      </a:r>
                      <a:r>
                        <a:rPr lang="en-US" b="1" u="none" dirty="0">
                          <a:solidFill>
                            <a:srgbClr val="FF0000"/>
                          </a:solidFill>
                        </a:rPr>
                        <a:t>certain</a:t>
                      </a:r>
                      <a:r>
                        <a:rPr lang="en-US" b="1" u="none" dirty="0">
                          <a:solidFill>
                            <a:schemeClr val="tx1"/>
                          </a:solidFill>
                        </a:rPr>
                        <a:t> TIS Waivers</a:t>
                      </a:r>
                      <a:r>
                        <a:rPr lang="en-US" b="1" u="none" baseline="0" dirty="0">
                          <a:solidFill>
                            <a:schemeClr val="tx1"/>
                          </a:solidFill>
                        </a:rPr>
                        <a:t> are considered)</a:t>
                      </a:r>
                      <a:endParaRPr lang="en-US" b="1" u="non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Window: TIS 14 - 20 years prior to Oct 1st of FY for which applying </a:t>
                      </a:r>
                      <a:r>
                        <a:rPr lang="en-US" b="1" u="none" dirty="0">
                          <a:solidFill>
                            <a:schemeClr val="tx1"/>
                          </a:solidFill>
                        </a:rPr>
                        <a:t>(</a:t>
                      </a:r>
                      <a:r>
                        <a:rPr lang="en-US" b="1" u="none" dirty="0">
                          <a:solidFill>
                            <a:srgbClr val="FF0000"/>
                          </a:solidFill>
                        </a:rPr>
                        <a:t>certain </a:t>
                      </a:r>
                      <a:r>
                        <a:rPr lang="en-US" b="1" u="none" dirty="0">
                          <a:solidFill>
                            <a:schemeClr val="tx1"/>
                          </a:solidFill>
                        </a:rPr>
                        <a:t>TIS Waivers</a:t>
                      </a:r>
                      <a:r>
                        <a:rPr lang="en-US" b="1" u="none" baseline="0" dirty="0">
                          <a:solidFill>
                            <a:schemeClr val="tx1"/>
                          </a:solidFill>
                        </a:rPr>
                        <a:t> are considered)</a:t>
                      </a:r>
                      <a:endParaRPr lang="en-US" sz="1800" b="1" u="none" dirty="0">
                        <a:solidFill>
                          <a:schemeClr val="tx1"/>
                        </a:solidFill>
                      </a:endParaRPr>
                    </a:p>
                  </a:txBody>
                  <a:tcPr/>
                </a:tc>
                <a:extLst>
                  <a:ext uri="{0D108BD9-81ED-4DB2-BD59-A6C34878D82A}">
                    <a16:rowId xmlns:a16="http://schemas.microsoft.com/office/drawing/2014/main" val="10001"/>
                  </a:ext>
                </a:extLst>
              </a:tr>
              <a:tr h="297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Open to PO1 through </a:t>
                      </a:r>
                      <a:r>
                        <a:rPr lang="en-US" sz="1800" b="1" kern="1200" dirty="0">
                          <a:solidFill>
                            <a:schemeClr val="tx1"/>
                          </a:solidFill>
                          <a:latin typeface="+mn-lt"/>
                          <a:ea typeface="+mn-ea"/>
                          <a:cs typeface="+mn-cs"/>
                        </a:rPr>
                        <a:t>MCPO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Open to CPO through</a:t>
                      </a:r>
                      <a:r>
                        <a:rPr lang="en-US" sz="1800" b="1" baseline="0" dirty="0">
                          <a:solidFill>
                            <a:schemeClr val="tx1"/>
                          </a:solidFill>
                        </a:rPr>
                        <a:t> MCPO</a:t>
                      </a:r>
                      <a:r>
                        <a:rPr lang="en-US" sz="1800" b="1" dirty="0">
                          <a:solidFill>
                            <a:schemeClr val="tx1"/>
                          </a:solidFill>
                        </a:rPr>
                        <a:t> </a:t>
                      </a:r>
                    </a:p>
                  </a:txBody>
                  <a:tcPr/>
                </a:tc>
                <a:extLst>
                  <a:ext uri="{0D108BD9-81ED-4DB2-BD59-A6C34878D82A}">
                    <a16:rowId xmlns:a16="http://schemas.microsoft.com/office/drawing/2014/main" val="10002"/>
                  </a:ext>
                </a:extLst>
              </a:tr>
              <a:tr h="297602">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txBody>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E0248148-28E2-20BB-EA1B-B77A5A659F69}"/>
              </a:ext>
            </a:extLst>
          </p:cNvPr>
          <p:cNvSpPr>
            <a:spLocks noGrp="1"/>
          </p:cNvSpPr>
          <p:nvPr>
            <p:ph type="sldNum" sz="quarter" idx="12"/>
          </p:nvPr>
        </p:nvSpPr>
        <p:spPr/>
        <p:txBody>
          <a:bodyPr/>
          <a:lstStyle/>
          <a:p>
            <a:fld id="{9DBF7F62-2FC2-48DA-A409-C81C5A08FEF5}" type="slidenum">
              <a:rPr lang="en-US" smtClean="0"/>
              <a:pPr/>
              <a:t>5</a:t>
            </a:fld>
            <a:endParaRPr lang="en-US"/>
          </a:p>
        </p:txBody>
      </p:sp>
      <p:sp>
        <p:nvSpPr>
          <p:cNvPr id="6" name="TextBox 5">
            <a:extLst>
              <a:ext uri="{FF2B5EF4-FFF2-40B4-BE49-F238E27FC236}">
                <a16:creationId xmlns:a16="http://schemas.microsoft.com/office/drawing/2014/main" id="{606385D9-1E9B-6B82-1713-D84598224C21}"/>
              </a:ext>
            </a:extLst>
          </p:cNvPr>
          <p:cNvSpPr txBox="1"/>
          <p:nvPr/>
        </p:nvSpPr>
        <p:spPr>
          <a:xfrm>
            <a:off x="723900" y="6117371"/>
            <a:ext cx="7696200" cy="646331"/>
          </a:xfrm>
          <a:prstGeom prst="rect">
            <a:avLst/>
          </a:prstGeom>
          <a:solidFill>
            <a:schemeClr val="tx2">
              <a:lumMod val="75000"/>
            </a:schemeClr>
          </a:solidFill>
        </p:spPr>
        <p:txBody>
          <a:bodyPr wrap="square" rtlCol="0">
            <a:spAutoFit/>
          </a:bodyPr>
          <a:lstStyle/>
          <a:p>
            <a:pPr algn="ctr"/>
            <a:r>
              <a:rPr lang="en-US" sz="1800" b="1" dirty="0">
                <a:solidFill>
                  <a:schemeClr val="bg1"/>
                </a:solidFill>
              </a:rPr>
              <a:t>WAIVERS OF TIS REQUIREMENTS ARE ADDRESSED ON SLIDE 8, </a:t>
            </a:r>
          </a:p>
          <a:p>
            <a:pPr algn="ctr"/>
            <a:r>
              <a:rPr lang="en-US" sz="1800" b="1" dirty="0">
                <a:solidFill>
                  <a:srgbClr val="FF0000"/>
                </a:solidFill>
              </a:rPr>
              <a:t>EXCEPTIONS TO POLICY (ETP) ARE NO LONGER ACCEPTED </a:t>
            </a:r>
          </a:p>
        </p:txBody>
      </p:sp>
    </p:spTree>
    <p:extLst>
      <p:ext uri="{BB962C8B-B14F-4D97-AF65-F5344CB8AC3E}">
        <p14:creationId xmlns:p14="http://schemas.microsoft.com/office/powerpoint/2010/main" val="25896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t>PO1’s</a:t>
            </a:r>
            <a:r>
              <a:rPr lang="en-US" sz="3600" b="1" dirty="0"/>
              <a:t> </a:t>
            </a:r>
            <a:br>
              <a:rPr lang="en-US" sz="3600" b="1" dirty="0"/>
            </a:br>
            <a:r>
              <a:rPr lang="en-US" sz="3600" b="1" dirty="0"/>
              <a:t>Additional Requirements</a:t>
            </a:r>
          </a:p>
        </p:txBody>
      </p:sp>
      <p:sp>
        <p:nvSpPr>
          <p:cNvPr id="3" name="Content Placeholder 2"/>
          <p:cNvSpPr>
            <a:spLocks noGrp="1"/>
          </p:cNvSpPr>
          <p:nvPr>
            <p:ph idx="1"/>
          </p:nvPr>
        </p:nvSpPr>
        <p:spPr/>
        <p:txBody>
          <a:bodyPr>
            <a:normAutofit fontScale="92500" lnSpcReduction="10000"/>
          </a:bodyPr>
          <a:lstStyle/>
          <a:p>
            <a:r>
              <a:rPr lang="en-US" sz="2600" b="1" dirty="0"/>
              <a:t>PO1s must serve at least 1 year time in rate prior to October 1st of the FY the LDO application is submitted</a:t>
            </a:r>
          </a:p>
          <a:p>
            <a:r>
              <a:rPr lang="en-US" sz="2600" b="1" dirty="0"/>
              <a:t>Example from the LDO/CWO page</a:t>
            </a:r>
          </a:p>
          <a:p>
            <a:pPr lvl="1">
              <a:buFont typeface="Arial" panose="020B0604020202020204" pitchFamily="34" charset="0"/>
              <a:buChar char="•"/>
            </a:pPr>
            <a:r>
              <a:rPr lang="en-US" sz="1900" dirty="0"/>
              <a:t>“YN2 Smith is a selectee for YN1 from the March 2016 advancement cycle. Her TIR for E6 is 1 July 2016. She will complete 1 year as an E6 on 1 July 2017 and is eligible to participate in the January 2017 CPO advancement cycle for LDO purposes, if she is submitting an LDO application for 1 October 2017”.</a:t>
            </a:r>
          </a:p>
          <a:p>
            <a:pPr lvl="1">
              <a:buFont typeface="Arial" panose="020B0604020202020204" pitchFamily="34" charset="0"/>
              <a:buChar char="•"/>
            </a:pPr>
            <a:r>
              <a:rPr lang="en-US" sz="2600" b="1" dirty="0"/>
              <a:t>Submit a Special Request Chit to take the CPO exam for LDO purposes early enough to order an exam. </a:t>
            </a:r>
          </a:p>
          <a:p>
            <a:r>
              <a:rPr lang="en-US" sz="2600" b="1" dirty="0"/>
              <a:t>Must pass E-7 exam and be board eligible in same calendar year of applying for </a:t>
            </a:r>
            <a:r>
              <a:rPr lang="en-US" sz="2600" b="1" dirty="0" err="1"/>
              <a:t>LDO</a:t>
            </a:r>
            <a:r>
              <a:rPr lang="en-US" sz="2600" b="1" dirty="0"/>
              <a:t>. </a:t>
            </a:r>
          </a:p>
          <a:p>
            <a:pPr marL="0" indent="0">
              <a:buNone/>
            </a:pPr>
            <a:endParaRPr lang="en-US" sz="2600" b="1" dirty="0">
              <a:hlinkClick r:id="rId2"/>
            </a:endParaRPr>
          </a:p>
          <a:p>
            <a:pPr marL="0" indent="0">
              <a:buNone/>
            </a:pPr>
            <a:r>
              <a:rPr lang="en-US" sz="2600" b="1" dirty="0"/>
              <a:t>Reference: LDO Eligibility: </a:t>
            </a:r>
            <a:r>
              <a:rPr lang="en-US" sz="2600" dirty="0">
                <a:hlinkClick r:id="rId3">
                  <a:extLst>
                    <a:ext uri="{A12FA001-AC4F-418D-AE19-62706E023703}">
                      <ahyp:hlinkClr xmlns:ahyp="http://schemas.microsoft.com/office/drawing/2018/hyperlinkcolor" val="tx"/>
                    </a:ext>
                  </a:extLst>
                </a:hlinkClick>
              </a:rPr>
              <a:t>LDOEligibility_NOV22.pdf</a:t>
            </a:r>
            <a:endParaRPr lang="en-US" sz="2600" b="1" dirty="0"/>
          </a:p>
          <a:p>
            <a:pPr marL="0" indent="0">
              <a:buNone/>
            </a:pPr>
            <a:endParaRPr lang="en-US" sz="2400" dirty="0"/>
          </a:p>
        </p:txBody>
      </p:sp>
      <p:sp>
        <p:nvSpPr>
          <p:cNvPr id="4" name="Slide Number Placeholder 3">
            <a:extLst>
              <a:ext uri="{FF2B5EF4-FFF2-40B4-BE49-F238E27FC236}">
                <a16:creationId xmlns:a16="http://schemas.microsoft.com/office/drawing/2014/main" id="{EF586336-67C1-C1F3-26CF-8DA7A5210674}"/>
              </a:ext>
            </a:extLst>
          </p:cNvPr>
          <p:cNvSpPr>
            <a:spLocks noGrp="1"/>
          </p:cNvSpPr>
          <p:nvPr>
            <p:ph type="sldNum" sz="quarter" idx="12"/>
          </p:nvPr>
        </p:nvSpPr>
        <p:spPr/>
        <p:txBody>
          <a:bodyPr/>
          <a:lstStyle/>
          <a:p>
            <a:fld id="{9DBF7F62-2FC2-48DA-A409-C81C5A08FEF5}" type="slidenum">
              <a:rPr lang="en-US" smtClean="0"/>
              <a:pPr/>
              <a:t>6</a:t>
            </a:fld>
            <a:endParaRPr lang="en-US"/>
          </a:p>
        </p:txBody>
      </p:sp>
    </p:spTree>
    <p:extLst>
      <p:ext uri="{BB962C8B-B14F-4D97-AF65-F5344CB8AC3E}">
        <p14:creationId xmlns:p14="http://schemas.microsoft.com/office/powerpoint/2010/main" val="332735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C5AE-A25B-181B-7F88-6FFF7ACD07ED}"/>
            </a:ext>
          </a:extLst>
        </p:cNvPr>
        <p:cNvGrpSpPr/>
        <p:nvPr/>
      </p:nvGrpSpPr>
      <p:grpSpPr>
        <a:xfrm>
          <a:off x="0" y="0"/>
          <a:ext cx="0" cy="0"/>
          <a:chOff x="0" y="0"/>
          <a:chExt cx="0" cy="0"/>
        </a:xfrm>
      </p:grpSpPr>
      <p:sp>
        <p:nvSpPr>
          <p:cNvPr id="10" name="text 1">
            <a:extLst>
              <a:ext uri="{FF2B5EF4-FFF2-40B4-BE49-F238E27FC236}">
                <a16:creationId xmlns:a16="http://schemas.microsoft.com/office/drawing/2014/main" id="{BA4891E9-A8CF-73F3-683B-48C12B5085FC}"/>
              </a:ext>
            </a:extLst>
          </p:cNvPr>
          <p:cNvSpPr txBox="1"/>
          <p:nvPr/>
        </p:nvSpPr>
        <p:spPr>
          <a:xfrm>
            <a:off x="0" y="386715"/>
            <a:ext cx="9144000" cy="553998"/>
          </a:xfrm>
          <a:prstGeom prst="rect">
            <a:avLst/>
          </a:prstGeom>
        </p:spPr>
        <p:txBody>
          <a:bodyPr vert="horz" wrap="square" lIns="0" tIns="0" rIns="0" bIns="0" rtlCol="0">
            <a:spAutoFit/>
          </a:bodyPr>
          <a:lstStyle/>
          <a:p>
            <a:pPr marL="0" algn="ctr">
              <a:lnSpc>
                <a:spcPct val="100000"/>
              </a:lnSpc>
            </a:pPr>
            <a:r>
              <a:rPr sz="3600" b="1" spc="10" dirty="0">
                <a:latin typeface="Calibri"/>
                <a:cs typeface="Calibri"/>
              </a:rPr>
              <a:t>FY</a:t>
            </a:r>
            <a:r>
              <a:rPr lang="en-US" sz="3600" b="1" spc="10" dirty="0">
                <a:latin typeface="Calibri"/>
                <a:cs typeface="Calibri"/>
              </a:rPr>
              <a:t>27</a:t>
            </a:r>
            <a:r>
              <a:rPr sz="3600" b="1" spc="10" dirty="0">
                <a:latin typeface="Calibri"/>
                <a:cs typeface="Calibri"/>
              </a:rPr>
              <a:t> </a:t>
            </a:r>
            <a:r>
              <a:rPr lang="en-US" sz="3600" b="1" spc="10" dirty="0">
                <a:latin typeface="Calibri"/>
                <a:cs typeface="Calibri"/>
              </a:rPr>
              <a:t>Reserve Discrete Requirements </a:t>
            </a:r>
          </a:p>
        </p:txBody>
      </p:sp>
      <p:sp>
        <p:nvSpPr>
          <p:cNvPr id="11" name="text 1">
            <a:extLst>
              <a:ext uri="{FF2B5EF4-FFF2-40B4-BE49-F238E27FC236}">
                <a16:creationId xmlns:a16="http://schemas.microsoft.com/office/drawing/2014/main" id="{D1AFED19-6E4D-92CA-046E-52D2229F416F}"/>
              </a:ext>
            </a:extLst>
          </p:cNvPr>
          <p:cNvSpPr txBox="1"/>
          <p:nvPr/>
        </p:nvSpPr>
        <p:spPr>
          <a:xfrm>
            <a:off x="312419" y="2019433"/>
            <a:ext cx="8519160" cy="4708981"/>
          </a:xfrm>
          <a:prstGeom prst="rect">
            <a:avLst/>
          </a:prstGeom>
        </p:spPr>
        <p:txBody>
          <a:bodyPr vert="horz" wrap="square" lIns="0" tIns="0" rIns="0" bIns="0" rtlCol="0">
            <a:spAutoFit/>
          </a:bodyPr>
          <a:lstStyle/>
          <a:p>
            <a:pPr marL="285750" indent="-285750">
              <a:lnSpc>
                <a:spcPct val="100000"/>
              </a:lnSpc>
              <a:buFont typeface="Arial" panose="020B0604020202020204" pitchFamily="34" charset="0"/>
              <a:buChar char="•"/>
            </a:pPr>
            <a:r>
              <a:rPr lang="en-US" sz="1700" b="1" u="sng" spc="10" dirty="0">
                <a:latin typeface="Calibri"/>
                <a:cs typeface="Calibri"/>
              </a:rPr>
              <a:t>To ensure technical qualification</a:t>
            </a:r>
            <a:r>
              <a:rPr lang="en-US" sz="1700" spc="10" dirty="0">
                <a:latin typeface="Calibri"/>
                <a:cs typeface="Calibri"/>
              </a:rPr>
              <a:t>, candidates are strongly encouraged to review the specific Discrete Requirements for their intended designator. These requirements outline the professional experience and leadership milestones the board uses to gauge candidate readiness.</a:t>
            </a:r>
          </a:p>
          <a:p>
            <a:pPr marL="0">
              <a:lnSpc>
                <a:spcPct val="100000"/>
              </a:lnSpc>
            </a:pPr>
            <a:endParaRPr lang="en-US" sz="1700" spc="10" dirty="0">
              <a:latin typeface="Calibri"/>
              <a:cs typeface="Calibri"/>
            </a:endParaRPr>
          </a:p>
          <a:p>
            <a:pPr marL="285750" indent="-285750">
              <a:lnSpc>
                <a:spcPct val="100000"/>
              </a:lnSpc>
              <a:buFont typeface="Arial" panose="020B0604020202020204" pitchFamily="34" charset="0"/>
              <a:buChar char="•"/>
            </a:pPr>
            <a:r>
              <a:rPr lang="en-US" sz="1700" dirty="0">
                <a:latin typeface="Calibri"/>
                <a:cs typeface="Calibri"/>
              </a:rPr>
              <a:t>Objective is to select applicants that are technically, operationally and administratively proven while demonstrating </a:t>
            </a:r>
            <a:r>
              <a:rPr lang="en-US" sz="1700" b="1" u="sng" dirty="0">
                <a:latin typeface="Calibri"/>
                <a:cs typeface="Calibri"/>
              </a:rPr>
              <a:t>Sustained Superior Performance </a:t>
            </a:r>
            <a:r>
              <a:rPr lang="en-US" sz="1700" dirty="0">
                <a:latin typeface="Calibri"/>
                <a:cs typeface="Calibri"/>
              </a:rPr>
              <a:t>(i.e. Consistent Hard/Soft evaluation breakouts; above RSCA etc.) in increased levels of technical management within their specialty.</a:t>
            </a:r>
          </a:p>
          <a:p>
            <a:pPr marL="0">
              <a:lnSpc>
                <a:spcPct val="100000"/>
              </a:lnSpc>
            </a:pPr>
            <a:endParaRPr lang="en-US" sz="1700" dirty="0">
              <a:latin typeface="Calibri"/>
              <a:cs typeface="Calibri"/>
            </a:endParaRPr>
          </a:p>
          <a:p>
            <a:pPr marL="285750" indent="-285750">
              <a:lnSpc>
                <a:spcPct val="100000"/>
              </a:lnSpc>
              <a:buFont typeface="Arial" panose="020B0604020202020204" pitchFamily="34" charset="0"/>
              <a:buChar char="•"/>
            </a:pPr>
            <a:r>
              <a:rPr lang="en-US" sz="1700" dirty="0">
                <a:latin typeface="Calibri"/>
                <a:cs typeface="Calibri"/>
              </a:rPr>
              <a:t>If a candidate </a:t>
            </a:r>
            <a:r>
              <a:rPr lang="en-US" sz="1700" b="1" u="sng" dirty="0">
                <a:latin typeface="Calibri"/>
                <a:cs typeface="Calibri"/>
              </a:rPr>
              <a:t>does not meet all </a:t>
            </a:r>
            <a:r>
              <a:rPr lang="en-US" sz="1700" dirty="0">
                <a:latin typeface="Calibri"/>
                <a:cs typeface="Calibri"/>
              </a:rPr>
              <a:t>the criteria for being </a:t>
            </a:r>
            <a:r>
              <a:rPr lang="en-US" sz="1700" b="1" u="sng" dirty="0">
                <a:latin typeface="Calibri"/>
                <a:cs typeface="Calibri"/>
              </a:rPr>
              <a:t>fully qualified</a:t>
            </a:r>
            <a:r>
              <a:rPr lang="en-US" sz="1700" dirty="0">
                <a:latin typeface="Calibri"/>
                <a:cs typeface="Calibri"/>
              </a:rPr>
              <a:t>, they are considered to </a:t>
            </a:r>
            <a:r>
              <a:rPr lang="en-US" sz="1700" b="1" u="sng" dirty="0">
                <a:latin typeface="Calibri"/>
                <a:cs typeface="Calibri"/>
              </a:rPr>
              <a:t>have met some </a:t>
            </a:r>
            <a:r>
              <a:rPr lang="en-US" sz="1700" dirty="0">
                <a:latin typeface="Calibri"/>
                <a:cs typeface="Calibri"/>
              </a:rPr>
              <a:t>of the discrete requirements.</a:t>
            </a:r>
          </a:p>
          <a:p>
            <a:pPr marL="0">
              <a:lnSpc>
                <a:spcPct val="100000"/>
              </a:lnSpc>
            </a:pPr>
            <a:endParaRPr lang="en-US" sz="1700" dirty="0">
              <a:latin typeface="Calibri"/>
              <a:cs typeface="Calibri"/>
            </a:endParaRPr>
          </a:p>
          <a:p>
            <a:pPr marL="285750" indent="-285750">
              <a:lnSpc>
                <a:spcPct val="100000"/>
              </a:lnSpc>
              <a:buFont typeface="Arial" panose="020B0604020202020204" pitchFamily="34" charset="0"/>
              <a:buChar char="•"/>
            </a:pPr>
            <a:r>
              <a:rPr lang="en-US" sz="1700" dirty="0">
                <a:latin typeface="Calibri"/>
                <a:cs typeface="Calibri"/>
              </a:rPr>
              <a:t>If a fully qualified candidate </a:t>
            </a:r>
            <a:r>
              <a:rPr lang="en-US" sz="1700" b="1" u="sng" dirty="0">
                <a:latin typeface="Calibri"/>
                <a:cs typeface="Calibri"/>
              </a:rPr>
              <a:t>does not meet all </a:t>
            </a:r>
            <a:r>
              <a:rPr lang="en-US" sz="1700" dirty="0">
                <a:latin typeface="Calibri"/>
                <a:cs typeface="Calibri"/>
              </a:rPr>
              <a:t>the criteria to be among the </a:t>
            </a:r>
            <a:r>
              <a:rPr lang="en-US" sz="1700" b="1" u="sng" dirty="0">
                <a:latin typeface="Calibri"/>
                <a:cs typeface="Calibri"/>
              </a:rPr>
              <a:t>best qualified</a:t>
            </a:r>
            <a:r>
              <a:rPr lang="en-US" sz="1700" dirty="0">
                <a:latin typeface="Calibri"/>
                <a:cs typeface="Calibri"/>
              </a:rPr>
              <a:t>, they are considered to </a:t>
            </a:r>
            <a:r>
              <a:rPr lang="en-US" sz="1700" b="1" u="sng" dirty="0">
                <a:latin typeface="Calibri"/>
                <a:cs typeface="Calibri"/>
              </a:rPr>
              <a:t>have met most </a:t>
            </a:r>
            <a:r>
              <a:rPr lang="en-US" sz="1700" dirty="0">
                <a:latin typeface="Calibri"/>
                <a:cs typeface="Calibri"/>
              </a:rPr>
              <a:t>of the discrete requirements. </a:t>
            </a:r>
          </a:p>
          <a:p>
            <a:pPr marL="0">
              <a:lnSpc>
                <a:spcPct val="100000"/>
              </a:lnSpc>
            </a:pPr>
            <a:endParaRPr lang="en-US" sz="1700" dirty="0">
              <a:latin typeface="Calibri"/>
              <a:cs typeface="Calibri"/>
            </a:endParaRPr>
          </a:p>
          <a:p>
            <a:pPr marL="285750" indent="-285750">
              <a:lnSpc>
                <a:spcPct val="100000"/>
              </a:lnSpc>
              <a:buFont typeface="Arial" panose="020B0604020202020204" pitchFamily="34" charset="0"/>
              <a:buChar char="•"/>
            </a:pPr>
            <a:r>
              <a:rPr lang="en-US" sz="1700" dirty="0">
                <a:latin typeface="Calibri"/>
                <a:cs typeface="Calibri"/>
              </a:rPr>
              <a:t>If a candidate </a:t>
            </a:r>
            <a:r>
              <a:rPr lang="en-US" sz="1700" b="1" u="sng" dirty="0">
                <a:latin typeface="Calibri"/>
                <a:cs typeface="Calibri"/>
              </a:rPr>
              <a:t>meets all the criteria </a:t>
            </a:r>
            <a:r>
              <a:rPr lang="en-US" sz="1700" dirty="0">
                <a:latin typeface="Calibri"/>
                <a:cs typeface="Calibri"/>
              </a:rPr>
              <a:t>for being among the </a:t>
            </a:r>
            <a:r>
              <a:rPr lang="en-US" sz="1700" b="1" u="sng" dirty="0">
                <a:latin typeface="Calibri"/>
                <a:cs typeface="Calibri"/>
              </a:rPr>
              <a:t>best qualified</a:t>
            </a:r>
            <a:r>
              <a:rPr lang="en-US" sz="1700" dirty="0">
                <a:latin typeface="Calibri"/>
                <a:cs typeface="Calibri"/>
              </a:rPr>
              <a:t>, they are considered to </a:t>
            </a:r>
            <a:r>
              <a:rPr lang="en-US" sz="1700" b="1" u="sng" dirty="0">
                <a:latin typeface="Calibri"/>
                <a:cs typeface="Calibri"/>
              </a:rPr>
              <a:t>have met all </a:t>
            </a:r>
            <a:r>
              <a:rPr lang="en-US" sz="1700" dirty="0">
                <a:latin typeface="Calibri"/>
                <a:cs typeface="Calibri"/>
              </a:rPr>
              <a:t>the discrete requirements</a:t>
            </a:r>
          </a:p>
        </p:txBody>
      </p:sp>
      <p:sp>
        <p:nvSpPr>
          <p:cNvPr id="2" name="Slide Number Placeholder 1">
            <a:extLst>
              <a:ext uri="{FF2B5EF4-FFF2-40B4-BE49-F238E27FC236}">
                <a16:creationId xmlns:a16="http://schemas.microsoft.com/office/drawing/2014/main" id="{8C12C4C1-008E-438C-24F8-E1DF3EF9D019}"/>
              </a:ext>
            </a:extLst>
          </p:cNvPr>
          <p:cNvSpPr>
            <a:spLocks noGrp="1"/>
          </p:cNvSpPr>
          <p:nvPr>
            <p:ph type="sldNum" sz="quarter" idx="12"/>
          </p:nvPr>
        </p:nvSpPr>
        <p:spPr/>
        <p:txBody>
          <a:bodyPr/>
          <a:lstStyle/>
          <a:p>
            <a:fld id="{9DBF7F62-2FC2-48DA-A409-C81C5A08FEF5}" type="slidenum">
              <a:rPr lang="en-US" smtClean="0"/>
              <a:pPr/>
              <a:t>7</a:t>
            </a:fld>
            <a:endParaRPr lang="en-US"/>
          </a:p>
        </p:txBody>
      </p:sp>
      <p:pic>
        <p:nvPicPr>
          <p:cNvPr id="4" name="Picture 3">
            <a:extLst>
              <a:ext uri="{FF2B5EF4-FFF2-40B4-BE49-F238E27FC236}">
                <a16:creationId xmlns:a16="http://schemas.microsoft.com/office/drawing/2014/main" id="{08E65F34-028C-613E-CA10-243B56CF4626}"/>
              </a:ext>
            </a:extLst>
          </p:cNvPr>
          <p:cNvPicPr>
            <a:picLocks noChangeAspect="1"/>
          </p:cNvPicPr>
          <p:nvPr/>
        </p:nvPicPr>
        <p:blipFill>
          <a:blip r:embed="rId2"/>
          <a:stretch>
            <a:fillRect/>
          </a:stretch>
        </p:blipFill>
        <p:spPr>
          <a:xfrm>
            <a:off x="594757" y="1066800"/>
            <a:ext cx="7954485" cy="952633"/>
          </a:xfrm>
          <a:prstGeom prst="rect">
            <a:avLst/>
          </a:prstGeom>
        </p:spPr>
      </p:pic>
    </p:spTree>
    <p:extLst>
      <p:ext uri="{BB962C8B-B14F-4D97-AF65-F5344CB8AC3E}">
        <p14:creationId xmlns:p14="http://schemas.microsoft.com/office/powerpoint/2010/main" val="424898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45AAE-487D-8623-EFBF-8D356B51C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B3345-45A6-A663-861C-9E7F342167AE}"/>
              </a:ext>
            </a:extLst>
          </p:cNvPr>
          <p:cNvSpPr>
            <a:spLocks noGrp="1"/>
          </p:cNvSpPr>
          <p:nvPr>
            <p:ph type="title"/>
          </p:nvPr>
        </p:nvSpPr>
        <p:spPr/>
        <p:txBody>
          <a:bodyPr>
            <a:normAutofit fontScale="90000"/>
          </a:bodyPr>
          <a:lstStyle/>
          <a:p>
            <a:r>
              <a:rPr lang="en-US" sz="3600" b="1" dirty="0"/>
              <a:t>Time In Service (TIS)</a:t>
            </a:r>
            <a:r>
              <a:rPr lang="en-US" sz="3600" b="1" dirty="0">
                <a:solidFill>
                  <a:srgbClr val="0070C0"/>
                </a:solidFill>
              </a:rPr>
              <a:t> </a:t>
            </a:r>
            <a:r>
              <a:rPr lang="en-US" sz="3600" b="1" dirty="0"/>
              <a:t>Eligibility </a:t>
            </a:r>
            <a:br>
              <a:rPr lang="en-US" sz="3600" b="1" dirty="0"/>
            </a:br>
            <a:r>
              <a:rPr lang="en-US" sz="2200" b="1" dirty="0"/>
              <a:t>(Total Qualifying Service (TQS) - NOT to include IRR Service)</a:t>
            </a:r>
            <a:br>
              <a:rPr lang="en-US" sz="3600" dirty="0"/>
            </a:br>
            <a:endParaRPr lang="en-US" sz="3600" b="1" dirty="0"/>
          </a:p>
        </p:txBody>
      </p:sp>
      <p:sp>
        <p:nvSpPr>
          <p:cNvPr id="3" name="Content Placeholder 2">
            <a:extLst>
              <a:ext uri="{FF2B5EF4-FFF2-40B4-BE49-F238E27FC236}">
                <a16:creationId xmlns:a16="http://schemas.microsoft.com/office/drawing/2014/main" id="{FAAEC798-8096-3500-B479-C6E4DFB0B2DB}"/>
              </a:ext>
            </a:extLst>
          </p:cNvPr>
          <p:cNvSpPr>
            <a:spLocks noGrp="1"/>
          </p:cNvSpPr>
          <p:nvPr>
            <p:ph idx="1"/>
          </p:nvPr>
        </p:nvSpPr>
        <p:spPr>
          <a:xfrm>
            <a:off x="457200" y="1387766"/>
            <a:ext cx="8229600" cy="5135562"/>
          </a:xfrm>
        </p:spPr>
        <p:txBody>
          <a:bodyPr>
            <a:normAutofit fontScale="92500" lnSpcReduction="10000"/>
          </a:bodyPr>
          <a:lstStyle/>
          <a:p>
            <a:pPr marL="571500" lvl="2" indent="-285750">
              <a:tabLst>
                <a:tab pos="228600" algn="l"/>
              </a:tabLst>
            </a:pPr>
            <a:r>
              <a:rPr lang="en-US" sz="1700" dirty="0"/>
              <a:t>TIS Eligibility is calculated as of 1 October for the fiscal year you are applying </a:t>
            </a:r>
          </a:p>
          <a:p>
            <a:pPr marL="285750" lvl="2" indent="0">
              <a:buNone/>
              <a:tabLst>
                <a:tab pos="228600" algn="l"/>
              </a:tabLst>
            </a:pPr>
            <a:r>
              <a:rPr lang="en-US" sz="1700" dirty="0"/>
              <a:t>(ie...if applying for FY28, then 1 October 2027 is the year for which you are applying)</a:t>
            </a:r>
          </a:p>
          <a:p>
            <a:pPr marL="285750" lvl="2" indent="0">
              <a:buNone/>
              <a:tabLst>
                <a:tab pos="228600" algn="l"/>
              </a:tabLst>
            </a:pPr>
            <a:endParaRPr lang="en-US" sz="1700" dirty="0"/>
          </a:p>
          <a:p>
            <a:pPr marL="571500" lvl="2" indent="-285750">
              <a:tabLst>
                <a:tab pos="228600" algn="l"/>
              </a:tabLst>
            </a:pPr>
            <a:r>
              <a:rPr lang="en-US" sz="1700" dirty="0"/>
              <a:t>The Annual Statement of Service History (</a:t>
            </a:r>
            <a:r>
              <a:rPr lang="en-US" sz="1700" b="1" dirty="0"/>
              <a:t>ASOSH</a:t>
            </a:r>
            <a:r>
              <a:rPr lang="en-US" sz="1700" dirty="0"/>
              <a:t>) serves as the </a:t>
            </a:r>
            <a:r>
              <a:rPr lang="en-US" sz="1700" b="1" dirty="0"/>
              <a:t>official record for TQS </a:t>
            </a:r>
            <a:r>
              <a:rPr lang="en-US" sz="1700" dirty="0"/>
              <a:t>and </a:t>
            </a:r>
            <a:r>
              <a:rPr lang="en-US" sz="1700" b="1" u="sng" dirty="0"/>
              <a:t>must be included as an enclosure in the applicant’s package</a:t>
            </a:r>
            <a:r>
              <a:rPr lang="en-US" sz="1700" dirty="0"/>
              <a:t>. </a:t>
            </a:r>
          </a:p>
          <a:p>
            <a:pPr marL="1028700" lvl="3" indent="-285750">
              <a:tabLst>
                <a:tab pos="228600" algn="l"/>
              </a:tabLst>
            </a:pPr>
            <a:r>
              <a:rPr lang="en-US" sz="1300" dirty="0"/>
              <a:t>The primary source to review point capture is to log into Navy Standard Integrated Personnel System (NSIPS) to view the Naval Enlisted/Officer Participation System (NEOPS).”</a:t>
            </a:r>
          </a:p>
          <a:p>
            <a:pPr marL="285750" lvl="2" indent="0">
              <a:buNone/>
              <a:tabLst>
                <a:tab pos="228600" algn="l"/>
              </a:tabLst>
            </a:pPr>
            <a:endParaRPr lang="en-US" sz="500" dirty="0"/>
          </a:p>
          <a:p>
            <a:pPr marL="571500" lvl="2" indent="-285750">
              <a:tabLst>
                <a:tab pos="228600" algn="l"/>
              </a:tabLst>
            </a:pPr>
            <a:r>
              <a:rPr lang="en-US" sz="1700" dirty="0"/>
              <a:t>TIS Waivers will only be considered in accordance with annual NAVADMIN</a:t>
            </a:r>
          </a:p>
          <a:p>
            <a:pPr marL="285750" lvl="1" indent="0">
              <a:buNone/>
              <a:tabLst>
                <a:tab pos="228600" algn="l"/>
              </a:tabLst>
            </a:pPr>
            <a:endParaRPr lang="en-US" sz="1700" dirty="0"/>
          </a:p>
          <a:p>
            <a:pPr marL="571500" lvl="1">
              <a:buFont typeface="Arial" panose="020B0604020202020204" pitchFamily="34" charset="0"/>
              <a:buChar char="•"/>
              <a:tabLst>
                <a:tab pos="228600" algn="l"/>
              </a:tabLst>
            </a:pPr>
            <a:r>
              <a:rPr lang="en-US" sz="1700" b="1" u="sng" dirty="0"/>
              <a:t>FY28 Time in Service Waiver Windows</a:t>
            </a:r>
            <a:br>
              <a:rPr lang="en-US" sz="1700" dirty="0"/>
            </a:br>
            <a:r>
              <a:rPr lang="en-US" sz="1700" dirty="0"/>
              <a:t> - LDO: 14.1 - 20.0 TQS </a:t>
            </a:r>
            <a:br>
              <a:rPr lang="en-US" sz="1700" dirty="0"/>
            </a:br>
            <a:r>
              <a:rPr lang="en-US" sz="1700" dirty="0"/>
              <a:t>- CWO2 (E7/8): 12.0 - 13.9, 20.1 - 22.0 TQS</a:t>
            </a:r>
            <a:br>
              <a:rPr lang="en-US" sz="1700" dirty="0"/>
            </a:br>
            <a:r>
              <a:rPr lang="en-US" sz="1700" dirty="0"/>
              <a:t>- CWO3 (E9): 20.1 - 25.0 TQS</a:t>
            </a:r>
            <a:br>
              <a:rPr lang="en-US" sz="1700" dirty="0"/>
            </a:br>
            <a:r>
              <a:rPr lang="en-US" sz="1700" dirty="0"/>
              <a:t>(No further exceptions will be entertained) </a:t>
            </a:r>
            <a:br>
              <a:rPr lang="en-US" sz="1700" dirty="0"/>
            </a:br>
            <a:endParaRPr lang="en-US" sz="1700" dirty="0"/>
          </a:p>
          <a:p>
            <a:pPr marL="571500" lvl="1">
              <a:buFont typeface="Arial" panose="020B0604020202020204" pitchFamily="34" charset="0"/>
              <a:buChar char="•"/>
              <a:tabLst>
                <a:tab pos="228600" algn="l"/>
              </a:tabLst>
            </a:pPr>
            <a:r>
              <a:rPr lang="en-US" sz="1700" dirty="0"/>
              <a:t>Reserve Time in Service (TIS) Waiver Template &amp; Guide to properly calculate TQS  are located on the RC LDO/CWO page</a:t>
            </a:r>
          </a:p>
          <a:p>
            <a:pPr marL="571500" lvl="1">
              <a:tabLst>
                <a:tab pos="228600" algn="l"/>
              </a:tabLst>
            </a:pPr>
            <a:endParaRPr lang="en-US" sz="1700" dirty="0"/>
          </a:p>
          <a:p>
            <a:pPr marL="571500" lvl="1">
              <a:buFont typeface="Arial" panose="020B0604020202020204" pitchFamily="34" charset="0"/>
              <a:buChar char="•"/>
              <a:tabLst>
                <a:tab pos="228600" algn="l"/>
              </a:tabLst>
            </a:pPr>
            <a:r>
              <a:rPr lang="en-US" sz="1700" dirty="0"/>
              <a:t>All waiver requests must also be addressed/endorsed by their Commanding Officer in the endorsement portion of the application (no longer a separate submission process)</a:t>
            </a:r>
          </a:p>
        </p:txBody>
      </p:sp>
      <p:sp>
        <p:nvSpPr>
          <p:cNvPr id="4" name="Slide Number Placeholder 3">
            <a:extLst>
              <a:ext uri="{FF2B5EF4-FFF2-40B4-BE49-F238E27FC236}">
                <a16:creationId xmlns:a16="http://schemas.microsoft.com/office/drawing/2014/main" id="{550CC5F8-ADAC-E783-B61E-A4023B2DDCA7}"/>
              </a:ext>
            </a:extLst>
          </p:cNvPr>
          <p:cNvSpPr>
            <a:spLocks noGrp="1"/>
          </p:cNvSpPr>
          <p:nvPr>
            <p:ph type="sldNum" sz="quarter" idx="12"/>
          </p:nvPr>
        </p:nvSpPr>
        <p:spPr/>
        <p:txBody>
          <a:bodyPr/>
          <a:lstStyle/>
          <a:p>
            <a:fld id="{9DBF7F62-2FC2-48DA-A409-C81C5A08FEF5}" type="slidenum">
              <a:rPr lang="en-US" smtClean="0"/>
              <a:pPr/>
              <a:t>8</a:t>
            </a:fld>
            <a:endParaRPr lang="en-US" dirty="0"/>
          </a:p>
        </p:txBody>
      </p:sp>
    </p:spTree>
    <p:extLst>
      <p:ext uri="{BB962C8B-B14F-4D97-AF65-F5344CB8AC3E}">
        <p14:creationId xmlns:p14="http://schemas.microsoft.com/office/powerpoint/2010/main" val="250917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Limited Duty Officer (</a:t>
            </a:r>
            <a:r>
              <a:rPr lang="en-US" sz="3600" b="1" dirty="0" err="1"/>
              <a:t>LDO</a:t>
            </a:r>
            <a:r>
              <a:rPr lang="en-US" sz="3600" b="1" dirty="0"/>
              <a:t>)</a:t>
            </a:r>
          </a:p>
        </p:txBody>
      </p:sp>
      <p:sp>
        <p:nvSpPr>
          <p:cNvPr id="3" name="Rectangle 2">
            <a:extLst>
              <a:ext uri="{FF2B5EF4-FFF2-40B4-BE49-F238E27FC236}">
                <a16:creationId xmlns:a16="http://schemas.microsoft.com/office/drawing/2014/main" id="{ED2FA61F-222C-4CA8-883E-6B4231DE1A55}"/>
              </a:ext>
            </a:extLst>
          </p:cNvPr>
          <p:cNvSpPr/>
          <p:nvPr/>
        </p:nvSpPr>
        <p:spPr>
          <a:xfrm>
            <a:off x="457200" y="1295400"/>
            <a:ext cx="8458200" cy="4278094"/>
          </a:xfrm>
          <a:prstGeom prst="rect">
            <a:avLst/>
          </a:prstGeom>
        </p:spPr>
        <p:txBody>
          <a:bodyPr wrap="square">
            <a:spAutoFit/>
          </a:bodyPr>
          <a:lstStyle/>
          <a:p>
            <a:pPr indent="-342900">
              <a:buFont typeface="Arial" panose="020B0604020202020204" pitchFamily="34" charset="0"/>
              <a:buChar char="•"/>
            </a:pPr>
            <a:r>
              <a:rPr lang="en-US" sz="2400" b="1" dirty="0"/>
              <a:t>Leadership and Management Positions</a:t>
            </a:r>
          </a:p>
          <a:p>
            <a:pPr marL="800100" lvl="1" indent="-342900">
              <a:buFont typeface="Arial" panose="020B0604020202020204" pitchFamily="34" charset="0"/>
              <a:buChar char="•"/>
            </a:pPr>
            <a:r>
              <a:rPr lang="en-US" dirty="0"/>
              <a:t>ENS through </a:t>
            </a:r>
            <a:r>
              <a:rPr lang="en-US" dirty="0" err="1"/>
              <a:t>CAPT</a:t>
            </a:r>
            <a:r>
              <a:rPr lang="en-US" dirty="0"/>
              <a:t> level that require technical background and skills not attainable through normal development within other officer designators</a:t>
            </a:r>
          </a:p>
          <a:p>
            <a:pPr marL="800100" lvl="1" indent="-342900">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b="1" dirty="0"/>
              <a:t>Technical Managers  </a:t>
            </a:r>
          </a:p>
          <a:p>
            <a:pPr marL="800100" lvl="1" indent="-342900">
              <a:buFont typeface="Arial" panose="020B0604020202020204" pitchFamily="34" charset="0"/>
              <a:buChar char="•"/>
            </a:pPr>
            <a:r>
              <a:rPr lang="en-US" dirty="0" err="1"/>
              <a:t>LDOs</a:t>
            </a:r>
            <a:r>
              <a:rPr lang="en-US" dirty="0"/>
              <a:t> are Naval Line or Staff Corps Officers that progressively advance within broad technical fields related to their former enlisted ratings</a:t>
            </a:r>
          </a:p>
          <a:p>
            <a:endParaRPr lang="en-US" sz="2400" b="1" dirty="0"/>
          </a:p>
          <a:p>
            <a:pPr marL="342900" indent="-342900">
              <a:buFont typeface="Arial" panose="020B0604020202020204" pitchFamily="34" charset="0"/>
              <a:buChar char="•"/>
            </a:pPr>
            <a:r>
              <a:rPr lang="en-US" sz="2400" b="1" dirty="0" err="1"/>
              <a:t>LDOs</a:t>
            </a:r>
            <a:r>
              <a:rPr lang="en-US" sz="2400" b="1" dirty="0"/>
              <a:t> serve as, but are not limited to, </a:t>
            </a:r>
            <a:r>
              <a:rPr lang="en-US" sz="2400" b="1" dirty="0" err="1"/>
              <a:t>DIVOs</a:t>
            </a:r>
            <a:r>
              <a:rPr lang="en-US" sz="2400" b="1" dirty="0"/>
              <a:t>, DEPT Heads, </a:t>
            </a:r>
            <a:r>
              <a:rPr lang="en-US" sz="2400" b="1" dirty="0" err="1"/>
              <a:t>OICs</a:t>
            </a:r>
            <a:r>
              <a:rPr lang="en-US" sz="2400" b="1" dirty="0"/>
              <a:t>, </a:t>
            </a:r>
            <a:r>
              <a:rPr lang="en-US" sz="2400" b="1" dirty="0" err="1"/>
              <a:t>XOs</a:t>
            </a:r>
            <a:r>
              <a:rPr lang="en-US" sz="2400" b="1" dirty="0"/>
              <a:t> and COs </a:t>
            </a:r>
          </a:p>
          <a:p>
            <a:endParaRPr lang="en-US" sz="2400" b="1" dirty="0"/>
          </a:p>
          <a:p>
            <a:pPr marL="342900" indent="-342900">
              <a:buFont typeface="Arial" panose="020B0604020202020204" pitchFamily="34" charset="0"/>
              <a:buChar char="•"/>
            </a:pPr>
            <a:r>
              <a:rPr lang="en-US" sz="2400" b="1" dirty="0"/>
              <a:t>The Rank of </a:t>
            </a:r>
            <a:r>
              <a:rPr lang="en-US" sz="2400" b="1" dirty="0" err="1"/>
              <a:t>CAPT</a:t>
            </a:r>
            <a:r>
              <a:rPr lang="en-US" sz="2400" b="1" dirty="0"/>
              <a:t> is the pinnacle goal!</a:t>
            </a:r>
          </a:p>
        </p:txBody>
      </p:sp>
      <p:sp>
        <p:nvSpPr>
          <p:cNvPr id="4" name="Slide Number Placeholder 3">
            <a:extLst>
              <a:ext uri="{FF2B5EF4-FFF2-40B4-BE49-F238E27FC236}">
                <a16:creationId xmlns:a16="http://schemas.microsoft.com/office/drawing/2014/main" id="{3FF0CFD5-A8FE-F28D-9089-61AF60DE5F71}"/>
              </a:ext>
            </a:extLst>
          </p:cNvPr>
          <p:cNvSpPr>
            <a:spLocks noGrp="1"/>
          </p:cNvSpPr>
          <p:nvPr>
            <p:ph type="sldNum" sz="quarter" idx="12"/>
          </p:nvPr>
        </p:nvSpPr>
        <p:spPr/>
        <p:txBody>
          <a:bodyPr/>
          <a:lstStyle/>
          <a:p>
            <a:fld id="{9DBF7F62-2FC2-48DA-A409-C81C5A08FEF5}" type="slidenum">
              <a:rPr lang="en-US" smtClean="0"/>
              <a:pPr/>
              <a:t>9</a:t>
            </a:fld>
            <a:endParaRPr lang="en-US" dirty="0"/>
          </a:p>
        </p:txBody>
      </p:sp>
    </p:spTree>
    <p:extLst>
      <p:ext uri="{BB962C8B-B14F-4D97-AF65-F5344CB8AC3E}">
        <p14:creationId xmlns:p14="http://schemas.microsoft.com/office/powerpoint/2010/main" val="21663494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95B3D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5255E20C2EB46933843999236D328" ma:contentTypeVersion="18" ma:contentTypeDescription="Create a new document." ma:contentTypeScope="" ma:versionID="7af2bf9d522e02875db4dee66be2ad2f">
  <xsd:schema xmlns:xsd="http://www.w3.org/2001/XMLSchema" xmlns:xs="http://www.w3.org/2001/XMLSchema" xmlns:p="http://schemas.microsoft.com/office/2006/metadata/properties" xmlns:ns1="http://schemas.microsoft.com/sharepoint/v3" xmlns:ns3="8149f086-38e7-4b93-8b9f-869f0dbfa57b" xmlns:ns4="dab4dba0-2b8b-414a-8eb3-7f503f0ef013" targetNamespace="http://schemas.microsoft.com/office/2006/metadata/properties" ma:root="true" ma:fieldsID="18e25c990bb08bbbd1bc01e86422ce72" ns1:_="" ns3:_="" ns4:_="">
    <xsd:import namespace="http://schemas.microsoft.com/sharepoint/v3"/>
    <xsd:import namespace="8149f086-38e7-4b93-8b9f-869f0dbfa57b"/>
    <xsd:import namespace="dab4dba0-2b8b-414a-8eb3-7f503f0ef01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earchProperties" minOccurs="0"/>
                <xsd:element ref="ns4:MediaServiceSystemTag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9f086-38e7-4b93-8b9f-869f0dbfa5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b4dba0-2b8b-414a-8eb3-7f503f0ef0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ab4dba0-2b8b-414a-8eb3-7f503f0ef0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3FC82-0FE3-4B46-B8D9-F9A4D5563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49f086-38e7-4b93-8b9f-869f0dbfa57b"/>
    <ds:schemaRef ds:uri="dab4dba0-2b8b-414a-8eb3-7f503f0ef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FD0790-92A4-493E-BBB5-9FF9F41849AA}">
  <ds:schemaRefs>
    <ds:schemaRef ds:uri="http://schemas.microsoft.com/office/2006/metadata/properties"/>
    <ds:schemaRef ds:uri="http://purl.org/dc/dcmitype/"/>
    <ds:schemaRef ds:uri="http://purl.org/dc/terms/"/>
    <ds:schemaRef ds:uri="dab4dba0-2b8b-414a-8eb3-7f503f0ef013"/>
    <ds:schemaRef ds:uri="http://schemas.microsoft.com/office/2006/documentManagement/types"/>
    <ds:schemaRef ds:uri="http://schemas.microsoft.com/sharepoint/v3"/>
    <ds:schemaRef ds:uri="http://purl.org/dc/elements/1.1/"/>
    <ds:schemaRef ds:uri="http://schemas.microsoft.com/office/infopath/2007/PartnerControls"/>
    <ds:schemaRef ds:uri="http://schemas.openxmlformats.org/package/2006/metadata/core-properties"/>
    <ds:schemaRef ds:uri="8149f086-38e7-4b93-8b9f-869f0dbfa57b"/>
    <ds:schemaRef ds:uri="http://www.w3.org/XML/1998/namespace"/>
  </ds:schemaRefs>
</ds:datastoreItem>
</file>

<file path=customXml/itemProps3.xml><?xml version="1.0" encoding="utf-8"?>
<ds:datastoreItem xmlns:ds="http://schemas.openxmlformats.org/officeDocument/2006/customXml" ds:itemID="{5A854597-E90D-4D5C-AC97-50B949D0316F}">
  <ds:schemaRefs>
    <ds:schemaRef ds:uri="http://schemas.microsoft.com/sharepoint/v3/contenttype/forms"/>
  </ds:schemaRefs>
</ds:datastoreItem>
</file>

<file path=docMetadata/LabelInfo.xml><?xml version="1.0" encoding="utf-8"?>
<clbl:labelList xmlns:clbl="http://schemas.microsoft.com/office/2020/mipLabelMetadata">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17585</TotalTime>
  <Words>3579</Words>
  <Application>Microsoft Office PowerPoint</Application>
  <PresentationFormat>On-screen Show (4:3)</PresentationFormat>
  <Paragraphs>483</Paragraphs>
  <Slides>32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FY-28 Reserve Limited Duty Officer (LDO)/Chief Warrant Officer (CWO) Commissioning Program Recruiting Community PRELIM Brief Goal: 105 NRCs </vt:lpstr>
      <vt:lpstr>Navigate your way…</vt:lpstr>
      <vt:lpstr>LDOs and CWOs Mission</vt:lpstr>
      <vt:lpstr>Why?</vt:lpstr>
      <vt:lpstr>Who? LDO and CWO Eligibility Requirements</vt:lpstr>
      <vt:lpstr>PO1’s  Additional Requirements</vt:lpstr>
      <vt:lpstr>PowerPoint Presentation</vt:lpstr>
      <vt:lpstr>Time In Service (TIS) Eligibility  (Total Qualifying Service (TQS) - NOT to include IRR Service) </vt:lpstr>
      <vt:lpstr>Limited Duty Officer (LDO)</vt:lpstr>
      <vt:lpstr>Where? FY27 LDO “OPEN” Career Fields  and Selections…</vt:lpstr>
      <vt:lpstr>PowerPoint Presentation</vt:lpstr>
      <vt:lpstr>Chief Warrant Officer (CWO)</vt:lpstr>
      <vt:lpstr>Where? FY-27 CWO “OPEN” Career Fields and Selections…</vt:lpstr>
      <vt:lpstr>PowerPoint Presentation</vt:lpstr>
      <vt:lpstr>Who? Common Selection Characteristics…</vt:lpstr>
      <vt:lpstr>When?</vt:lpstr>
      <vt:lpstr>PowerPoint Presentation</vt:lpstr>
      <vt:lpstr>PowerPoint Presentation</vt:lpstr>
      <vt:lpstr>PowerPoint Presentation</vt:lpstr>
      <vt:lpstr>PowerPoint Presentation</vt:lpstr>
      <vt:lpstr>Interview Appraisal Board Requirements</vt:lpstr>
      <vt:lpstr>Interview Appraisal Board Preparation</vt:lpstr>
      <vt:lpstr>Interview Appraisal Boards (cont.)</vt:lpstr>
      <vt:lpstr>CO’s Endorsement</vt:lpstr>
      <vt:lpstr>Additional Comments  (Formerly Personal Statement)</vt:lpstr>
      <vt:lpstr>Selection and Commissioning</vt:lpstr>
      <vt:lpstr>Commissioning Requirements</vt:lpstr>
      <vt:lpstr>Annual Retirement Pay       </vt:lpstr>
      <vt:lpstr>Drill Weekend Pay </vt:lpstr>
      <vt:lpstr>Engagement Team Overall Process</vt:lpstr>
      <vt:lpstr>FY27 Mustang Selects</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DUTY OFFICER and CHIEF WARRANT OFFICER APPLICANT BRIEF</dc:title>
  <dc:subject>Recruiting Brief</dc:subject>
  <dc:creator>LCDR Jesse Dilbeck</dc:creator>
  <cp:lastModifiedBy>Frongillo, Channell A LCDR USN CHNAVPERS MIL TN (USA)</cp:lastModifiedBy>
  <cp:revision>764</cp:revision>
  <cp:lastPrinted>2026-01-23T20:58:03Z</cp:lastPrinted>
  <dcterms:created xsi:type="dcterms:W3CDTF">2014-05-08T21:38:48Z</dcterms:created>
  <dcterms:modified xsi:type="dcterms:W3CDTF">2026-03-09T15:40:41Z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0x010100ABD5255E20C2EB46933843999236D328</vt:lpwstr>
  </property>
</Properties>
</file>