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308" r:id="rId6"/>
    <p:sldId id="309" r:id="rId7"/>
    <p:sldId id="312" r:id="rId8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FF00"/>
    <a:srgbClr val="0000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87937" autoAdjust="0"/>
  </p:normalViewPr>
  <p:slideViewPr>
    <p:cSldViewPr>
      <p:cViewPr varScale="1">
        <p:scale>
          <a:sx n="88" d="100"/>
          <a:sy n="88" d="100"/>
        </p:scale>
        <p:origin x="17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78" y="-84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9AE5AC3E-215C-4B81-909D-2BF5921ED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52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2AB1784D-6547-43DE-AE3F-E256585BC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6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7B1793-D71E-412D-B934-4E2BE802597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7B1793-D71E-412D-B934-4E2BE802597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NO-shado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2488" y="1984375"/>
            <a:ext cx="2359025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609600" y="1244600"/>
            <a:ext cx="853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457200" y="1295400"/>
            <a:ext cx="8686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8177213" y="0"/>
            <a:ext cx="979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FF0000"/>
                </a:solidFill>
              </a:rPr>
              <a:t>Unclassified</a:t>
            </a: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0" y="6581775"/>
            <a:ext cx="10175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FF0000"/>
                </a:solidFill>
              </a:rPr>
              <a:t>Unclassified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143000"/>
          </a:xfrm>
        </p:spPr>
        <p:txBody>
          <a:bodyPr/>
          <a:lstStyle>
            <a:lvl1pPr>
              <a:defRPr sz="4000" b="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1221A-F99C-45A8-8509-D4FE3123F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B98E7-CDAC-446B-A25D-5420481B3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76200"/>
            <a:ext cx="21145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61912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263F3-EFCB-434C-8E70-9F5003496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90600" y="76200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657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57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1E5C0-6570-43E3-868E-DF9524C35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62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B3505-FC7E-49AC-B383-D62769D0F0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6F2AD-A0FC-4CBF-BB3B-2FC4A3C3B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5497B-F9E6-4FE9-8CE2-5DB1956FE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18B07-FC29-447A-8CCB-1F4A2C63D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1FCAC-5E29-47BE-A4F0-60B27D494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169A-DB85-4DEB-8CBC-294251005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D73DF-E380-4042-AD13-ACB9C468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EE143-0CBF-4C97-B0A0-B41E0A001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25621AF-BB0A-4280-B430-710C7691A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609600" y="990600"/>
            <a:ext cx="853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457200" y="1041400"/>
            <a:ext cx="8686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Picture 7" descr="CNO-shad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400" y="25400"/>
            <a:ext cx="9017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152400" y="6581775"/>
            <a:ext cx="979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FF0000"/>
                </a:solidFill>
              </a:rPr>
              <a:t>Unclassified</a:t>
            </a:r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8164513" y="0"/>
            <a:ext cx="979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FF0000"/>
                </a:solidFill>
              </a:rPr>
              <a:t>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81" r:id="rId8"/>
    <p:sldLayoutId id="2147483790" r:id="rId9"/>
    <p:sldLayoutId id="2147483782" r:id="rId10"/>
    <p:sldLayoutId id="2147483791" r:id="rId11"/>
    <p:sldLayoutId id="214748379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DMDC Online Access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410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1800" dirty="0" smtClean="0"/>
              <a:t>To obtain access to the DMDC Online you must:</a:t>
            </a:r>
          </a:p>
          <a:p>
            <a:pPr eaLnBrk="1" hangingPunct="1">
              <a:buFont typeface="Arial" charset="0"/>
              <a:buNone/>
            </a:pPr>
            <a:endParaRPr lang="en-US" sz="1800" dirty="0" smtClean="0"/>
          </a:p>
          <a:p>
            <a:pPr marL="457200" indent="-457200" eaLnBrk="1" hangingPunct="1">
              <a:buAutoNum type="arabicPeriod"/>
            </a:pPr>
            <a:r>
              <a:rPr lang="en-US" sz="1800" dirty="0" smtClean="0"/>
              <a:t>Download </a:t>
            </a:r>
            <a:r>
              <a:rPr lang="en-US" sz="1800" dirty="0"/>
              <a:t>System Authorization Access Request (SAAR) DD Form 2875 </a:t>
            </a:r>
            <a:r>
              <a:rPr lang="en-US" sz="1800" dirty="0" smtClean="0"/>
              <a:t>(May22) which can be downloaded at:</a:t>
            </a:r>
          </a:p>
          <a:p>
            <a:pPr marL="0" indent="0" eaLnBrk="1" hangingPunct="1">
              <a:buNone/>
            </a:pPr>
            <a:r>
              <a:rPr lang="en-US" sz="1800" dirty="0" smtClean="0"/>
              <a:t>      	</a:t>
            </a:r>
            <a:r>
              <a:rPr lang="en-US" sz="1800" u="sng" dirty="0" smtClean="0">
                <a:solidFill>
                  <a:srgbClr val="000099"/>
                </a:solidFill>
              </a:rPr>
              <a:t>http</a:t>
            </a:r>
            <a:r>
              <a:rPr lang="en-US" sz="1800" u="sng" dirty="0">
                <a:solidFill>
                  <a:srgbClr val="000099"/>
                </a:solidFill>
              </a:rPr>
              <a:t>://</a:t>
            </a:r>
            <a:r>
              <a:rPr lang="en-US" sz="1800" u="sng" dirty="0" smtClean="0">
                <a:solidFill>
                  <a:srgbClr val="000099"/>
                </a:solidFill>
              </a:rPr>
              <a:t>www.esd.whs.mil/Directives/forms/dd2500_2999/DD2875</a:t>
            </a:r>
          </a:p>
          <a:p>
            <a:pPr marL="0" indent="0" eaLnBrk="1" hangingPunct="1">
              <a:buNone/>
            </a:pPr>
            <a:r>
              <a:rPr lang="en-US" sz="1800" dirty="0"/>
              <a:t>	</a:t>
            </a:r>
            <a:r>
              <a:rPr lang="en-US" sz="1800" dirty="0" smtClean="0"/>
              <a:t>(The SAAR-Navy (OPNAV 5239/14) cannot be used for this DoD system.)</a:t>
            </a:r>
          </a:p>
          <a:p>
            <a:pPr marL="0" indent="0" eaLnBrk="1" hangingPunct="1">
              <a:buNone/>
            </a:pPr>
            <a:endParaRPr lang="en-US" sz="1800" dirty="0"/>
          </a:p>
          <a:p>
            <a:pPr marL="457200" indent="-457200" eaLnBrk="1" hangingPunct="1">
              <a:buFont typeface="+mj-lt"/>
              <a:buAutoNum type="arabicPeriod" startAt="2"/>
            </a:pPr>
            <a:r>
              <a:rPr lang="en-US" sz="1800" dirty="0" smtClean="0"/>
              <a:t>Fill out it out following the directions on the next slide. </a:t>
            </a:r>
          </a:p>
          <a:p>
            <a:pPr marL="457200" indent="-457200" eaLnBrk="1" hangingPunct="1">
              <a:buFont typeface="+mj-lt"/>
              <a:buAutoNum type="arabicPeriod" startAt="2"/>
            </a:pPr>
            <a:endParaRPr lang="en-US" sz="1800" dirty="0" smtClean="0"/>
          </a:p>
          <a:p>
            <a:pPr marL="457200" indent="-457200" eaLnBrk="1" hangingPunct="1">
              <a:buFont typeface="Arial" charset="0"/>
              <a:buAutoNum type="arabicPeriod" startAt="2"/>
            </a:pPr>
            <a:r>
              <a:rPr lang="en-US" sz="1800" dirty="0" smtClean="0"/>
              <a:t>E-mail </a:t>
            </a:r>
            <a:r>
              <a:rPr lang="en-US" sz="1800" dirty="0"/>
              <a:t>the form using the Encrypted Option in Outlook to both:</a:t>
            </a:r>
          </a:p>
          <a:p>
            <a:pPr eaLnBrk="1" hangingPunct="1">
              <a:buNone/>
              <a:tabLst>
                <a:tab pos="457200" algn="l"/>
              </a:tabLst>
            </a:pPr>
            <a:r>
              <a:rPr lang="en-US" sz="1800" dirty="0"/>
              <a:t>		</a:t>
            </a:r>
            <a:r>
              <a:rPr lang="en-US" sz="1800" u="sng" dirty="0">
                <a:solidFill>
                  <a:srgbClr val="000099"/>
                </a:solidFill>
              </a:rPr>
              <a:t>thomas.a.albert.civ@us.navy.mil</a:t>
            </a:r>
            <a:r>
              <a:rPr lang="en-US" sz="1800" dirty="0"/>
              <a:t> and </a:t>
            </a:r>
            <a:r>
              <a:rPr lang="en-US" sz="1800" u="sng" dirty="0">
                <a:solidFill>
                  <a:srgbClr val="000099"/>
                </a:solidFill>
              </a:rPr>
              <a:t>alice.e.bellafiore.civ@us.navy.mil</a:t>
            </a:r>
          </a:p>
          <a:p>
            <a:pPr eaLnBrk="1" hangingPunct="1">
              <a:buNone/>
            </a:pPr>
            <a:r>
              <a:rPr lang="en-US" sz="1400" dirty="0">
                <a:solidFill>
                  <a:srgbClr val="FF0000"/>
                </a:solidFill>
              </a:rPr>
              <a:t>*If the form is not sent encrypted – NMCI will strip out the digital signatures and you will have to re-submit </a:t>
            </a:r>
            <a:r>
              <a:rPr lang="en-US" sz="1400" dirty="0" smtClean="0">
                <a:solidFill>
                  <a:srgbClr val="FF0000"/>
                </a:solidFill>
              </a:rPr>
              <a:t>it.</a:t>
            </a:r>
          </a:p>
          <a:p>
            <a:pPr eaLnBrk="1" hangingPunct="1">
              <a:buNone/>
            </a:pPr>
            <a:endParaRPr lang="en-US" sz="1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en-US" sz="1800" dirty="0" smtClean="0"/>
              <a:t>4.   Ensure it is digitally signed by you, your supervisor, and your Security Manager</a:t>
            </a:r>
            <a:r>
              <a:rPr lang="en-US" sz="1800" dirty="0"/>
              <a:t>. </a:t>
            </a:r>
            <a:r>
              <a:rPr lang="en-US" sz="1800" dirty="0" smtClean="0"/>
              <a:t>(You </a:t>
            </a:r>
            <a:r>
              <a:rPr lang="en-US" sz="1800" dirty="0"/>
              <a:t>must send from your classic Outlook application, we cannot open Microsoft Office 365, Protected Messages” as they require a Google interface to open</a:t>
            </a:r>
            <a:r>
              <a:rPr lang="en-US" sz="1800" dirty="0" smtClean="0"/>
              <a:t>.) </a:t>
            </a:r>
          </a:p>
          <a:p>
            <a:pPr marL="457200" indent="-457200" eaLnBrk="1" hangingPunct="1">
              <a:buFont typeface="Arial" charset="0"/>
              <a:buAutoNum type="arabicPeriod" startAt="2"/>
            </a:pPr>
            <a:endParaRPr lang="en-US" sz="1800" dirty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200400" y="53591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Updated: 21 June 2023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DD Form 2875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158875"/>
            <a:ext cx="8763000" cy="51657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1300" dirty="0" smtClean="0"/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1524000"/>
            <a:ext cx="8153400" cy="5346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 Complete the following fields in the form: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of Request: Initial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 Enter date starting form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TAP Web Application (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appID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618)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Location: Seaside, CA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 I: complete the following blocks: 1, 2, 3, 4, 5, 6, 7, 8, 9, 10 &amp; date, 11 (Digitally sign the form) &amp; Block 12 – put the date PART II: complete Block 13: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 II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Block 13 Enter the TYCOM and ISIC Command you report to: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ISIC:  (Your Immediate Superior in Command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TYCOM:  (Your command's Type Commander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Block 14 - Authorized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Block 15 - Unclassified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Block 16 - X the box and if you are a contractor fill in 16a.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Block 20  - Fill in your name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7987" y="27633"/>
            <a:ext cx="20842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Updated: 21 June 2023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29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 Form </a:t>
            </a:r>
            <a:r>
              <a:rPr lang="en-US" dirty="0" smtClean="0"/>
              <a:t>2875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3505-FC7E-49AC-B383-D62769D0F0F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39010" y="75341"/>
            <a:ext cx="2256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Updated: 21 June 2023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271" y="1371600"/>
            <a:ext cx="8325729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9351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1D8F8C673799408D6577EF9FBFB843" ma:contentTypeVersion="2" ma:contentTypeDescription="Create a new document." ma:contentTypeScope="" ma:versionID="687c19457183998da6349e441361ae2c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CED614-5ABE-4A3D-A1E1-51A623172D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680615-4F30-4375-950B-64537384DE0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10f1aa0a-179b-49cb-8a72-3a924897e10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C8822B-78EF-4626-AD27-6BEB6646190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0019459-06B9-4BF1-B278-120D2A04D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0f1aa0a-179b-49cb-8a72-3a924897e1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2326</TotalTime>
  <Words>335</Words>
  <Application>Microsoft Office PowerPoint</Application>
  <PresentationFormat>On-screen Show (4:3)</PresentationFormat>
  <Paragraphs>37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Default Design</vt:lpstr>
      <vt:lpstr>DMDC Online Access</vt:lpstr>
      <vt:lpstr>DD Form 2875</vt:lpstr>
      <vt:lpstr>DD Form 2875 (con’t)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Albert, Tom A CIV OPNAV N17, N170</dc:creator>
  <cp:lastModifiedBy>Albert, Thomas A CIV USN DCNO N1 (USA)</cp:lastModifiedBy>
  <cp:revision>190</cp:revision>
  <dcterms:created xsi:type="dcterms:W3CDTF">2006-01-19T13:23:02Z</dcterms:created>
  <dcterms:modified xsi:type="dcterms:W3CDTF">2023-06-22T12:52:32Z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0x0101007A1D8F8C673799408D6577EF9FBFB843</vt:lpwstr>
  </property>
  <property fmtid="{D5CDD505-2E9C-101B-9397-08002B2CF9AE}" pid="3" name="Order">
    <vt:r8>7100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