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customXml/itemProps5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1.xml" ContentType="application/vnd.openxmlformats-officedocument.customXmlProperties+xml"/>
  <Override PartName="/customXml/itemProps6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6"/>
  </p:sldMasterIdLst>
  <p:notesMasterIdLst>
    <p:notesMasterId r:id="rId15"/>
  </p:notesMasterIdLst>
  <p:handoutMasterIdLst>
    <p:handoutMasterId r:id="rId16"/>
  </p:handoutMasterIdLst>
  <p:sldIdLst>
    <p:sldId id="544" r:id="rId7"/>
    <p:sldId id="572" r:id="rId8"/>
    <p:sldId id="609" r:id="rId9"/>
    <p:sldId id="610" r:id="rId10"/>
    <p:sldId id="558" r:id="rId11"/>
    <p:sldId id="608" r:id="rId12"/>
    <p:sldId id="559" r:id="rId13"/>
    <p:sldId id="580" r:id="rId14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36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36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78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dward Carlton" initials="EAC" lastIdx="1" clrIdx="0"/>
  <p:cmAuthor id="1" name="michele.a.jackson" initials="maj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27C28"/>
    <a:srgbClr val="0066FF"/>
    <a:srgbClr val="CCFFCC"/>
    <a:srgbClr val="66FFFF"/>
    <a:srgbClr val="DDDDDD"/>
    <a:srgbClr val="000066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964" autoAdjust="0"/>
    <p:restoredTop sz="86385" autoAdjust="0"/>
  </p:normalViewPr>
  <p:slideViewPr>
    <p:cSldViewPr>
      <p:cViewPr varScale="1">
        <p:scale>
          <a:sx n="115" d="100"/>
          <a:sy n="115" d="100"/>
        </p:scale>
        <p:origin x="1699" y="77"/>
      </p:cViewPr>
      <p:guideLst>
        <p:guide orient="horz" pos="2160"/>
        <p:guide pos="2784"/>
      </p:guideLst>
    </p:cSldViewPr>
  </p:slideViewPr>
  <p:outlineViewPr>
    <p:cViewPr>
      <p:scale>
        <a:sx n="33" d="100"/>
        <a:sy n="33" d="100"/>
      </p:scale>
      <p:origin x="264" y="21703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75" d="100"/>
          <a:sy n="75" d="100"/>
        </p:scale>
        <p:origin x="-3990" y="-28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14" Type="http://schemas.openxmlformats.org/officeDocument/2006/relationships/slide" Target="slides/slide8.xml"/><Relationship Id="rId9" Type="http://schemas.openxmlformats.org/officeDocument/2006/relationships/slide" Target="slides/slide3.xml"/><Relationship Id="rId22" Type="http://schemas.openxmlformats.org/officeDocument/2006/relationships/customXml" Target="../customXml/item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61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6" tIns="46583" rIns="93166" bIns="46583" numCol="1" anchor="t" anchorCtr="0" compatLnSpc="1">
            <a:prstTxWarp prst="textNoShape">
              <a:avLst/>
            </a:prstTxWarp>
          </a:bodyPr>
          <a:lstStyle>
            <a:lvl1pPr algn="l" defTabSz="93261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40" y="0"/>
            <a:ext cx="3038160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6" tIns="46583" rIns="93166" bIns="46583" numCol="1" anchor="t" anchorCtr="0" compatLnSpc="1">
            <a:prstTxWarp prst="textNoShape">
              <a:avLst/>
            </a:prstTxWarp>
          </a:bodyPr>
          <a:lstStyle>
            <a:lvl1pPr algn="r" defTabSz="93261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221"/>
            <a:ext cx="3038161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6" tIns="46583" rIns="93166" bIns="46583" numCol="1" anchor="b" anchorCtr="0" compatLnSpc="1">
            <a:prstTxWarp prst="textNoShape">
              <a:avLst/>
            </a:prstTxWarp>
          </a:bodyPr>
          <a:lstStyle>
            <a:lvl1pPr algn="l" defTabSz="93261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40" y="8832221"/>
            <a:ext cx="3038160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6" tIns="46583" rIns="93166" bIns="46583" numCol="1" anchor="b" anchorCtr="0" compatLnSpc="1">
            <a:prstTxWarp prst="textNoShape">
              <a:avLst/>
            </a:prstTxWarp>
          </a:bodyPr>
          <a:lstStyle>
            <a:lvl1pPr algn="r" defTabSz="932610">
              <a:defRPr sz="1200"/>
            </a:lvl1pPr>
          </a:lstStyle>
          <a:p>
            <a:pPr>
              <a:defRPr/>
            </a:pPr>
            <a:fld id="{93442ADC-96C8-4DDB-8F70-5646652E95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84986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61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6" tIns="46583" rIns="93166" bIns="46583" numCol="1" anchor="t" anchorCtr="0" compatLnSpc="1">
            <a:prstTxWarp prst="textNoShape">
              <a:avLst/>
            </a:prstTxWarp>
          </a:bodyPr>
          <a:lstStyle>
            <a:lvl1pPr algn="l" defTabSz="93261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40" y="0"/>
            <a:ext cx="3038160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6" tIns="46583" rIns="93166" bIns="46583" numCol="1" anchor="t" anchorCtr="0" compatLnSpc="1">
            <a:prstTxWarp prst="textNoShape">
              <a:avLst/>
            </a:prstTxWarp>
          </a:bodyPr>
          <a:lstStyle>
            <a:lvl1pPr algn="r" defTabSz="93261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684" y="4416111"/>
            <a:ext cx="5139034" cy="4182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6" tIns="46583" rIns="93166" bIns="465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221"/>
            <a:ext cx="3038161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6" tIns="46583" rIns="93166" bIns="46583" numCol="1" anchor="b" anchorCtr="0" compatLnSpc="1">
            <a:prstTxWarp prst="textNoShape">
              <a:avLst/>
            </a:prstTxWarp>
          </a:bodyPr>
          <a:lstStyle>
            <a:lvl1pPr algn="l" defTabSz="932610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40" y="8832221"/>
            <a:ext cx="3038160" cy="464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6" tIns="46583" rIns="93166" bIns="46583" numCol="1" anchor="b" anchorCtr="0" compatLnSpc="1">
            <a:prstTxWarp prst="textNoShape">
              <a:avLst/>
            </a:prstTxWarp>
          </a:bodyPr>
          <a:lstStyle>
            <a:lvl1pPr algn="r" defTabSz="932610">
              <a:defRPr sz="1200"/>
            </a:lvl1pPr>
          </a:lstStyle>
          <a:p>
            <a:pPr>
              <a:defRPr/>
            </a:pPr>
            <a:fld id="{8F3AA058-A6D6-42BE-852D-BE612B07BB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0412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74B504B-5034-44F4-AEBF-5BFD9A747584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695325"/>
            <a:ext cx="4618037" cy="3463925"/>
          </a:xfrm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0004" y="4392101"/>
            <a:ext cx="5166318" cy="4233640"/>
          </a:xfrm>
          <a:noFill/>
          <a:ln/>
        </p:spPr>
        <p:txBody>
          <a:bodyPr lIns="91176" tIns="45590" rIns="91176" bIns="45590"/>
          <a:lstStyle/>
          <a:p>
            <a:pPr defTabSz="929405">
              <a:spcBef>
                <a:spcPct val="0"/>
              </a:spcBef>
            </a:pPr>
            <a:endParaRPr lang="en-US" sz="2400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30A6AB-5C70-4C06-8F12-268FAE930B94}" type="slidenum">
              <a:rPr lang="en-US" smtClean="0"/>
              <a:pPr/>
              <a:t>2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0B4FC6-AC80-4DAA-B586-E8BC85879F20}" type="slidenum">
              <a:rPr lang="en-US" smtClean="0"/>
              <a:pPr/>
              <a:t>3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F0A50E-D4B3-40D2-8B23-926FD327850D}" type="slidenum">
              <a:rPr lang="en-US" smtClean="0"/>
              <a:pPr/>
              <a:t>4</a:t>
            </a:fld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08A6657-D028-4CFE-B099-6AD7BFA7ACBF}" type="slidenum">
              <a:rPr lang="en-US" smtClean="0"/>
              <a:pPr/>
              <a:t>5</a:t>
            </a:fld>
            <a:endParaRPr lang="en-US" dirty="0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u="sng" dirty="0" smtClean="0"/>
              <a:t>INDUCTION AND ENLISTMENT OFFICER</a:t>
            </a:r>
            <a:r>
              <a:rPr lang="en-US" dirty="0" smtClean="0"/>
              <a:t> [INDUC&amp;ENL] [Job Code:  001300]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AQDs: NR1 Financial Management  </a:t>
            </a:r>
            <a:r>
              <a:rPr lang="pt-BR" dirty="0" smtClean="0"/>
              <a:t>Been designated as a Certified Defense Financial Manager (CDFM) as determined by meeting education and experience requirements and successfully passing all three CDFM exams administered by the American Society of Military Comptrollers (ASMC). W-2- O-10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DDC7821-2447-4B95-B4BC-3160D1E89F2F}" type="slidenum">
              <a:rPr lang="en-US" smtClean="0"/>
              <a:pPr/>
              <a:t>6</a:t>
            </a:fld>
            <a:endParaRPr lang="en-US" dirty="0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800" dirty="0"/>
              <a:t>OCCSTDs are the foundation and cornerstone for many manpower and personnel functions. They describe the Navy’s work in terms of minimum Tasks, Skills, and Abilities required of an individual in a particular rating and at a particular payrade. </a:t>
            </a:r>
          </a:p>
          <a:p>
            <a:pPr eaLnBrk="1" hangingPunct="1">
              <a:lnSpc>
                <a:spcPct val="80000"/>
              </a:lnSpc>
            </a:pPr>
            <a:r>
              <a:rPr lang="en-US" sz="800" dirty="0"/>
              <a:t>Example: Troubleshoot antennas. Perform preventative maintenance on ______. </a:t>
            </a:r>
          </a:p>
          <a:p>
            <a:pPr eaLnBrk="1" hangingPunct="1">
              <a:lnSpc>
                <a:spcPct val="80000"/>
              </a:lnSpc>
            </a:pPr>
            <a:r>
              <a:rPr lang="en-US" sz="800" dirty="0"/>
              <a:t>NAVMAC spearheaded a verification strategy to culminate with the update and approval of all 80 OCCSTDs and reduction in the average OCCSTD age to less than 1 year. (SME panels).</a:t>
            </a:r>
          </a:p>
          <a:p>
            <a:pPr eaLnBrk="1" hangingPunct="1">
              <a:lnSpc>
                <a:spcPct val="80000"/>
              </a:lnSpc>
            </a:pPr>
            <a:endParaRPr lang="en-US" sz="800" dirty="0"/>
          </a:p>
          <a:p>
            <a:pPr eaLnBrk="1" hangingPunct="1">
              <a:lnSpc>
                <a:spcPct val="80000"/>
              </a:lnSpc>
            </a:pPr>
            <a:r>
              <a:rPr lang="en-US" sz="800" dirty="0"/>
              <a:t>Service Rating: AB- ABH, ABE, ABF</a:t>
            </a:r>
          </a:p>
          <a:p>
            <a:pPr eaLnBrk="1" hangingPunct="1">
              <a:lnSpc>
                <a:spcPct val="80000"/>
              </a:lnSpc>
            </a:pPr>
            <a:endParaRPr lang="en-US" sz="800" dirty="0"/>
          </a:p>
          <a:p>
            <a:pPr eaLnBrk="1" hangingPunct="1">
              <a:lnSpc>
                <a:spcPct val="80000"/>
              </a:lnSpc>
            </a:pPr>
            <a:r>
              <a:rPr lang="en-US" sz="800" b="1" dirty="0"/>
              <a:t>OCCSTDS</a:t>
            </a:r>
            <a:r>
              <a:rPr lang="en-US" sz="800" dirty="0"/>
              <a:t>: NAVMAC is working on the next strategic step - to validate OCCSTD through fleet-wide surveys. Need web-based survey tool to reach multiple platforms, variety of geographic locations for stratified sample and statistically significant respondents.</a:t>
            </a:r>
          </a:p>
          <a:p>
            <a:pPr eaLnBrk="1" hangingPunct="1">
              <a:lnSpc>
                <a:spcPct val="80000"/>
              </a:lnSpc>
            </a:pPr>
            <a:r>
              <a:rPr lang="en-US" sz="800" dirty="0"/>
              <a:t>Various triggers will indicate requirement to update OCCSTDS. Otherwise, priority for updates are high tech rates with changing equipment and environment.</a:t>
            </a:r>
          </a:p>
          <a:p>
            <a:pPr eaLnBrk="1" hangingPunct="1">
              <a:lnSpc>
                <a:spcPct val="80000"/>
              </a:lnSpc>
            </a:pPr>
            <a:r>
              <a:rPr lang="en-US" sz="800" dirty="0"/>
              <a:t>Less frequent reviews for ratings like MU or Culinary Specialist. Triggers or based on Risk, Skill/Complexity or Degradation, Demand Signal/High turnover, population size</a:t>
            </a:r>
          </a:p>
          <a:p>
            <a:pPr eaLnBrk="1" hangingPunct="1">
              <a:lnSpc>
                <a:spcPct val="80000"/>
              </a:lnSpc>
            </a:pPr>
            <a:endParaRPr lang="en-US" sz="800" dirty="0"/>
          </a:p>
          <a:p>
            <a:pPr eaLnBrk="1" hangingPunct="1">
              <a:lnSpc>
                <a:spcPct val="80000"/>
              </a:lnSpc>
            </a:pPr>
            <a:endParaRPr lang="en-US" sz="800" dirty="0"/>
          </a:p>
          <a:p>
            <a:pPr eaLnBrk="1" hangingPunct="1">
              <a:lnSpc>
                <a:spcPct val="80000"/>
              </a:lnSpc>
            </a:pPr>
            <a:r>
              <a:rPr lang="en-US" sz="800" dirty="0"/>
              <a:t>NECs are assigned to the individual Sailor to signify special skills/training received or earned.</a:t>
            </a:r>
          </a:p>
          <a:p>
            <a:pPr eaLnBrk="1" hangingPunct="1">
              <a:lnSpc>
                <a:spcPct val="80000"/>
              </a:lnSpc>
            </a:pPr>
            <a:endParaRPr lang="en-US" sz="800" dirty="0"/>
          </a:p>
          <a:p>
            <a:pPr eaLnBrk="1" hangingPunct="1">
              <a:lnSpc>
                <a:spcPct val="80000"/>
              </a:lnSpc>
            </a:pPr>
            <a:r>
              <a:rPr lang="en-US" sz="800" dirty="0"/>
              <a:t>For example the AG attends technical training courses in order to earn this NEC.</a:t>
            </a:r>
          </a:p>
          <a:p>
            <a:pPr eaLnBrk="1" hangingPunct="1">
              <a:lnSpc>
                <a:spcPct val="80000"/>
              </a:lnSpc>
            </a:pPr>
            <a:r>
              <a:rPr lang="en-US" sz="800" u="sng" dirty="0"/>
              <a:t>AG‑7412 Analyst Forecaster</a:t>
            </a:r>
            <a:endParaRPr lang="en-US" sz="800" dirty="0"/>
          </a:p>
          <a:p>
            <a:pPr eaLnBrk="1" hangingPunct="1">
              <a:lnSpc>
                <a:spcPct val="80000"/>
              </a:lnSpc>
            </a:pPr>
            <a:r>
              <a:rPr lang="en-US" sz="800" dirty="0"/>
              <a:t>Interprets environmental observations and data, meteorological satellite information and numerical environmental products.  Prepares analyses and prognoses of meteorological/oceanographic parameters for display and transmission.  Forecasts meteorological and oceanographic conditions and issues warnings of severe and hazardous conditions.  Conducts environmental briefings/debriefings for combat, operation and training operations.</a:t>
            </a:r>
          </a:p>
          <a:p>
            <a:pPr eaLnBrk="1" hangingPunct="1">
              <a:lnSpc>
                <a:spcPct val="80000"/>
              </a:lnSpc>
            </a:pPr>
            <a:endParaRPr lang="en-US" sz="800" dirty="0"/>
          </a:p>
          <a:p>
            <a:pPr eaLnBrk="1" hangingPunct="1">
              <a:lnSpc>
                <a:spcPct val="80000"/>
              </a:lnSpc>
            </a:pPr>
            <a:r>
              <a:rPr lang="en-US" sz="800" b="1" dirty="0"/>
              <a:t>Naval Standards</a:t>
            </a:r>
            <a:r>
              <a:rPr lang="en-US" sz="800" dirty="0"/>
              <a:t>: Basic military requirements topics: rank, insignias, protocol (saluting), first aid, types of fires, military pay, navy messages, etc.  Core knowledge every Sailor must have. Most topics are covered in boot camp, GMT, annual training. </a:t>
            </a:r>
          </a:p>
          <a:p>
            <a:pPr eaLnBrk="1" hangingPunct="1">
              <a:lnSpc>
                <a:spcPct val="80000"/>
              </a:lnSpc>
            </a:pPr>
            <a:endParaRPr lang="en-US" sz="800" dirty="0"/>
          </a:p>
          <a:p>
            <a:pPr eaLnBrk="1" hangingPunct="1">
              <a:lnSpc>
                <a:spcPct val="80000"/>
              </a:lnSpc>
            </a:pPr>
            <a:r>
              <a:rPr lang="en-US" sz="800" dirty="0"/>
              <a:t>ALL INNOVATIONS, IMPROVEMENTS HAVE BEEN AND WILL CONTINUE TO BE COLLABORATIVE WITH Total Force stakeholders working to support strategic goals.</a:t>
            </a:r>
          </a:p>
          <a:p>
            <a:pPr eaLnBrk="1" hangingPunct="1">
              <a:lnSpc>
                <a:spcPct val="65000"/>
              </a:lnSpc>
              <a:buClr>
                <a:schemeClr val="tx1"/>
              </a:buClr>
              <a:buFontTx/>
              <a:buChar char="•"/>
            </a:pPr>
            <a:r>
              <a:rPr lang="en-US" sz="1600" b="1" dirty="0"/>
              <a:t>Ratings</a:t>
            </a:r>
            <a:r>
              <a:rPr lang="en-US" sz="1600" dirty="0"/>
              <a:t> 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en-US" sz="1600" dirty="0"/>
              <a:t>Requests for addition/deletion are managed through the NEOCS/NOOCS Division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en-US" sz="1600" dirty="0"/>
              <a:t>ITS &amp; MMP Service Ratings:  in Taskers 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en-US" sz="1600" dirty="0"/>
              <a:t>RW:  NAVMAC conducting Commonality Study – est. completion is 15 Sep</a:t>
            </a:r>
          </a:p>
          <a:p>
            <a:pPr eaLnBrk="1" hangingPunct="1">
              <a:lnSpc>
                <a:spcPct val="65000"/>
              </a:lnSpc>
              <a:buClr>
                <a:schemeClr val="tx1"/>
              </a:buClr>
              <a:buFontTx/>
              <a:buChar char="•"/>
            </a:pPr>
            <a:r>
              <a:rPr lang="en-US" sz="1600" b="1" dirty="0"/>
              <a:t>Naval Enlisted Classifications (NEC’s) codes</a:t>
            </a:r>
          </a:p>
          <a:p>
            <a:pPr lvl="1" eaLnBrk="1" hangingPunct="1">
              <a:lnSpc>
                <a:spcPct val="65000"/>
              </a:lnSpc>
              <a:buClr>
                <a:schemeClr val="tx1"/>
              </a:buClr>
              <a:buFontTx/>
              <a:buChar char="•"/>
            </a:pPr>
            <a:r>
              <a:rPr lang="en-US" sz="1600" dirty="0"/>
              <a:t>identify specialized qualifications or experience</a:t>
            </a:r>
          </a:p>
          <a:p>
            <a:pPr lvl="1" eaLnBrk="1" hangingPunct="1">
              <a:lnSpc>
                <a:spcPct val="65000"/>
              </a:lnSpc>
              <a:buClr>
                <a:schemeClr val="tx1"/>
              </a:buClr>
              <a:buFontTx/>
              <a:buChar char="•"/>
            </a:pPr>
            <a:r>
              <a:rPr lang="en-US" sz="1600" dirty="0"/>
              <a:t>~1000 published 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en-US" sz="1600" dirty="0"/>
              <a:t>Teaming with NETC and Human Performance Requirements Review (HPRR) participants to review NEC’s for currency and plan new NEC’s for new equipment/platforms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en-US" sz="1600" dirty="0"/>
              <a:t>Review ~33% yearly</a:t>
            </a:r>
          </a:p>
          <a:p>
            <a:pPr eaLnBrk="1" hangingPunct="1">
              <a:buClr>
                <a:schemeClr val="tx1"/>
              </a:buClr>
              <a:buFontTx/>
              <a:buChar char="•"/>
            </a:pPr>
            <a:r>
              <a:rPr lang="en-US" sz="1600" b="1" dirty="0"/>
              <a:t>Electronic NEC Manual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en-US" sz="1600" dirty="0"/>
              <a:t>Increase classification output format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en-US" sz="1600" dirty="0"/>
              <a:t>available via ACCESS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en-US" sz="1600" dirty="0"/>
              <a:t>Estimated completion:  Dec 2010</a:t>
            </a:r>
          </a:p>
          <a:p>
            <a:pPr eaLnBrk="1" hangingPunct="1">
              <a:lnSpc>
                <a:spcPct val="80000"/>
              </a:lnSpc>
            </a:pPr>
            <a:endParaRPr lang="en-US" sz="800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23BB3D-9ADF-4DE9-A487-74F69C5E1F05}" type="slidenum">
              <a:rPr lang="en-US" smtClean="0"/>
              <a:pPr/>
              <a:t>7</a:t>
            </a:fld>
            <a:endParaRPr lang="en-US" dirty="0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800" dirty="0"/>
              <a:t>OCCSTDs are the foundation and cornerstone for many manpower and personnel functions. They describe the Navy’s work in terms of minimum Tasks, Skills, and Abilities required of an individual in a particular rating and at a particular payrade. </a:t>
            </a:r>
          </a:p>
          <a:p>
            <a:pPr eaLnBrk="1" hangingPunct="1">
              <a:lnSpc>
                <a:spcPct val="80000"/>
              </a:lnSpc>
            </a:pPr>
            <a:r>
              <a:rPr lang="en-US" sz="800" dirty="0"/>
              <a:t>Example: Troubleshoot antennas. Perform preventative maintenance on ______. </a:t>
            </a:r>
          </a:p>
          <a:p>
            <a:pPr eaLnBrk="1" hangingPunct="1">
              <a:lnSpc>
                <a:spcPct val="80000"/>
              </a:lnSpc>
            </a:pPr>
            <a:r>
              <a:rPr lang="en-US" sz="800" dirty="0"/>
              <a:t>NAVMAC spearheaded a verification strategy to culminate with the update and approval of all 80 OCCSTDs and reduction in the average OCCSTD age to less than 1 year. (SME panels).</a:t>
            </a:r>
          </a:p>
          <a:p>
            <a:pPr eaLnBrk="1" hangingPunct="1">
              <a:lnSpc>
                <a:spcPct val="80000"/>
              </a:lnSpc>
            </a:pPr>
            <a:endParaRPr lang="en-US" sz="800" dirty="0"/>
          </a:p>
          <a:p>
            <a:pPr eaLnBrk="1" hangingPunct="1">
              <a:lnSpc>
                <a:spcPct val="80000"/>
              </a:lnSpc>
            </a:pPr>
            <a:r>
              <a:rPr lang="en-US" sz="800" dirty="0"/>
              <a:t>Service Rating: AB- ABH, ABE, ABF</a:t>
            </a:r>
          </a:p>
          <a:p>
            <a:pPr eaLnBrk="1" hangingPunct="1">
              <a:lnSpc>
                <a:spcPct val="80000"/>
              </a:lnSpc>
            </a:pPr>
            <a:endParaRPr lang="en-US" sz="800" dirty="0"/>
          </a:p>
          <a:p>
            <a:pPr eaLnBrk="1" hangingPunct="1">
              <a:lnSpc>
                <a:spcPct val="80000"/>
              </a:lnSpc>
            </a:pPr>
            <a:r>
              <a:rPr lang="en-US" sz="800" b="1" dirty="0"/>
              <a:t>OCCSTDS</a:t>
            </a:r>
            <a:r>
              <a:rPr lang="en-US" sz="800" dirty="0"/>
              <a:t>: NAVMAC is working on the next strategic step - to validate OCCSTD through fleet-wide surveys. Need web-based survey tool to reach multiple platforms, variety of geographic locations for stratified sample and statistically significant respondents.</a:t>
            </a:r>
          </a:p>
          <a:p>
            <a:pPr eaLnBrk="1" hangingPunct="1">
              <a:lnSpc>
                <a:spcPct val="80000"/>
              </a:lnSpc>
            </a:pPr>
            <a:r>
              <a:rPr lang="en-US" sz="800" dirty="0"/>
              <a:t>Various triggers will indicate requirement to update OCCSTDS. Otherwise, priority for updates are high tech rates with changing equipment and environment.</a:t>
            </a:r>
          </a:p>
          <a:p>
            <a:pPr eaLnBrk="1" hangingPunct="1">
              <a:lnSpc>
                <a:spcPct val="80000"/>
              </a:lnSpc>
            </a:pPr>
            <a:r>
              <a:rPr lang="en-US" sz="800" dirty="0"/>
              <a:t>Less frequent reviews for ratings like MU or Culinary Specialist. Triggers or based on Risk, Skill/Complexity or Degradation, Demand Signal/High turnover, population size</a:t>
            </a:r>
          </a:p>
          <a:p>
            <a:pPr eaLnBrk="1" hangingPunct="1">
              <a:lnSpc>
                <a:spcPct val="80000"/>
              </a:lnSpc>
            </a:pPr>
            <a:endParaRPr lang="en-US" sz="800" dirty="0"/>
          </a:p>
          <a:p>
            <a:pPr eaLnBrk="1" hangingPunct="1">
              <a:lnSpc>
                <a:spcPct val="80000"/>
              </a:lnSpc>
            </a:pPr>
            <a:endParaRPr lang="en-US" sz="800" dirty="0"/>
          </a:p>
          <a:p>
            <a:pPr eaLnBrk="1" hangingPunct="1">
              <a:lnSpc>
                <a:spcPct val="80000"/>
              </a:lnSpc>
            </a:pPr>
            <a:r>
              <a:rPr lang="en-US" sz="800" dirty="0"/>
              <a:t>NECs are assigned to the individual Sailor to signify special skills/training received or earned.</a:t>
            </a:r>
          </a:p>
          <a:p>
            <a:pPr eaLnBrk="1" hangingPunct="1">
              <a:lnSpc>
                <a:spcPct val="80000"/>
              </a:lnSpc>
            </a:pPr>
            <a:endParaRPr lang="en-US" sz="800" dirty="0"/>
          </a:p>
          <a:p>
            <a:pPr eaLnBrk="1" hangingPunct="1">
              <a:lnSpc>
                <a:spcPct val="80000"/>
              </a:lnSpc>
            </a:pPr>
            <a:r>
              <a:rPr lang="en-US" sz="800" dirty="0"/>
              <a:t>For example the AG attends technical training courses in order to earn this NEC.</a:t>
            </a:r>
          </a:p>
          <a:p>
            <a:pPr eaLnBrk="1" hangingPunct="1">
              <a:lnSpc>
                <a:spcPct val="80000"/>
              </a:lnSpc>
            </a:pPr>
            <a:r>
              <a:rPr lang="en-US" sz="800" u="sng" dirty="0"/>
              <a:t>AG‑7412 Analyst Forecaster</a:t>
            </a:r>
            <a:endParaRPr lang="en-US" sz="800" dirty="0"/>
          </a:p>
          <a:p>
            <a:pPr eaLnBrk="1" hangingPunct="1">
              <a:lnSpc>
                <a:spcPct val="80000"/>
              </a:lnSpc>
            </a:pPr>
            <a:r>
              <a:rPr lang="en-US" sz="800" dirty="0"/>
              <a:t>Interprets environmental observations and data, meteorological satellite information and numerical environmental products.  Prepares analyses and prognoses of meteorological/oceanographic parameters for display and transmission.  Forecasts meteorological and oceanographic conditions and issues warnings of severe and hazardous conditions.  Conducts environmental briefings/debriefings for combat, operation and training operations.</a:t>
            </a:r>
          </a:p>
          <a:p>
            <a:pPr eaLnBrk="1" hangingPunct="1">
              <a:lnSpc>
                <a:spcPct val="80000"/>
              </a:lnSpc>
            </a:pPr>
            <a:endParaRPr lang="en-US" sz="800" dirty="0"/>
          </a:p>
          <a:p>
            <a:pPr eaLnBrk="1" hangingPunct="1">
              <a:lnSpc>
                <a:spcPct val="80000"/>
              </a:lnSpc>
            </a:pPr>
            <a:r>
              <a:rPr lang="en-US" sz="800" b="1" dirty="0"/>
              <a:t>Naval Standards</a:t>
            </a:r>
            <a:r>
              <a:rPr lang="en-US" sz="800" dirty="0"/>
              <a:t>: Basic military requirements topics: rank, insignias, protocol (saluting), first aid, types of fires, military pay, navy messages, etc.  Core knowledge every Sailor must have. Most topics are covered in boot camp, GMT, annual training. </a:t>
            </a:r>
          </a:p>
          <a:p>
            <a:pPr eaLnBrk="1" hangingPunct="1">
              <a:lnSpc>
                <a:spcPct val="80000"/>
              </a:lnSpc>
            </a:pPr>
            <a:endParaRPr lang="en-US" sz="800" dirty="0"/>
          </a:p>
          <a:p>
            <a:pPr eaLnBrk="1" hangingPunct="1">
              <a:lnSpc>
                <a:spcPct val="80000"/>
              </a:lnSpc>
            </a:pPr>
            <a:r>
              <a:rPr lang="en-US" sz="800" dirty="0"/>
              <a:t>ALL INNOVATIONS, IMPROVEMENTS HAVE BEEN AND WILL CONTINUE TO BE COLLABORATIVE WITH Total Force stakeholders working to support strategic goals.</a:t>
            </a:r>
          </a:p>
          <a:p>
            <a:pPr eaLnBrk="1" hangingPunct="1">
              <a:lnSpc>
                <a:spcPct val="65000"/>
              </a:lnSpc>
              <a:buClr>
                <a:schemeClr val="tx1"/>
              </a:buClr>
              <a:buFontTx/>
              <a:buChar char="•"/>
            </a:pPr>
            <a:r>
              <a:rPr lang="en-US" sz="1600" b="1" dirty="0"/>
              <a:t>Ratings</a:t>
            </a:r>
            <a:r>
              <a:rPr lang="en-US" sz="1600" dirty="0"/>
              <a:t> 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en-US" sz="1600" dirty="0"/>
              <a:t>Requests for addition/deletion are managed through the NEOCS/NOOCS Division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en-US" sz="1600" dirty="0"/>
              <a:t>ITS &amp; MMP Service Ratings:  in Taskers 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en-US" sz="1600" dirty="0"/>
              <a:t>RW:  NAVMAC conducting Commonality Study – est. completion is 15 Sep</a:t>
            </a:r>
          </a:p>
          <a:p>
            <a:pPr eaLnBrk="1" hangingPunct="1">
              <a:lnSpc>
                <a:spcPct val="65000"/>
              </a:lnSpc>
              <a:buClr>
                <a:schemeClr val="tx1"/>
              </a:buClr>
              <a:buFontTx/>
              <a:buChar char="•"/>
            </a:pPr>
            <a:r>
              <a:rPr lang="en-US" sz="1600" b="1" dirty="0"/>
              <a:t>Naval Enlisted Classifications (NEC’s) codes</a:t>
            </a:r>
          </a:p>
          <a:p>
            <a:pPr lvl="1" eaLnBrk="1" hangingPunct="1">
              <a:lnSpc>
                <a:spcPct val="65000"/>
              </a:lnSpc>
              <a:buClr>
                <a:schemeClr val="tx1"/>
              </a:buClr>
              <a:buFontTx/>
              <a:buChar char="•"/>
            </a:pPr>
            <a:r>
              <a:rPr lang="en-US" sz="1600" dirty="0"/>
              <a:t>identify specialized qualifications or experience</a:t>
            </a:r>
          </a:p>
          <a:p>
            <a:pPr lvl="1" eaLnBrk="1" hangingPunct="1">
              <a:lnSpc>
                <a:spcPct val="65000"/>
              </a:lnSpc>
              <a:buClr>
                <a:schemeClr val="tx1"/>
              </a:buClr>
              <a:buFontTx/>
              <a:buChar char="•"/>
            </a:pPr>
            <a:r>
              <a:rPr lang="en-US" sz="1600" dirty="0"/>
              <a:t>~1000 published 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en-US" sz="1600" dirty="0"/>
              <a:t>Teaming with NETC and Human Performance Requirements Review (HPRR) participants to review NEC’s for currency and plan new NEC’s for new equipment/platforms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en-US" sz="1600" dirty="0"/>
              <a:t>Review ~33% yearly</a:t>
            </a:r>
          </a:p>
          <a:p>
            <a:pPr eaLnBrk="1" hangingPunct="1">
              <a:buClr>
                <a:schemeClr val="tx1"/>
              </a:buClr>
              <a:buFontTx/>
              <a:buChar char="•"/>
            </a:pPr>
            <a:r>
              <a:rPr lang="en-US" sz="1600" b="1" dirty="0"/>
              <a:t>Electronic NEC Manual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en-US" sz="1600" dirty="0"/>
              <a:t>Increase classification output format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en-US" sz="1600" dirty="0"/>
              <a:t>available via ACCESS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en-US" sz="1600" dirty="0"/>
              <a:t>Estimated completion:  Dec 2010</a:t>
            </a:r>
          </a:p>
          <a:p>
            <a:pPr eaLnBrk="1" hangingPunct="1">
              <a:lnSpc>
                <a:spcPct val="80000"/>
              </a:lnSpc>
            </a:pPr>
            <a:endParaRPr lang="en-US" sz="8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47900" y="180975"/>
            <a:ext cx="4648200" cy="461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10200"/>
            <a:ext cx="6400800" cy="533400"/>
          </a:xfrm>
        </p:spPr>
        <p:txBody>
          <a:bodyPr/>
          <a:lstStyle>
            <a:lvl1pPr marL="0" indent="0" algn="ctr">
              <a:buFont typeface="Arial" charset="0"/>
              <a:buNone/>
              <a:defRPr sz="2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3352800"/>
            <a:ext cx="7772400" cy="167640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BD49B0-7712-4E16-9074-7857EB404E7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52400"/>
            <a:ext cx="2133600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248400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B314EA-C6CD-4BD7-9200-DE97296A17E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52400"/>
            <a:ext cx="74676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524000"/>
            <a:ext cx="8229600" cy="4876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E2B48-9B05-4A25-B6F3-514B34706A6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DAF889-60F8-4BA6-9C11-7B9B25F6430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BD82F-694C-4BE5-964D-6F41511A0F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38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38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8C354B-4625-48A7-ADFA-C599EEA6D3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042208-4B60-4C0E-95CC-12F4D935B7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77929-D7AA-4A2E-A668-FD83AB6AEDC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4B2BE-512E-4AB5-9481-FF57D5EE0E7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F2141-115D-4B48-8ADF-E82ED474734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D85EBF-80B2-4B23-8AF6-7D51A77E83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52400"/>
            <a:ext cx="7467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24000"/>
            <a:ext cx="82296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>
              <a:defRPr/>
            </a:pPr>
            <a:fld id="{B412E16B-1D72-419E-874F-3BAE23692A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3" name="Line 9"/>
          <p:cNvSpPr>
            <a:spLocks noChangeShapeType="1"/>
          </p:cNvSpPr>
          <p:nvPr userDrawn="1"/>
        </p:nvSpPr>
        <p:spPr bwMode="auto">
          <a:xfrm>
            <a:off x="0" y="1371600"/>
            <a:ext cx="9144000" cy="0"/>
          </a:xfrm>
          <a:prstGeom prst="line">
            <a:avLst/>
          </a:prstGeom>
          <a:noFill/>
          <a:ln w="31750">
            <a:solidFill>
              <a:srgbClr val="0000FF"/>
            </a:solidFill>
            <a:round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endParaRPr lang="en-US" dirty="0"/>
          </a:p>
        </p:txBody>
      </p:sp>
      <p:pic>
        <p:nvPicPr>
          <p:cNvPr id="2" name="Picture 2"/>
          <p:cNvPicPr>
            <a:picLocks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136525"/>
            <a:ext cx="10064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59" r:id="rId2"/>
    <p:sldLayoutId id="214748386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  <p:sldLayoutId id="2147483869" r:id="rId12"/>
  </p:sldLayoutIdLst>
  <p:hf hdr="0" ftr="0" dt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rgbClr val="0000FF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rgbClr val="0000FF"/>
          </a:solidFill>
          <a:latin typeface="Arial" charset="0"/>
          <a:cs typeface="Times New Roman" pitchFamily="18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rgbClr val="0000FF"/>
          </a:solidFill>
          <a:latin typeface="Arial" charset="0"/>
          <a:cs typeface="Times New Roman" pitchFamily="18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rgbClr val="0000FF"/>
          </a:solidFill>
          <a:latin typeface="Arial" charset="0"/>
          <a:cs typeface="Times New Roman" pitchFamily="18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rgbClr val="0000FF"/>
          </a:solidFill>
          <a:latin typeface="Arial" charset="0"/>
          <a:cs typeface="Times New Roman" pitchFamily="18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rgbClr val="0000FF"/>
          </a:solidFill>
          <a:latin typeface="Arial" charset="0"/>
          <a:cs typeface="Times New Roman" pitchFamily="18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rgbClr val="0000FF"/>
          </a:solidFill>
          <a:latin typeface="Arial" charset="0"/>
          <a:cs typeface="Times New Roman" pitchFamily="18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rgbClr val="0000FF"/>
          </a:solidFill>
          <a:latin typeface="Arial" charset="0"/>
          <a:cs typeface="Times New Roman" pitchFamily="18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000" b="1">
          <a:solidFill>
            <a:srgbClr val="0000FF"/>
          </a:solidFill>
          <a:latin typeface="Arial" charset="0"/>
          <a:cs typeface="Times New Roman" pitchFamily="18" charset="0"/>
        </a:defRPr>
      </a:lvl9pPr>
    </p:titleStyle>
    <p:bodyStyle>
      <a:lvl1pPr marL="228600" indent="-228600" algn="l" rtl="0" eaLnBrk="0" fontAlgn="base" hangingPunct="0">
        <a:lnSpc>
          <a:spcPct val="85000"/>
        </a:lnSpc>
        <a:spcBef>
          <a:spcPct val="50000"/>
        </a:spcBef>
        <a:spcAft>
          <a:spcPct val="0"/>
        </a:spcAft>
        <a:buClr>
          <a:srgbClr val="0000FF"/>
        </a:buClr>
        <a:buFont typeface="Arial" charset="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571500" indent="-228600" algn="l" rtl="0" eaLnBrk="0" fontAlgn="base" hangingPunct="0">
        <a:lnSpc>
          <a:spcPct val="85000"/>
        </a:lnSpc>
        <a:spcBef>
          <a:spcPct val="50000"/>
        </a:spcBef>
        <a:spcAft>
          <a:spcPct val="0"/>
        </a:spcAft>
        <a:buClr>
          <a:srgbClr val="0000FF"/>
        </a:buClr>
        <a:buFont typeface="Arial" charset="0"/>
        <a:buChar char="-"/>
        <a:defRPr sz="2400">
          <a:solidFill>
            <a:schemeClr val="tx1"/>
          </a:solidFill>
          <a:latin typeface="+mn-lt"/>
          <a:cs typeface="+mn-cs"/>
        </a:defRPr>
      </a:lvl2pPr>
      <a:lvl3pPr marL="914400" indent="-228600" algn="l" rtl="0" eaLnBrk="0" fontAlgn="base" hangingPunct="0">
        <a:lnSpc>
          <a:spcPct val="85000"/>
        </a:lnSpc>
        <a:spcBef>
          <a:spcPct val="50000"/>
        </a:spcBef>
        <a:spcAft>
          <a:spcPct val="0"/>
        </a:spcAft>
        <a:buClr>
          <a:srgbClr val="0000FF"/>
        </a:buClr>
        <a:buFont typeface="Arial" charset="0"/>
        <a:buChar char="»"/>
        <a:defRPr sz="2400">
          <a:solidFill>
            <a:schemeClr val="tx1"/>
          </a:solidFill>
          <a:latin typeface="+mn-lt"/>
          <a:cs typeface="+mn-cs"/>
        </a:defRPr>
      </a:lvl3pPr>
      <a:lvl4pPr marL="1257300" indent="-228600" algn="l" rtl="0" eaLnBrk="0" fontAlgn="base" hangingPunct="0">
        <a:lnSpc>
          <a:spcPct val="85000"/>
        </a:lnSpc>
        <a:spcBef>
          <a:spcPct val="50000"/>
        </a:spcBef>
        <a:spcAft>
          <a:spcPct val="0"/>
        </a:spcAft>
        <a:buClr>
          <a:srgbClr val="0000FF"/>
        </a:buClr>
        <a:buFont typeface="Arial" charset="0"/>
        <a:buChar char="–"/>
        <a:defRPr sz="2400">
          <a:solidFill>
            <a:schemeClr val="tx1"/>
          </a:solidFill>
          <a:latin typeface="+mn-lt"/>
          <a:cs typeface="+mn-cs"/>
        </a:defRPr>
      </a:lvl4pPr>
      <a:lvl5pPr marL="1600200" indent="-228600" algn="l" rtl="0" eaLnBrk="0" fontAlgn="base" hangingPunct="0">
        <a:lnSpc>
          <a:spcPct val="85000"/>
        </a:lnSpc>
        <a:spcBef>
          <a:spcPct val="50000"/>
        </a:spcBef>
        <a:spcAft>
          <a:spcPct val="0"/>
        </a:spcAft>
        <a:buClr>
          <a:srgbClr val="0000FF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057400" indent="-228600" algn="l" rtl="0" fontAlgn="base">
        <a:lnSpc>
          <a:spcPct val="85000"/>
        </a:lnSpc>
        <a:spcBef>
          <a:spcPct val="50000"/>
        </a:spcBef>
        <a:spcAft>
          <a:spcPct val="0"/>
        </a:spcAft>
        <a:buClr>
          <a:srgbClr val="0000FF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514600" indent="-228600" algn="l" rtl="0" fontAlgn="base">
        <a:lnSpc>
          <a:spcPct val="85000"/>
        </a:lnSpc>
        <a:spcBef>
          <a:spcPct val="50000"/>
        </a:spcBef>
        <a:spcAft>
          <a:spcPct val="0"/>
        </a:spcAft>
        <a:buClr>
          <a:srgbClr val="0000FF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2971800" indent="-228600" algn="l" rtl="0" fontAlgn="base">
        <a:lnSpc>
          <a:spcPct val="85000"/>
        </a:lnSpc>
        <a:spcBef>
          <a:spcPct val="50000"/>
        </a:spcBef>
        <a:spcAft>
          <a:spcPct val="0"/>
        </a:spcAft>
        <a:buClr>
          <a:srgbClr val="0000FF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429000" indent="-228600" algn="l" rtl="0" fontAlgn="base">
        <a:lnSpc>
          <a:spcPct val="85000"/>
        </a:lnSpc>
        <a:spcBef>
          <a:spcPct val="50000"/>
        </a:spcBef>
        <a:spcAft>
          <a:spcPct val="0"/>
        </a:spcAft>
        <a:buClr>
          <a:srgbClr val="0000FF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762000" y="5105400"/>
            <a:ext cx="7772400" cy="16764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0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en-US" sz="2400" b="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en-US" sz="2800" b="0" dirty="0" smtClean="0">
                <a:solidFill>
                  <a:srgbClr val="000099"/>
                </a:solidFill>
                <a:latin typeface="Arial Black" pitchFamily="34" charset="0"/>
              </a:rPr>
              <a:t>Code 10</a:t>
            </a:r>
            <a:br>
              <a:rPr lang="en-US" sz="2800" b="0" dirty="0" smtClean="0">
                <a:solidFill>
                  <a:srgbClr val="000099"/>
                </a:solidFill>
                <a:latin typeface="Arial Black" pitchFamily="34" charset="0"/>
              </a:rPr>
            </a:br>
            <a:r>
              <a:rPr lang="en-US" sz="2800" b="0" dirty="0" smtClean="0">
                <a:solidFill>
                  <a:srgbClr val="000099"/>
                </a:solidFill>
                <a:latin typeface="Arial Black" pitchFamily="34" charset="0"/>
              </a:rPr>
              <a:t>Navy Workforce Classification Department</a:t>
            </a:r>
            <a:r>
              <a:rPr lang="en-US" sz="2400" b="0" dirty="0" smtClean="0">
                <a:solidFill>
                  <a:schemeClr val="tx1"/>
                </a:solidFill>
                <a:latin typeface="Arial Black" pitchFamily="34" charset="0"/>
              </a:rPr>
              <a:t/>
            </a:r>
            <a:br>
              <a:rPr lang="en-US" sz="2400" b="0" dirty="0" smtClean="0">
                <a:solidFill>
                  <a:schemeClr val="tx1"/>
                </a:solidFill>
                <a:latin typeface="Arial Black" pitchFamily="34" charset="0"/>
              </a:rPr>
            </a:br>
            <a:r>
              <a:rPr lang="en-US" sz="3600" b="0" dirty="0" smtClean="0">
                <a:latin typeface="Arial Black" pitchFamily="34" charset="0"/>
              </a:rPr>
              <a:t/>
            </a:r>
            <a:br>
              <a:rPr lang="en-US" sz="3600" b="0" dirty="0" smtClean="0">
                <a:latin typeface="Arial Black" pitchFamily="34" charset="0"/>
              </a:rPr>
            </a:br>
            <a:endParaRPr lang="en-US" sz="3200" b="0" dirty="0" smtClean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5127437-3C3D-45C9-8C26-40EEA9283186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>
              <a:defRPr/>
            </a:pPr>
            <a:r>
              <a:rPr lang="en-US" sz="3200" b="0" dirty="0" smtClean="0">
                <a:solidFill>
                  <a:srgbClr val="000099"/>
                </a:solidFill>
              </a:rPr>
              <a:t>Overview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534400" cy="5334000"/>
          </a:xfrm>
        </p:spPr>
        <p:txBody>
          <a:bodyPr/>
          <a:lstStyle/>
          <a:p>
            <a:pPr marL="0" indent="0" eaLnBrk="1" hangingPunct="1">
              <a:lnSpc>
                <a:spcPct val="100000"/>
              </a:lnSpc>
              <a:buClr>
                <a:schemeClr val="tx1"/>
              </a:buClr>
              <a:buNone/>
            </a:pPr>
            <a:endParaRPr lang="en-US" sz="2800" dirty="0" smtClean="0"/>
          </a:p>
          <a:p>
            <a:pPr marL="0" indent="0" eaLnBrk="1" hangingPunct="1">
              <a:lnSpc>
                <a:spcPct val="100000"/>
              </a:lnSpc>
              <a:buClr>
                <a:schemeClr val="tx1"/>
              </a:buClr>
              <a:buNone/>
            </a:pPr>
            <a:r>
              <a:rPr lang="en-US" dirty="0" smtClean="0"/>
              <a:t>Navy Enlisted Occupation Classification System  (NEOCS) &amp; Navy Officer Classification System (NOOCS) processes are methods used to identify skills, education, training, experience, and capabilities related to both enlisted and officer personnel.</a:t>
            </a:r>
          </a:p>
          <a:p>
            <a:pPr eaLnBrk="1" hangingPunct="1">
              <a:buClr>
                <a:schemeClr val="tx1"/>
              </a:buClr>
              <a:buFontTx/>
              <a:buChar char="•"/>
            </a:pPr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44B6B8-42A4-4ADF-9F9C-63B8CF1E1E4E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>
              <a:defRPr/>
            </a:pPr>
            <a:r>
              <a:rPr lang="en-US" sz="3200" b="0" dirty="0" smtClean="0">
                <a:solidFill>
                  <a:srgbClr val="000099"/>
                </a:solidFill>
              </a:rPr>
              <a:t>NEOCS/</a:t>
            </a:r>
            <a:r>
              <a:rPr lang="en-US" sz="3200" b="0" dirty="0" err="1" smtClean="0">
                <a:solidFill>
                  <a:srgbClr val="000099"/>
                </a:solidFill>
              </a:rPr>
              <a:t>NOOCS</a:t>
            </a:r>
            <a:r>
              <a:rPr lang="en-US" sz="3200" b="0" dirty="0" smtClean="0">
                <a:solidFill>
                  <a:srgbClr val="000099"/>
                </a:solidFill>
              </a:rPr>
              <a:t> Governance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686800" cy="5334000"/>
          </a:xfrm>
        </p:spPr>
        <p:txBody>
          <a:bodyPr/>
          <a:lstStyle/>
          <a:p>
            <a:pPr lvl="1" eaLnBrk="1" hangingPunct="1">
              <a:lnSpc>
                <a:spcPct val="100000"/>
              </a:lnSpc>
              <a:buClr>
                <a:schemeClr val="tx1"/>
              </a:buClr>
              <a:buFontTx/>
              <a:buChar char="•"/>
            </a:pPr>
            <a:endParaRPr lang="en-US" sz="1800" dirty="0" smtClean="0"/>
          </a:p>
          <a:p>
            <a:pPr lvl="1" eaLnBrk="1" hangingPunct="1">
              <a:lnSpc>
                <a:spcPct val="100000"/>
              </a:lnSpc>
              <a:buClr>
                <a:schemeClr val="tx1"/>
              </a:buClr>
              <a:buFontTx/>
              <a:buChar char="•"/>
            </a:pPr>
            <a:r>
              <a:rPr lang="en-US" sz="1800" dirty="0" smtClean="0"/>
              <a:t>OPNAV </a:t>
            </a:r>
            <a:r>
              <a:rPr lang="en-US" sz="1800" dirty="0" smtClean="0"/>
              <a:t>N13 chairs routine NEOCS/NOOCS Board and Flag-level  Executive Committee (EXCOM).</a:t>
            </a:r>
          </a:p>
          <a:p>
            <a:pPr lvl="2" eaLnBrk="1" hangingPunct="1">
              <a:lnSpc>
                <a:spcPct val="100000"/>
              </a:lnSpc>
              <a:spcBef>
                <a:spcPts val="300"/>
              </a:spcBef>
              <a:buClr>
                <a:schemeClr val="tx1"/>
              </a:buClr>
              <a:buFontTx/>
              <a:buChar char="•"/>
            </a:pPr>
            <a:r>
              <a:rPr lang="en-US" sz="1800" dirty="0" err="1" smtClean="0"/>
              <a:t>EXCOM</a:t>
            </a:r>
            <a:r>
              <a:rPr lang="en-US" sz="1800" dirty="0" smtClean="0"/>
              <a:t> voting members include:  OPNAV N12, OPNAV N13, PERS-4, NETC, USFF, PACFLT &amp; BUPERS-3. </a:t>
            </a:r>
          </a:p>
          <a:p>
            <a:pPr lvl="1" eaLnBrk="1" hangingPunct="1">
              <a:lnSpc>
                <a:spcPct val="100000"/>
              </a:lnSpc>
              <a:buClr>
                <a:schemeClr val="tx1"/>
              </a:buClr>
              <a:buFontTx/>
              <a:buChar char="•"/>
            </a:pPr>
            <a:r>
              <a:rPr lang="en-US" sz="1800" dirty="0" smtClean="0">
                <a:solidFill>
                  <a:srgbClr val="FF0000"/>
                </a:solidFill>
              </a:rPr>
              <a:t> </a:t>
            </a:r>
            <a:r>
              <a:rPr lang="en-US" sz="1800" dirty="0" smtClean="0"/>
              <a:t>NAVMAC serves as Executive Secretary for OPNAV N13.  Duties include:</a:t>
            </a:r>
          </a:p>
          <a:p>
            <a:pPr lvl="2" eaLnBrk="1" hangingPunct="1">
              <a:lnSpc>
                <a:spcPct val="100000"/>
              </a:lnSpc>
              <a:spcBef>
                <a:spcPts val="300"/>
              </a:spcBef>
              <a:buClr>
                <a:schemeClr val="tx1"/>
              </a:buClr>
              <a:buFontTx/>
              <a:buChar char="•"/>
            </a:pPr>
            <a:r>
              <a:rPr lang="en-US" sz="1800" dirty="0" smtClean="0"/>
              <a:t>Assist in policy guidance and system control.  </a:t>
            </a:r>
          </a:p>
          <a:p>
            <a:pPr lvl="2" eaLnBrk="1" hangingPunct="1">
              <a:lnSpc>
                <a:spcPct val="100000"/>
              </a:lnSpc>
              <a:spcBef>
                <a:spcPts val="300"/>
              </a:spcBef>
              <a:buClr>
                <a:schemeClr val="tx1"/>
              </a:buClr>
              <a:buFontTx/>
              <a:buChar char="•"/>
            </a:pPr>
            <a:r>
              <a:rPr lang="en-US" sz="1800" dirty="0" smtClean="0"/>
              <a:t>Oversee proposal process.  Review all proposals; make recommendations or approve administrative actions as appropriate.</a:t>
            </a:r>
          </a:p>
          <a:p>
            <a:pPr lvl="2" eaLnBrk="1" hangingPunct="1">
              <a:lnSpc>
                <a:spcPct val="100000"/>
              </a:lnSpc>
              <a:spcBef>
                <a:spcPts val="300"/>
              </a:spcBef>
              <a:buClr>
                <a:schemeClr val="tx1"/>
              </a:buClr>
              <a:buFontTx/>
              <a:buChar char="•"/>
            </a:pPr>
            <a:r>
              <a:rPr lang="en-US" sz="1800" dirty="0" smtClean="0"/>
              <a:t>Conduct monthly NEOCS/NOOCS Working Group (</a:t>
            </a:r>
            <a:r>
              <a:rPr lang="en-US" sz="1800" dirty="0" err="1" smtClean="0"/>
              <a:t>NNWG</a:t>
            </a:r>
            <a:r>
              <a:rPr lang="en-US" sz="1800" dirty="0" smtClean="0"/>
              <a:t>).</a:t>
            </a:r>
          </a:p>
          <a:p>
            <a:pPr lvl="2" eaLnBrk="1" hangingPunct="1">
              <a:lnSpc>
                <a:spcPct val="100000"/>
              </a:lnSpc>
              <a:spcBef>
                <a:spcPts val="300"/>
              </a:spcBef>
              <a:buClr>
                <a:schemeClr val="tx1"/>
              </a:buClr>
              <a:buFontTx/>
              <a:buChar char="•"/>
            </a:pPr>
            <a:r>
              <a:rPr lang="en-US" sz="1800" dirty="0" smtClean="0"/>
              <a:t>Coordinate and facilitate </a:t>
            </a:r>
            <a:r>
              <a:rPr lang="en-US" sz="1800" dirty="0" err="1" smtClean="0"/>
              <a:t>EXCOMs</a:t>
            </a:r>
            <a:r>
              <a:rPr lang="en-US" sz="1800" dirty="0" smtClean="0"/>
              <a:t> as needed.</a:t>
            </a:r>
          </a:p>
          <a:p>
            <a:pPr lvl="2" eaLnBrk="1" hangingPunct="1">
              <a:lnSpc>
                <a:spcPct val="100000"/>
              </a:lnSpc>
              <a:spcBef>
                <a:spcPts val="300"/>
              </a:spcBef>
              <a:buClr>
                <a:schemeClr val="tx1"/>
              </a:buClr>
              <a:buFontTx/>
              <a:buChar char="•"/>
            </a:pPr>
            <a:r>
              <a:rPr lang="en-US" sz="1800" dirty="0" smtClean="0"/>
              <a:t>Routinely coordinates with Navy Total Force Members (e.g. BUPERS-3, PMO, NETC, etc.).</a:t>
            </a:r>
          </a:p>
          <a:p>
            <a:pPr lvl="1" eaLnBrk="1" hangingPunct="1">
              <a:lnSpc>
                <a:spcPct val="100000"/>
              </a:lnSpc>
              <a:buClr>
                <a:schemeClr val="tx1"/>
              </a:buClr>
              <a:buFontTx/>
              <a:buChar char="•"/>
            </a:pPr>
            <a:endParaRPr lang="en-US" sz="2000" dirty="0" smtClean="0"/>
          </a:p>
          <a:p>
            <a:pPr eaLnBrk="1" hangingPunct="1">
              <a:buClr>
                <a:schemeClr val="tx1"/>
              </a:buClr>
              <a:buFontTx/>
              <a:buChar char="•"/>
            </a:pPr>
            <a:endParaRPr lang="en-US" sz="1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3E7B59-4DEE-4821-85C8-7CE1836B7589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>
              <a:defRPr/>
            </a:pPr>
            <a:r>
              <a:rPr lang="en-US" sz="3200" b="0" dirty="0" smtClean="0">
                <a:solidFill>
                  <a:srgbClr val="000099"/>
                </a:solidFill>
              </a:rPr>
              <a:t>Department Structure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1905000"/>
            <a:ext cx="8686800" cy="3048000"/>
          </a:xfrm>
        </p:spPr>
        <p:txBody>
          <a:bodyPr/>
          <a:lstStyle/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en-US" sz="3200" b="1" dirty="0" smtClean="0"/>
              <a:t>Department divided into two divisions (by process)</a:t>
            </a:r>
          </a:p>
          <a:p>
            <a:pPr lvl="2" eaLnBrk="1" hangingPunct="1">
              <a:buClr>
                <a:schemeClr val="tx1"/>
              </a:buClr>
              <a:buFontTx/>
              <a:buChar char="•"/>
            </a:pPr>
            <a:r>
              <a:rPr lang="en-US" sz="2800" dirty="0" smtClean="0"/>
              <a:t>NEOCS/NOOCS Division</a:t>
            </a:r>
          </a:p>
          <a:p>
            <a:pPr lvl="2" eaLnBrk="1" hangingPunct="1">
              <a:buClr>
                <a:schemeClr val="tx1"/>
              </a:buClr>
              <a:buFontTx/>
              <a:buChar char="•"/>
            </a:pPr>
            <a:r>
              <a:rPr lang="en-US" sz="2800" dirty="0" smtClean="0"/>
              <a:t>Occupational Standards (OCCSTDs) Division</a:t>
            </a:r>
          </a:p>
          <a:p>
            <a:pPr marL="0" indent="0" eaLnBrk="1" hangingPunct="1">
              <a:buClr>
                <a:schemeClr val="tx1"/>
              </a:buCl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4D90B89-2E71-4B5A-B2EC-4D19CA9B27F4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0" y="152400"/>
            <a:ext cx="7620000" cy="1066800"/>
          </a:xfrm>
        </p:spPr>
        <p:txBody>
          <a:bodyPr/>
          <a:lstStyle/>
          <a:p>
            <a:pPr algn="r" eaLnBrk="1" hangingPunct="1">
              <a:defRPr/>
            </a:pPr>
            <a:r>
              <a:rPr lang="en-US" sz="3200" b="0" dirty="0" err="1" smtClean="0">
                <a:solidFill>
                  <a:srgbClr val="000099"/>
                </a:solidFill>
              </a:rPr>
              <a:t>NOOCS</a:t>
            </a:r>
            <a:r>
              <a:rPr lang="en-US" sz="3200" b="0" dirty="0" smtClean="0">
                <a:solidFill>
                  <a:srgbClr val="000099"/>
                </a:solidFill>
              </a:rPr>
              <a:t> Division</a:t>
            </a:r>
            <a:endParaRPr lang="en-US" sz="3200" b="0" strike="sngStrike" dirty="0" smtClean="0">
              <a:solidFill>
                <a:srgbClr val="FF0000"/>
              </a:solidFill>
            </a:endParaRPr>
          </a:p>
        </p:txBody>
      </p:sp>
      <p:sp>
        <p:nvSpPr>
          <p:cNvPr id="9220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0" y="1447800"/>
            <a:ext cx="8763000" cy="5257800"/>
          </a:xfrm>
        </p:spPr>
        <p:txBody>
          <a:bodyPr/>
          <a:lstStyle/>
          <a:p>
            <a:pPr marL="342900" lvl="1" indent="0" eaLnBrk="1" hangingPunct="1">
              <a:spcBef>
                <a:spcPct val="25000"/>
              </a:spcBef>
              <a:buClr>
                <a:schemeClr val="tx1"/>
              </a:buClr>
              <a:buNone/>
            </a:pPr>
            <a:r>
              <a:rPr lang="en-US" b="1" dirty="0"/>
              <a:t>Responsible for updating and maintaining</a:t>
            </a:r>
            <a:r>
              <a:rPr lang="en-US" dirty="0"/>
              <a:t>:</a:t>
            </a:r>
          </a:p>
          <a:p>
            <a:pPr lvl="1" eaLnBrk="1" hangingPunct="1">
              <a:spcBef>
                <a:spcPct val="25000"/>
              </a:spcBef>
              <a:buClr>
                <a:schemeClr val="tx1"/>
              </a:buClr>
              <a:buFontTx/>
              <a:buChar char="•"/>
            </a:pPr>
            <a:endParaRPr lang="en-US" sz="1600" b="1" dirty="0" smtClean="0"/>
          </a:p>
          <a:p>
            <a:pPr lvl="1" eaLnBrk="1" hangingPunct="1">
              <a:spcBef>
                <a:spcPct val="25000"/>
              </a:spcBef>
              <a:buClr>
                <a:schemeClr val="tx1"/>
              </a:buClr>
              <a:buFontTx/>
              <a:buChar char="•"/>
            </a:pPr>
            <a:r>
              <a:rPr lang="en-US" sz="1600" b="1" dirty="0" smtClean="0"/>
              <a:t>Designators</a:t>
            </a:r>
            <a:endParaRPr lang="en-US" sz="1600" b="1" dirty="0" smtClean="0"/>
          </a:p>
          <a:p>
            <a:pPr lvl="2" eaLnBrk="1" hangingPunct="1">
              <a:spcBef>
                <a:spcPct val="25000"/>
              </a:spcBef>
              <a:buClr>
                <a:schemeClr val="tx1"/>
              </a:buClr>
              <a:buFontTx/>
              <a:buChar char="•"/>
            </a:pPr>
            <a:r>
              <a:rPr lang="en-US" sz="1400" dirty="0" smtClean="0"/>
              <a:t>Identifies primary and specialty qualifications, associated legal specialty categories and competitive categories for promotion.  </a:t>
            </a:r>
          </a:p>
          <a:p>
            <a:pPr lvl="2" eaLnBrk="1" hangingPunct="1">
              <a:spcBef>
                <a:spcPct val="25000"/>
              </a:spcBef>
              <a:buClr>
                <a:schemeClr val="tx1"/>
              </a:buClr>
              <a:buFontTx/>
              <a:buChar char="•"/>
            </a:pPr>
            <a:r>
              <a:rPr lang="en-US" sz="1400" dirty="0" smtClean="0"/>
              <a:t>~129 published</a:t>
            </a:r>
          </a:p>
          <a:p>
            <a:pPr lvl="2" eaLnBrk="1" hangingPunct="1">
              <a:spcBef>
                <a:spcPct val="25000"/>
              </a:spcBef>
              <a:buClr>
                <a:schemeClr val="tx1"/>
              </a:buClr>
              <a:buFontTx/>
              <a:buChar char="•"/>
            </a:pPr>
            <a:r>
              <a:rPr lang="en-US" sz="1400" dirty="0" smtClean="0"/>
              <a:t>Designator proposals are routed to NAVMAC via BUPERS-3 (</a:t>
            </a:r>
            <a:r>
              <a:rPr lang="en-US" sz="1400" dirty="0" err="1" smtClean="0"/>
              <a:t>OCM’s</a:t>
            </a:r>
            <a:r>
              <a:rPr lang="en-US" sz="1400" dirty="0" smtClean="0"/>
              <a:t>).</a:t>
            </a:r>
          </a:p>
          <a:p>
            <a:pPr lvl="2" eaLnBrk="1" hangingPunct="1">
              <a:spcBef>
                <a:spcPct val="25000"/>
              </a:spcBef>
              <a:buClr>
                <a:schemeClr val="tx1"/>
              </a:buClr>
              <a:buFontTx/>
              <a:buChar char="•"/>
            </a:pPr>
            <a:endParaRPr lang="en-US" sz="1400" dirty="0" smtClean="0"/>
          </a:p>
          <a:p>
            <a:pPr lvl="1" eaLnBrk="1" hangingPunct="1">
              <a:spcBef>
                <a:spcPct val="25000"/>
              </a:spcBef>
              <a:buClr>
                <a:schemeClr val="tx1"/>
              </a:buClr>
              <a:buFontTx/>
              <a:buChar char="•"/>
            </a:pPr>
            <a:r>
              <a:rPr lang="en-US" sz="1600" b="1" dirty="0" smtClean="0"/>
              <a:t>Naval Officer Billet Classifications (NOBC) Codes</a:t>
            </a:r>
          </a:p>
          <a:p>
            <a:pPr lvl="2" eaLnBrk="1" hangingPunct="1">
              <a:spcBef>
                <a:spcPct val="25000"/>
              </a:spcBef>
              <a:buClr>
                <a:schemeClr val="tx1"/>
              </a:buClr>
              <a:buFontTx/>
              <a:buChar char="•"/>
            </a:pPr>
            <a:r>
              <a:rPr lang="en-US" sz="1400" dirty="0" smtClean="0"/>
              <a:t>Provide general description of billet (position) duties. </a:t>
            </a:r>
          </a:p>
          <a:p>
            <a:pPr lvl="2" eaLnBrk="1" hangingPunct="1">
              <a:spcBef>
                <a:spcPct val="25000"/>
              </a:spcBef>
              <a:buClr>
                <a:schemeClr val="tx1"/>
              </a:buClr>
              <a:buFontTx/>
              <a:buChar char="•"/>
            </a:pPr>
            <a:r>
              <a:rPr lang="en-US" sz="1400" dirty="0" smtClean="0"/>
              <a:t>~716 published</a:t>
            </a:r>
          </a:p>
          <a:p>
            <a:pPr lvl="2" eaLnBrk="1" hangingPunct="1">
              <a:spcBef>
                <a:spcPct val="25000"/>
              </a:spcBef>
              <a:buClr>
                <a:schemeClr val="tx1"/>
              </a:buClr>
              <a:buNone/>
            </a:pPr>
            <a:endParaRPr lang="en-US" sz="1400" dirty="0" smtClean="0"/>
          </a:p>
          <a:p>
            <a:pPr lvl="1" eaLnBrk="1" hangingPunct="1">
              <a:spcBef>
                <a:spcPct val="25000"/>
              </a:spcBef>
              <a:buClr>
                <a:schemeClr val="tx1"/>
              </a:buClr>
              <a:buFontTx/>
              <a:buChar char="•"/>
            </a:pPr>
            <a:r>
              <a:rPr lang="en-US" sz="1600" b="1" dirty="0" smtClean="0"/>
              <a:t>Additional Qualification Designations (AQD) Codes</a:t>
            </a:r>
          </a:p>
          <a:p>
            <a:pPr lvl="2" eaLnBrk="1" hangingPunct="1">
              <a:spcBef>
                <a:spcPct val="25000"/>
              </a:spcBef>
              <a:buClr>
                <a:schemeClr val="tx1"/>
              </a:buClr>
              <a:buFontTx/>
              <a:buChar char="•"/>
            </a:pPr>
            <a:r>
              <a:rPr lang="en-US" sz="1400" dirty="0" smtClean="0"/>
              <a:t>Identify specialized qualifications or experience. </a:t>
            </a:r>
          </a:p>
          <a:p>
            <a:pPr lvl="2" eaLnBrk="1" hangingPunct="1">
              <a:spcBef>
                <a:spcPct val="25000"/>
              </a:spcBef>
              <a:buClr>
                <a:schemeClr val="tx1"/>
              </a:buClr>
              <a:buFontTx/>
              <a:buChar char="•"/>
            </a:pPr>
            <a:r>
              <a:rPr lang="en-US" sz="1400" dirty="0" smtClean="0"/>
              <a:t>~1729 published</a:t>
            </a:r>
          </a:p>
          <a:p>
            <a:pPr lvl="2" eaLnBrk="1" hangingPunct="1">
              <a:spcBef>
                <a:spcPct val="25000"/>
              </a:spcBef>
              <a:buClr>
                <a:schemeClr val="tx1"/>
              </a:buClr>
              <a:buFontTx/>
              <a:buChar char="•"/>
            </a:pPr>
            <a:r>
              <a:rPr lang="en-US" sz="1400" dirty="0" smtClean="0"/>
              <a:t>Teaming with Officer Community Managers to verify.</a:t>
            </a:r>
          </a:p>
          <a:p>
            <a:pPr lvl="2" eaLnBrk="1" hangingPunct="1">
              <a:spcBef>
                <a:spcPct val="25000"/>
              </a:spcBef>
              <a:buClr>
                <a:schemeClr val="tx1"/>
              </a:buClr>
              <a:buNone/>
            </a:pPr>
            <a:endParaRPr lang="en-US" sz="1400" dirty="0" smtClean="0"/>
          </a:p>
          <a:p>
            <a:pPr lvl="1" eaLnBrk="1" hangingPunct="1">
              <a:spcBef>
                <a:spcPct val="25000"/>
              </a:spcBef>
              <a:buClr>
                <a:schemeClr val="tx1"/>
              </a:buClr>
              <a:buFontTx/>
              <a:buChar char="•"/>
            </a:pPr>
            <a:r>
              <a:rPr lang="en-US" sz="1600" b="1" dirty="0" smtClean="0"/>
              <a:t>Sub-Specialty Specifications (SSP)</a:t>
            </a:r>
          </a:p>
          <a:p>
            <a:pPr lvl="2" eaLnBrk="1" hangingPunct="1">
              <a:spcBef>
                <a:spcPct val="25000"/>
              </a:spcBef>
              <a:buClr>
                <a:schemeClr val="tx1"/>
              </a:buClr>
              <a:buFontTx/>
              <a:buChar char="•"/>
            </a:pPr>
            <a:r>
              <a:rPr lang="en-US" sz="1400" dirty="0" smtClean="0"/>
              <a:t>Establishes criteria for advanced education, functional training, and significant experience in fields and disciplines. </a:t>
            </a:r>
          </a:p>
          <a:p>
            <a:pPr lvl="2" eaLnBrk="1" hangingPunct="1">
              <a:spcBef>
                <a:spcPct val="25000"/>
              </a:spcBef>
              <a:buClr>
                <a:schemeClr val="tx1"/>
              </a:buClr>
              <a:buFontTx/>
              <a:buChar char="•"/>
            </a:pPr>
            <a:r>
              <a:rPr lang="en-US" sz="1400" dirty="0" smtClean="0"/>
              <a:t>~238 published</a:t>
            </a:r>
          </a:p>
          <a:p>
            <a:pPr lvl="2" eaLnBrk="1" hangingPunct="1">
              <a:spcBef>
                <a:spcPct val="25000"/>
              </a:spcBef>
              <a:buClr>
                <a:schemeClr val="tx1"/>
              </a:buClr>
              <a:buFontTx/>
              <a:buChar char="•"/>
            </a:pPr>
            <a:r>
              <a:rPr lang="en-US" sz="1400" dirty="0" smtClean="0"/>
              <a:t>SSP proposals are routed to NAVMAC via OPNAV N12.</a:t>
            </a:r>
          </a:p>
          <a:p>
            <a:pPr lvl="2" eaLnBrk="1" hangingPunct="1">
              <a:spcBef>
                <a:spcPct val="25000"/>
              </a:spcBef>
              <a:buClr>
                <a:schemeClr val="tx1"/>
              </a:buClr>
              <a:buNone/>
            </a:pPr>
            <a:endParaRPr lang="en-US" sz="1400" dirty="0" smtClean="0"/>
          </a:p>
          <a:p>
            <a:pPr lvl="2" eaLnBrk="1" hangingPunct="1">
              <a:spcBef>
                <a:spcPct val="25000"/>
              </a:spcBef>
              <a:buClr>
                <a:schemeClr val="tx1"/>
              </a:buClr>
              <a:buFontTx/>
              <a:buChar char="•"/>
            </a:pPr>
            <a:endParaRPr lang="en-US" sz="1400" dirty="0" smtClean="0"/>
          </a:p>
          <a:p>
            <a:pPr lvl="2" eaLnBrk="1" hangingPunct="1">
              <a:spcBef>
                <a:spcPct val="25000"/>
              </a:spcBef>
              <a:buClr>
                <a:schemeClr val="tx1"/>
              </a:buClr>
              <a:buFontTx/>
              <a:buChar char="•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47ADAA-ADFD-4E5A-AEF5-15B70E00F563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0243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0" y="228600"/>
            <a:ext cx="7620000" cy="1066800"/>
          </a:xfrm>
        </p:spPr>
        <p:txBody>
          <a:bodyPr/>
          <a:lstStyle/>
          <a:p>
            <a:pPr algn="r" eaLnBrk="1" hangingPunct="1">
              <a:defRPr/>
            </a:pPr>
            <a:r>
              <a:rPr lang="en-US" sz="3200" b="0" dirty="0" smtClean="0">
                <a:solidFill>
                  <a:srgbClr val="000099"/>
                </a:solidFill>
              </a:rPr>
              <a:t>NEOCS Division</a:t>
            </a:r>
            <a:endParaRPr lang="en-US" sz="3200" b="0" strike="sngStrike" dirty="0" smtClean="0">
              <a:solidFill>
                <a:srgbClr val="FF0000"/>
              </a:solidFill>
            </a:endParaRPr>
          </a:p>
        </p:txBody>
      </p:sp>
      <p:sp>
        <p:nvSpPr>
          <p:cNvPr id="8196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534400" cy="5181600"/>
          </a:xfrm>
        </p:spPr>
        <p:txBody>
          <a:bodyPr/>
          <a:lstStyle/>
          <a:p>
            <a:pPr eaLnBrk="1" hangingPunct="1">
              <a:lnSpc>
                <a:spcPct val="65000"/>
              </a:lnSpc>
              <a:buClr>
                <a:schemeClr val="tx1"/>
              </a:buClr>
              <a:buFontTx/>
              <a:buChar char="•"/>
            </a:pPr>
            <a:endParaRPr lang="en-US" sz="1600" b="1" dirty="0" smtClean="0"/>
          </a:p>
          <a:p>
            <a:pPr marL="0" indent="0" eaLnBrk="1" hangingPunct="1">
              <a:lnSpc>
                <a:spcPct val="65000"/>
              </a:lnSpc>
              <a:buClr>
                <a:schemeClr val="tx1"/>
              </a:buClr>
              <a:buNone/>
            </a:pPr>
            <a:r>
              <a:rPr lang="en-US" b="1" dirty="0"/>
              <a:t>Responsible for updating and maintaining:</a:t>
            </a:r>
          </a:p>
          <a:p>
            <a:pPr eaLnBrk="1" hangingPunct="1">
              <a:lnSpc>
                <a:spcPct val="65000"/>
              </a:lnSpc>
              <a:buClr>
                <a:schemeClr val="tx1"/>
              </a:buClr>
              <a:buFontTx/>
              <a:buChar char="•"/>
            </a:pPr>
            <a:endParaRPr lang="en-US" sz="1600" b="1" dirty="0"/>
          </a:p>
          <a:p>
            <a:pPr eaLnBrk="1" hangingPunct="1">
              <a:lnSpc>
                <a:spcPct val="65000"/>
              </a:lnSpc>
              <a:buClr>
                <a:schemeClr val="tx1"/>
              </a:buClr>
              <a:buFontTx/>
              <a:buChar char="•"/>
            </a:pPr>
            <a:r>
              <a:rPr lang="en-US" sz="1800" b="1" dirty="0" smtClean="0"/>
              <a:t>Naval </a:t>
            </a:r>
            <a:r>
              <a:rPr lang="en-US" sz="1800" b="1" dirty="0" smtClean="0"/>
              <a:t>Enlisted </a:t>
            </a:r>
            <a:r>
              <a:rPr lang="en-US" sz="1800" b="1" dirty="0" smtClean="0"/>
              <a:t>Classification </a:t>
            </a:r>
            <a:r>
              <a:rPr lang="en-US" sz="1800" b="1" dirty="0" smtClean="0"/>
              <a:t>(NEC) Codes</a:t>
            </a:r>
          </a:p>
          <a:p>
            <a:pPr lvl="1" eaLnBrk="1" hangingPunct="1">
              <a:lnSpc>
                <a:spcPct val="65000"/>
              </a:lnSpc>
              <a:buClr>
                <a:schemeClr val="tx1"/>
              </a:buClr>
              <a:buFontTx/>
              <a:buChar char="•"/>
            </a:pPr>
            <a:r>
              <a:rPr lang="en-US" sz="1800" dirty="0" smtClean="0"/>
              <a:t>Identify specialized qualifications or experience.</a:t>
            </a:r>
          </a:p>
          <a:p>
            <a:pPr lvl="1" eaLnBrk="1" hangingPunct="1">
              <a:lnSpc>
                <a:spcPct val="65000"/>
              </a:lnSpc>
              <a:spcBef>
                <a:spcPts val="300"/>
              </a:spcBef>
              <a:buClr>
                <a:schemeClr val="tx1"/>
              </a:buClr>
              <a:buFontTx/>
              <a:buChar char="•"/>
            </a:pPr>
            <a:r>
              <a:rPr lang="en-US" sz="1800" dirty="0" smtClean="0"/>
              <a:t>~1,429 published</a:t>
            </a:r>
          </a:p>
          <a:p>
            <a:pPr lvl="1" eaLnBrk="1" hangingPunct="1">
              <a:lnSpc>
                <a:spcPct val="100000"/>
              </a:lnSpc>
              <a:spcBef>
                <a:spcPts val="300"/>
              </a:spcBef>
              <a:buClr>
                <a:schemeClr val="tx1"/>
              </a:buClr>
              <a:buFontTx/>
              <a:buChar char="•"/>
            </a:pPr>
            <a:r>
              <a:rPr lang="en-US" sz="1800" dirty="0" smtClean="0"/>
              <a:t>Team with NETC and relevant stakeholders to review </a:t>
            </a:r>
            <a:r>
              <a:rPr lang="en-US" sz="1800" dirty="0" smtClean="0"/>
              <a:t>NECs </a:t>
            </a:r>
            <a:r>
              <a:rPr lang="en-US" sz="1800" dirty="0" smtClean="0"/>
              <a:t>for currency and </a:t>
            </a:r>
            <a:r>
              <a:rPr lang="en-US" sz="1800" dirty="0" smtClean="0"/>
              <a:t>planning </a:t>
            </a:r>
            <a:r>
              <a:rPr lang="en-US" sz="1800" dirty="0" smtClean="0"/>
              <a:t>NECs for new equipment/platforms (Review ~33% </a:t>
            </a:r>
            <a:r>
              <a:rPr lang="en-US" sz="1800" dirty="0" smtClean="0"/>
              <a:t>annually</a:t>
            </a:r>
            <a:r>
              <a:rPr lang="en-US" sz="1800" dirty="0" smtClean="0"/>
              <a:t>).</a:t>
            </a:r>
          </a:p>
          <a:p>
            <a:pPr lvl="1" eaLnBrk="1" hangingPunct="1">
              <a:lnSpc>
                <a:spcPct val="100000"/>
              </a:lnSpc>
              <a:spcBef>
                <a:spcPts val="300"/>
              </a:spcBef>
              <a:buClr>
                <a:schemeClr val="tx1"/>
              </a:buClr>
              <a:buFontTx/>
              <a:buChar char="•"/>
            </a:pPr>
            <a:endParaRPr lang="en-US" sz="1800" dirty="0"/>
          </a:p>
          <a:p>
            <a:pPr eaLnBrk="1" hangingPunct="1">
              <a:lnSpc>
                <a:spcPct val="100000"/>
              </a:lnSpc>
              <a:spcBef>
                <a:spcPts val="300"/>
              </a:spcBef>
              <a:buClr>
                <a:schemeClr val="tx1"/>
              </a:buClr>
              <a:buFontTx/>
              <a:buChar char="•"/>
            </a:pPr>
            <a:r>
              <a:rPr lang="en-US" sz="1800" b="1" dirty="0" smtClean="0"/>
              <a:t>NEBCs</a:t>
            </a:r>
          </a:p>
          <a:p>
            <a:pPr lvl="1" eaLnBrk="1" hangingPunct="1">
              <a:lnSpc>
                <a:spcPct val="100000"/>
              </a:lnSpc>
              <a:spcBef>
                <a:spcPts val="300"/>
              </a:spcBef>
              <a:buClr>
                <a:schemeClr val="tx1"/>
              </a:buClr>
              <a:buFontTx/>
              <a:buChar char="•"/>
            </a:pPr>
            <a:r>
              <a:rPr lang="en-US" sz="1800" dirty="0" smtClean="0"/>
              <a:t>Navy Jobs</a:t>
            </a:r>
            <a:endParaRPr lang="en-US" sz="1800" dirty="0" smtClean="0"/>
          </a:p>
          <a:p>
            <a:pPr eaLnBrk="1" hangingPunct="1">
              <a:lnSpc>
                <a:spcPct val="65000"/>
              </a:lnSpc>
              <a:buClr>
                <a:schemeClr val="tx1"/>
              </a:buClr>
              <a:buFontTx/>
              <a:buChar char="•"/>
            </a:pPr>
            <a:endParaRPr lang="en-US" sz="1800" b="1" dirty="0" smtClean="0"/>
          </a:p>
          <a:p>
            <a:pPr eaLnBrk="1" hangingPunct="1">
              <a:lnSpc>
                <a:spcPct val="65000"/>
              </a:lnSpc>
              <a:buClr>
                <a:schemeClr val="tx1"/>
              </a:buClr>
              <a:buFontTx/>
              <a:buChar char="•"/>
            </a:pPr>
            <a:r>
              <a:rPr lang="en-US" sz="1800" b="1" dirty="0" smtClean="0"/>
              <a:t>Ratings</a:t>
            </a:r>
            <a:r>
              <a:rPr lang="en-US" sz="1800" dirty="0" smtClean="0"/>
              <a:t> </a:t>
            </a:r>
            <a:endParaRPr lang="en-US" sz="1800" dirty="0" smtClean="0"/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Clr>
                <a:schemeClr val="tx1"/>
              </a:buClr>
              <a:buFontTx/>
              <a:buChar char="•"/>
            </a:pPr>
            <a:r>
              <a:rPr lang="en-US" sz="1800" dirty="0" smtClean="0"/>
              <a:t>Broad enlisted career fields that identify occupational specialties.</a:t>
            </a:r>
          </a:p>
          <a:p>
            <a:pPr lvl="1" eaLnBrk="1" hangingPunct="1">
              <a:lnSpc>
                <a:spcPct val="100000"/>
              </a:lnSpc>
              <a:spcBef>
                <a:spcPct val="0"/>
              </a:spcBef>
              <a:buClr>
                <a:schemeClr val="tx1"/>
              </a:buClr>
              <a:buFontTx/>
              <a:buChar char="•"/>
            </a:pPr>
            <a:r>
              <a:rPr lang="en-US" sz="1800" dirty="0" smtClean="0"/>
              <a:t>Requests for rating establishments/disestablishments/mergers are managed through the NEOCS process.</a:t>
            </a:r>
          </a:p>
          <a:p>
            <a:pPr lvl="1" eaLnBrk="1" hangingPunct="1">
              <a:lnSpc>
                <a:spcPct val="100000"/>
              </a:lnSpc>
              <a:spcBef>
                <a:spcPts val="200"/>
              </a:spcBef>
              <a:buClr>
                <a:schemeClr val="tx1"/>
              </a:buClr>
              <a:buFont typeface="Arial" charset="0"/>
              <a:buNone/>
            </a:pPr>
            <a:endParaRPr lang="en-US" sz="1400" dirty="0" smtClean="0"/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2D8D28-541A-4959-A3BC-8E6DFD0578E9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2291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0" y="228600"/>
            <a:ext cx="7620000" cy="1066800"/>
          </a:xfrm>
        </p:spPr>
        <p:txBody>
          <a:bodyPr/>
          <a:lstStyle/>
          <a:p>
            <a:pPr algn="r" eaLnBrk="1" hangingPunct="1">
              <a:defRPr/>
            </a:pPr>
            <a:r>
              <a:rPr lang="en-US" sz="3200" b="0" dirty="0" smtClean="0">
                <a:solidFill>
                  <a:srgbClr val="000099"/>
                </a:solidFill>
              </a:rPr>
              <a:t>Occupational Standards Division  </a:t>
            </a:r>
          </a:p>
        </p:txBody>
      </p:sp>
      <p:sp>
        <p:nvSpPr>
          <p:cNvPr id="1024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534400" cy="5181600"/>
          </a:xfrm>
        </p:spPr>
        <p:txBody>
          <a:bodyPr/>
          <a:lstStyle/>
          <a:p>
            <a:pPr marL="0" indent="0" eaLnBrk="1" hangingPunct="1">
              <a:buClr>
                <a:schemeClr val="tx1"/>
              </a:buClr>
              <a:buNone/>
            </a:pPr>
            <a:endParaRPr lang="en-US" b="1" dirty="0" smtClean="0"/>
          </a:p>
          <a:p>
            <a:pPr marL="0" indent="0" eaLnBrk="1" hangingPunct="1">
              <a:buClr>
                <a:schemeClr val="tx1"/>
              </a:buClr>
              <a:buNone/>
            </a:pPr>
            <a:r>
              <a:rPr lang="en-US" b="1" dirty="0" smtClean="0"/>
              <a:t>Responsible </a:t>
            </a:r>
            <a:r>
              <a:rPr lang="en-US" b="1" dirty="0" smtClean="0"/>
              <a:t>for updating and maintaining:</a:t>
            </a:r>
          </a:p>
          <a:p>
            <a:pPr marL="0" indent="0" eaLnBrk="1" hangingPunct="1">
              <a:buClr>
                <a:schemeClr val="tx1"/>
              </a:buClr>
              <a:buNone/>
            </a:pPr>
            <a:endParaRPr lang="en-US" sz="1000" b="1" dirty="0" smtClean="0"/>
          </a:p>
          <a:p>
            <a:pPr eaLnBrk="1" hangingPunct="1">
              <a:buClr>
                <a:schemeClr val="tx1"/>
              </a:buClr>
              <a:buFontTx/>
              <a:buChar char="•"/>
            </a:pPr>
            <a:endParaRPr lang="en-US" sz="100" b="1" dirty="0" smtClean="0"/>
          </a:p>
          <a:p>
            <a:pPr eaLnBrk="1" hangingPunct="1">
              <a:buClr>
                <a:schemeClr val="tx1"/>
              </a:buClr>
              <a:buFontTx/>
              <a:buChar char="•"/>
            </a:pPr>
            <a:r>
              <a:rPr lang="en-US" sz="1600" b="1" dirty="0" smtClean="0"/>
              <a:t>Occupational Standards (OCCSTDs) -  </a:t>
            </a:r>
            <a:r>
              <a:rPr lang="en-US" sz="1600" dirty="0" smtClean="0"/>
              <a:t>task statements that express the </a:t>
            </a:r>
            <a:r>
              <a:rPr lang="en-US" sz="1600" dirty="0"/>
              <a:t>minimum capabilities which the Navy expects and requires of individuals </a:t>
            </a:r>
            <a:r>
              <a:rPr lang="en-US" sz="1600" dirty="0" smtClean="0"/>
              <a:t>within </a:t>
            </a:r>
            <a:r>
              <a:rPr lang="en-US" sz="1600" dirty="0"/>
              <a:t>each </a:t>
            </a:r>
            <a:r>
              <a:rPr lang="en-US" sz="1600" dirty="0" smtClean="0"/>
              <a:t>rating and at a particular paygrade (E4 – E7).  Currently there are:  </a:t>
            </a:r>
            <a:endParaRPr lang="en-US" sz="600" b="1" dirty="0" smtClean="0"/>
          </a:p>
          <a:p>
            <a:pPr lvl="2" eaLnBrk="1" hangingPunct="1">
              <a:lnSpc>
                <a:spcPct val="100000"/>
              </a:lnSpc>
              <a:spcBef>
                <a:spcPts val="3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1600" dirty="0" smtClean="0"/>
              <a:t>57 General Ratings</a:t>
            </a:r>
          </a:p>
          <a:p>
            <a:pPr lvl="2" eaLnBrk="1" hangingPunct="1">
              <a:lnSpc>
                <a:spcPct val="100000"/>
              </a:lnSpc>
              <a:spcBef>
                <a:spcPts val="3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1600" dirty="0" smtClean="0"/>
              <a:t>28 Service Ratings</a:t>
            </a:r>
          </a:p>
          <a:p>
            <a:pPr lvl="2" eaLnBrk="1" hangingPunct="1">
              <a:lnSpc>
                <a:spcPct val="100000"/>
              </a:lnSpc>
              <a:spcBef>
                <a:spcPts val="3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1600" dirty="0" smtClean="0"/>
              <a:t>5 Apprenticeship Ratings</a:t>
            </a:r>
          </a:p>
          <a:p>
            <a:pPr lvl="2" eaLnBrk="1" hangingPunct="1">
              <a:lnSpc>
                <a:spcPct val="100000"/>
              </a:lnSpc>
              <a:spcBef>
                <a:spcPts val="3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1600" dirty="0" smtClean="0"/>
              <a:t>7 Compressed Ratings</a:t>
            </a:r>
          </a:p>
          <a:p>
            <a:pPr eaLnBrk="1" hangingPunct="1">
              <a:buClr>
                <a:schemeClr val="tx1"/>
              </a:buClr>
              <a:buFontTx/>
              <a:buChar char="•"/>
            </a:pPr>
            <a:endParaRPr lang="en-US" sz="200" b="1" dirty="0" smtClean="0"/>
          </a:p>
          <a:p>
            <a:pPr eaLnBrk="1" hangingPunct="1">
              <a:buClr>
                <a:schemeClr val="tx1"/>
              </a:buClr>
              <a:buFontTx/>
              <a:buChar char="•"/>
            </a:pPr>
            <a:endParaRPr lang="en-US" sz="500" b="1" dirty="0" smtClean="0"/>
          </a:p>
          <a:p>
            <a:pPr eaLnBrk="1" hangingPunct="1">
              <a:buClr>
                <a:schemeClr val="tx1"/>
              </a:buClr>
              <a:buFontTx/>
              <a:buChar char="•"/>
            </a:pPr>
            <a:r>
              <a:rPr lang="en-US" sz="1600" b="1" dirty="0" smtClean="0"/>
              <a:t>Naval Standards</a:t>
            </a:r>
            <a:r>
              <a:rPr lang="en-US" sz="1600" dirty="0"/>
              <a:t> </a:t>
            </a:r>
            <a:r>
              <a:rPr lang="en-US" sz="1600" b="1" dirty="0" smtClean="0"/>
              <a:t>(NAVSTDs</a:t>
            </a:r>
            <a:r>
              <a:rPr lang="en-US" sz="1600" dirty="0" smtClean="0"/>
              <a:t>) - standards </a:t>
            </a:r>
            <a:r>
              <a:rPr lang="en-US" sz="1600" dirty="0"/>
              <a:t>that generally express the non-rating specific skill and knowledge requirements for enlisted personnel in paygrades </a:t>
            </a:r>
            <a:r>
              <a:rPr lang="en-US" sz="1600" dirty="0" smtClean="0"/>
              <a:t>E1 - E9. </a:t>
            </a:r>
          </a:p>
          <a:p>
            <a:pPr marL="342900" lvl="1" indent="0" eaLnBrk="1" hangingPunct="1">
              <a:lnSpc>
                <a:spcPct val="100000"/>
              </a:lnSpc>
              <a:spcBef>
                <a:spcPts val="200"/>
              </a:spcBef>
              <a:buClr>
                <a:schemeClr val="tx1"/>
              </a:buClr>
              <a:buNone/>
            </a:pPr>
            <a:endParaRPr lang="en-US" sz="600" dirty="0" smtClean="0"/>
          </a:p>
          <a:p>
            <a:pPr marL="342900" lvl="1" indent="0" eaLnBrk="1" hangingPunct="1">
              <a:lnSpc>
                <a:spcPct val="100000"/>
              </a:lnSpc>
              <a:spcBef>
                <a:spcPts val="200"/>
              </a:spcBef>
              <a:buClr>
                <a:schemeClr val="tx1"/>
              </a:buClr>
              <a:buNone/>
            </a:pPr>
            <a:endParaRPr lang="en-US" sz="600" dirty="0" smtClean="0"/>
          </a:p>
          <a:p>
            <a:pPr eaLnBrk="1" hangingPunct="1">
              <a:spcBef>
                <a:spcPct val="25000"/>
              </a:spcBef>
              <a:buClr>
                <a:schemeClr val="tx1"/>
              </a:buClr>
              <a:buFontTx/>
              <a:buChar char="•"/>
            </a:pPr>
            <a:r>
              <a:rPr lang="en-US" sz="1600" b="1" dirty="0"/>
              <a:t>Navy Enlisted Billet </a:t>
            </a:r>
            <a:r>
              <a:rPr lang="en-US" sz="1600" b="1" dirty="0" smtClean="0"/>
              <a:t>Classifications </a:t>
            </a:r>
            <a:r>
              <a:rPr lang="en-US" sz="1600" b="1" dirty="0"/>
              <a:t>(</a:t>
            </a:r>
            <a:r>
              <a:rPr lang="en-US" sz="1600" b="1" dirty="0" smtClean="0"/>
              <a:t>NEBCs) - </a:t>
            </a:r>
            <a:r>
              <a:rPr lang="en-US" sz="1600" dirty="0" smtClean="0"/>
              <a:t>provides </a:t>
            </a:r>
            <a:r>
              <a:rPr lang="en-US" sz="1600" dirty="0"/>
              <a:t>a general description of </a:t>
            </a:r>
            <a:r>
              <a:rPr lang="en-US" sz="1600" dirty="0" smtClean="0"/>
              <a:t>duties performed in a position. </a:t>
            </a:r>
            <a:endParaRPr lang="en-US" sz="1600" dirty="0"/>
          </a:p>
          <a:p>
            <a:pPr lvl="2" eaLnBrk="1" hangingPunct="1">
              <a:spcBef>
                <a:spcPct val="25000"/>
              </a:spcBef>
              <a:buClr>
                <a:schemeClr val="tx1"/>
              </a:buClr>
              <a:buFont typeface="Wingdings" panose="05000000000000000000" pitchFamily="2" charset="2"/>
              <a:buChar char="Ø"/>
            </a:pPr>
            <a:r>
              <a:rPr lang="en-US" sz="1600" dirty="0"/>
              <a:t>~300 </a:t>
            </a:r>
            <a:r>
              <a:rPr lang="en-US" sz="1600" dirty="0" smtClean="0"/>
              <a:t>published</a:t>
            </a:r>
          </a:p>
          <a:p>
            <a:pPr marL="685800" lvl="2" indent="0" eaLnBrk="1" hangingPunct="1">
              <a:spcBef>
                <a:spcPct val="25000"/>
              </a:spcBef>
              <a:buClr>
                <a:schemeClr val="tx1"/>
              </a:buClr>
              <a:buNone/>
            </a:pPr>
            <a:endParaRPr lang="en-US" sz="1400" dirty="0"/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822B787-D006-4A85-9150-BAE1B265AB26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>
              <a:defRPr/>
            </a:pPr>
            <a:r>
              <a:rPr lang="en-US" sz="3200" b="0" dirty="0" smtClean="0">
                <a:solidFill>
                  <a:srgbClr val="000099"/>
                </a:solidFill>
              </a:rPr>
              <a:t>References</a:t>
            </a:r>
            <a:r>
              <a:rPr lang="en-US" sz="3200" i="1" dirty="0" smtClean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0"/>
            <a:ext cx="8686800" cy="4953000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Tx/>
              <a:buChar char="•"/>
            </a:pPr>
            <a:r>
              <a:rPr lang="en-US" sz="2000" dirty="0" smtClean="0"/>
              <a:t>Governing Instructions/Manuals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en-US" sz="2000" dirty="0" smtClean="0"/>
              <a:t>Enlisted</a:t>
            </a:r>
          </a:p>
          <a:p>
            <a:pPr lvl="2" eaLnBrk="1" hangingPunct="1">
              <a:buClr>
                <a:schemeClr val="tx1"/>
              </a:buClr>
              <a:buFontTx/>
              <a:buChar char="•"/>
            </a:pPr>
            <a:r>
              <a:rPr lang="en-US" sz="2000" dirty="0" smtClean="0"/>
              <a:t>OPNAVINST 1223.1 Series (NEOCS Instruction)</a:t>
            </a:r>
          </a:p>
          <a:p>
            <a:pPr lvl="2" eaLnBrk="1" hangingPunct="1">
              <a:buClr>
                <a:schemeClr val="tx1"/>
              </a:buClr>
              <a:buFontTx/>
              <a:buChar char="•"/>
            </a:pPr>
            <a:r>
              <a:rPr lang="en-US" sz="2000" dirty="0" smtClean="0"/>
              <a:t>NAVPERS 18068 Series (NEOCS Manual)</a:t>
            </a:r>
          </a:p>
          <a:p>
            <a:pPr lvl="3" eaLnBrk="1" hangingPunct="1">
              <a:buClr>
                <a:schemeClr val="tx1"/>
              </a:buClr>
              <a:buFontTx/>
              <a:buChar char="•"/>
            </a:pPr>
            <a:r>
              <a:rPr lang="en-US" sz="2000" dirty="0" err="1"/>
              <a:t>VOL</a:t>
            </a:r>
            <a:r>
              <a:rPr lang="en-US" sz="2000" dirty="0"/>
              <a:t> I – Navy Enlisted Occupational Standards </a:t>
            </a:r>
          </a:p>
          <a:p>
            <a:pPr lvl="3" eaLnBrk="1" hangingPunct="1">
              <a:buClr>
                <a:schemeClr val="tx1"/>
              </a:buClr>
              <a:buFontTx/>
              <a:buChar char="•"/>
            </a:pPr>
            <a:r>
              <a:rPr lang="en-US" sz="2000" dirty="0" err="1"/>
              <a:t>VOL</a:t>
            </a:r>
            <a:r>
              <a:rPr lang="en-US" sz="2000" dirty="0"/>
              <a:t> II – Navy Enlisted </a:t>
            </a:r>
            <a:r>
              <a:rPr lang="en-US" sz="2000" dirty="0" smtClean="0"/>
              <a:t>Classifications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</a:pPr>
            <a:r>
              <a:rPr lang="en-US" sz="2000" dirty="0" smtClean="0"/>
              <a:t>Officer</a:t>
            </a:r>
          </a:p>
          <a:p>
            <a:pPr lvl="2" eaLnBrk="1" hangingPunct="1">
              <a:buClr>
                <a:schemeClr val="tx1"/>
              </a:buClr>
              <a:buFontTx/>
              <a:buChar char="•"/>
            </a:pPr>
            <a:r>
              <a:rPr lang="en-US" sz="2000" dirty="0" smtClean="0"/>
              <a:t>OPNAVINST 1210.2 Series (NOOCS Instruction)</a:t>
            </a:r>
          </a:p>
          <a:p>
            <a:pPr lvl="2" eaLnBrk="1" hangingPunct="1">
              <a:buClr>
                <a:schemeClr val="tx1"/>
              </a:buClr>
              <a:buFontTx/>
              <a:buChar char="•"/>
            </a:pPr>
            <a:r>
              <a:rPr lang="en-US" sz="2000" dirty="0" smtClean="0"/>
              <a:t>NAVPERS 15839 Series (NOOCS Manual)</a:t>
            </a:r>
          </a:p>
          <a:p>
            <a:pPr lvl="3" eaLnBrk="1" hangingPunct="1">
              <a:buClr>
                <a:schemeClr val="tx1"/>
              </a:buClr>
              <a:buFontTx/>
              <a:buChar char="•"/>
            </a:pPr>
            <a:r>
              <a:rPr lang="en-US" sz="2000" dirty="0" err="1"/>
              <a:t>VOL</a:t>
            </a:r>
            <a:r>
              <a:rPr lang="en-US" sz="2000" dirty="0"/>
              <a:t> I – Major Code Structures </a:t>
            </a:r>
          </a:p>
          <a:p>
            <a:pPr lvl="3" eaLnBrk="1" hangingPunct="1">
              <a:buClr>
                <a:schemeClr val="tx1"/>
              </a:buClr>
              <a:buFontTx/>
              <a:buChar char="•"/>
            </a:pPr>
            <a:r>
              <a:rPr lang="en-US" sz="2000" dirty="0" err="1"/>
              <a:t>VOL</a:t>
            </a:r>
            <a:r>
              <a:rPr lang="en-US" sz="2000" dirty="0"/>
              <a:t> II – Officer Data </a:t>
            </a:r>
            <a:r>
              <a:rPr lang="en-US" sz="2000" dirty="0" smtClean="0"/>
              <a:t>Card</a:t>
            </a:r>
            <a:endParaRPr lang="en-US" sz="2000" dirty="0"/>
          </a:p>
          <a:p>
            <a:pPr lvl="3" eaLnBrk="1" hangingPunct="1">
              <a:buClr>
                <a:schemeClr val="tx1"/>
              </a:buClr>
              <a:buFontTx/>
              <a:buChar char="•"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Times New Roman"/>
      </a:majorFont>
      <a:minorFont>
        <a:latin typeface="Arial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LongProperties xmlns="http://schemas.microsoft.com/office/2006/metadata/longProperties"/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4F5F74E05047A4686FF148D7191FA04" ma:contentTypeVersion="2" ma:contentTypeDescription="Create a new document." ma:contentTypeScope="" ma:versionID="3144f8a655e734f5e8f45763f032b482">
  <xsd:schema xmlns:xsd="http://www.w3.org/2001/XMLSchema" xmlns:xs="http://www.w3.org/2001/XMLSchema" xmlns:p="http://schemas.microsoft.com/office/2006/metadata/properties" xmlns:ns1="http://schemas.microsoft.com/sharepoint/v3" xmlns:ns2="10f1aa0a-179b-49cb-8a72-3a924897e106" targetNamespace="http://schemas.microsoft.com/office/2006/metadata/properties" ma:root="true" ma:fieldsID="caf4e9299edb4fa8ee2d743c116403eb" ns1:_="" ns2:_="">
    <xsd:import namespace="http://schemas.microsoft.com/sharepoint/v3"/>
    <xsd:import namespace="10f1aa0a-179b-49cb-8a72-3a924897e106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f1aa0a-179b-49cb-8a72-3a924897e106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6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9338E529-6C6E-4B1B-A4D9-EE319B578FE0}"/>
</file>

<file path=customXml/itemProps2.xml><?xml version="1.0" encoding="utf-8"?>
<ds:datastoreItem xmlns:ds="http://schemas.openxmlformats.org/officeDocument/2006/customXml" ds:itemID="{8EC6D9D5-653E-4A52-924B-8341EB858D6D}"/>
</file>

<file path=customXml/itemProps3.xml><?xml version="1.0" encoding="utf-8"?>
<ds:datastoreItem xmlns:ds="http://schemas.openxmlformats.org/officeDocument/2006/customXml" ds:itemID="{EA980CCE-E403-4448-A649-F3839ADF0F9C}"/>
</file>

<file path=customXml/itemProps4.xml><?xml version="1.0" encoding="utf-8"?>
<ds:datastoreItem xmlns:ds="http://schemas.openxmlformats.org/officeDocument/2006/customXml" ds:itemID="{9338E529-6C6E-4B1B-A4D9-EE319B578FE0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2BAD18BD-652F-4046-BA65-755EE1B0D599}"/>
</file>

<file path=customXml/itemProps6.xml><?xml version="1.0" encoding="utf-8"?>
<ds:datastoreItem xmlns:ds="http://schemas.openxmlformats.org/officeDocument/2006/customXml" ds:itemID="{E5FE6761-FB75-4E44-BB81-0114A2C17D7A}"/>
</file>

<file path=docProps/app.xml><?xml version="1.0" encoding="utf-8"?>
<Properties xmlns="http://schemas.openxmlformats.org/officeDocument/2006/extended-properties" xmlns:vt="http://schemas.openxmlformats.org/officeDocument/2006/docPropsVTypes">
  <TotalTime>9966</TotalTime>
  <Words>1456</Words>
  <Application>Microsoft Office PowerPoint</Application>
  <PresentationFormat>On-screen Show (4:3)</PresentationFormat>
  <Paragraphs>167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Times New Roman</vt:lpstr>
      <vt:lpstr>Wingdings</vt:lpstr>
      <vt:lpstr>Default Design</vt:lpstr>
      <vt:lpstr> Code 10 Navy Workforce Classification Department  </vt:lpstr>
      <vt:lpstr>Overview</vt:lpstr>
      <vt:lpstr>NEOCS/NOOCS Governance</vt:lpstr>
      <vt:lpstr>Department Structure</vt:lpstr>
      <vt:lpstr>NOOCS Division</vt:lpstr>
      <vt:lpstr>NEOCS Division</vt:lpstr>
      <vt:lpstr>Occupational Standards Division  </vt:lpstr>
      <vt:lpstr>References </vt:lpstr>
    </vt:vector>
  </TitlesOfParts>
  <Company>U.S. Navy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Workforce Analysis</dc:subject>
  <dc:creator>NAVMAC</dc:creator>
  <cp:lastModifiedBy>Crain, Tom M CIV NAVMAC, Code 10</cp:lastModifiedBy>
  <cp:revision>774</cp:revision>
  <cp:lastPrinted>2016-02-24T16:48:56Z</cp:lastPrinted>
  <dcterms:created xsi:type="dcterms:W3CDTF">2006-01-19T13:23:02Z</dcterms:created>
  <dcterms:modified xsi:type="dcterms:W3CDTF">2019-03-28T17:18:19Z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Document</vt:lpwstr>
  </property>
  <property fmtid="{D5CDD505-2E9C-101B-9397-08002B2CF9AE}" pid="3" name="display_urn:schemas-microsoft-com:office:office#Editor">
    <vt:lpwstr>System Account</vt:lpwstr>
  </property>
  <property fmtid="{D5CDD505-2E9C-101B-9397-08002B2CF9AE}" pid="4" name="xd_Signature">
    <vt:lpwstr/>
  </property>
  <property fmtid="{D5CDD505-2E9C-101B-9397-08002B2CF9AE}" pid="5" name="display_urn:schemas-microsoft-com:office:office#Author">
    <vt:lpwstr>System Account</vt:lpwstr>
  </property>
  <property fmtid="{D5CDD505-2E9C-101B-9397-08002B2CF9AE}" pid="6" name="TemplateUrl">
    <vt:lpwstr/>
  </property>
  <property fmtid="{D5CDD505-2E9C-101B-9397-08002B2CF9AE}" pid="7" name="xd_ProgID">
    <vt:lpwstr/>
  </property>
  <property fmtid="{D5CDD505-2E9C-101B-9397-08002B2CF9AE}" pid="8" name="_SourceUrl">
    <vt:lpwstr/>
  </property>
  <property fmtid="{D5CDD505-2E9C-101B-9397-08002B2CF9AE}" pid="9" name="ContentTypeId">
    <vt:lpwstr>0x010100E4F5F74E05047A4686FF148D7191FA04</vt:lpwstr>
  </property>
  <property fmtid="{D5CDD505-2E9C-101B-9397-08002B2CF9AE}" pid="10" name="_SharedFileIndex">
    <vt:lpwstr/>
  </property>
  <property fmtid="{D5CDD505-2E9C-101B-9397-08002B2CF9AE}" pid="11" name="display_urn">
    <vt:lpwstr>System Account</vt:lpwstr>
  </property>
  <property fmtid="{D5CDD505-2E9C-101B-9397-08002B2CF9AE}" pid="12" name="Order">
    <vt:r8>10700</vt:r8>
  </property>
  <property fmtid="{D5CDD505-2E9C-101B-9397-08002B2CF9AE}" pid="13" name="_dlc_DocIdItemGuid">
    <vt:lpwstr>9e9fb9e9-fc02-469e-a9b1-61dda491b16b</vt:lpwstr>
  </property>
</Properties>
</file>