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307" r:id="rId2"/>
    <p:sldId id="286" r:id="rId3"/>
    <p:sldId id="309" r:id="rId4"/>
    <p:sldId id="301" r:id="rId5"/>
    <p:sldId id="29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616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, Ryan CTR OPNAV N1, SAG" initials="RRCONS" lastIdx="1" clrIdx="0">
    <p:extLst>
      <p:ext uri="{19B8F6BF-5375-455C-9EA6-DF929625EA0E}">
        <p15:presenceInfo xmlns:p15="http://schemas.microsoft.com/office/powerpoint/2012/main" userId="S-1-5-21-1801674531-2146617017-725345543-26503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15" autoAdjust="0"/>
  </p:normalViewPr>
  <p:slideViewPr>
    <p:cSldViewPr snapToGrid="0" showGuides="1">
      <p:cViewPr varScale="1">
        <p:scale>
          <a:sx n="70" d="100"/>
          <a:sy n="70" d="100"/>
        </p:scale>
        <p:origin x="1896" y="72"/>
      </p:cViewPr>
      <p:guideLst>
        <p:guide orient="horz" pos="2160"/>
        <p:guide pos="2880"/>
        <p:guide pos="5616"/>
        <p:guide pos="144"/>
        <p:guide orient="horz" pos="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9D6C-7890-4B87-BF96-DBDD4E0DC11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5642-8827-4C24-9FFB-EA6B02B5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0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562E9-3EB2-471F-B477-3AA1FF234D7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4D498-608A-4DF0-A567-B780752A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27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8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0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NAV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24" y="1567293"/>
            <a:ext cx="2359152" cy="2359152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30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564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Line 7"/>
          <p:cNvSpPr>
            <a:spLocks noChangeShapeType="1"/>
          </p:cNvSpPr>
          <p:nvPr userDrawn="1"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919" y="1417013"/>
            <a:ext cx="2510162" cy="249473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96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NP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24" y="1567293"/>
            <a:ext cx="2359152" cy="2359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270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T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564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573" y="1553325"/>
            <a:ext cx="2492663" cy="247734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6049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P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NPC_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2424" y="1552593"/>
            <a:ext cx="2359152" cy="23591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564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271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R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nrc-emblem-2-inch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8809" y="1468978"/>
            <a:ext cx="2526382" cy="252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564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387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ST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586"/>
            <a:ext cx="6400800" cy="1564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2" y="5675161"/>
            <a:ext cx="909588" cy="9095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333" y="1307027"/>
            <a:ext cx="2178792" cy="281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401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32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7996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Font typeface="Wingdings" panose="05000000000000000000" pitchFamily="2" charset="2"/>
              <a:buChar char="§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4863" indent="-228600">
              <a:buFont typeface="Arial" panose="020B0604020202020204" pitchFamily="34" charset="0"/>
              <a:buChar char="̶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33463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2063" indent="-228600"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1997" y="6617253"/>
            <a:ext cx="533400" cy="240748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4" y="232520"/>
            <a:ext cx="77724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045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mb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77240"/>
          </a:xfrm>
          <a:prstGeom prst="rect">
            <a:avLst/>
          </a:prstGeom>
        </p:spPr>
        <p:txBody>
          <a:bodyPr rIns="0" anchor="ctr"/>
          <a:lstStyle>
            <a:lvl1pPr algn="r">
              <a:defRPr sz="32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7996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spcBef>
                <a:spcPts val="0"/>
              </a:spcBef>
              <a:buFont typeface="Wingdings" panose="05000000000000000000" pitchFamily="2" charset="2"/>
              <a:buChar char="§"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4863" indent="-234950">
              <a:buFont typeface="Arial" panose="020B0604020202020204" pitchFamily="34" charset="0"/>
              <a:buChar char="̶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33463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2063" indent="-228600"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1997" y="6617253"/>
            <a:ext cx="533400" cy="240748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233363" y="6106188"/>
            <a:ext cx="8682034" cy="45883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00FF"/>
              </a:gs>
            </a:gsLst>
            <a:lin ang="16200000" scaled="1"/>
            <a:tileRect/>
          </a:gradFill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8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 sz="18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800" b="1"/>
            </a:lvl4pPr>
            <a:lvl5pPr marL="1828800" indent="0" algn="ctr">
              <a:buNone/>
              <a:defRPr sz="1800" b="1"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4" y="232520"/>
            <a:ext cx="777240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264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81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1121571"/>
            <a:ext cx="8686800" cy="76200"/>
            <a:chOff x="228600" y="1173163"/>
            <a:chExt cx="8686800" cy="7620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8600" y="1173163"/>
              <a:ext cx="8686800" cy="0"/>
            </a:xfrm>
            <a:prstGeom prst="line">
              <a:avLst/>
            </a:prstGeom>
            <a:noFill/>
            <a:ln w="57150">
              <a:gradFill flip="none" rotWithShape="1">
                <a:gsLst>
                  <a:gs pos="0">
                    <a:srgbClr val="000066"/>
                  </a:gs>
                  <a:gs pos="50000">
                    <a:srgbClr val="0017D0"/>
                  </a:gs>
                </a:gsLst>
                <a:lin ang="16200000" scaled="1"/>
                <a:tileRect/>
              </a:gra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8600" y="1249363"/>
              <a:ext cx="8686800" cy="0"/>
            </a:xfrm>
            <a:prstGeom prst="line">
              <a:avLst/>
            </a:prstGeom>
            <a:noFill/>
            <a:ln w="34925">
              <a:solidFill>
                <a:srgbClr val="B982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400">
                <a:solidFill>
                  <a:prstClr val="black"/>
                </a:solidFill>
              </a:endParaRPr>
            </a:p>
          </p:txBody>
        </p:sp>
      </p:grp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625718"/>
            <a:ext cx="8686800" cy="0"/>
          </a:xfrm>
          <a:prstGeom prst="line">
            <a:avLst/>
          </a:prstGeom>
          <a:noFill/>
          <a:ln w="57150">
            <a:gradFill flip="none" rotWithShape="1">
              <a:gsLst>
                <a:gs pos="0">
                  <a:srgbClr val="000066"/>
                </a:gs>
                <a:gs pos="50000">
                  <a:srgbClr val="0017D0"/>
                </a:gs>
              </a:gsLst>
              <a:lin ang="162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1997" y="6617253"/>
            <a:ext cx="533400" cy="240748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4" y="232520"/>
            <a:ext cx="777240" cy="77724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2900" y="3040380"/>
            <a:ext cx="8458200" cy="777240"/>
          </a:xfrm>
          <a:prstGeom prst="rect">
            <a:avLst/>
          </a:prstGeom>
        </p:spPr>
        <p:txBody>
          <a:bodyPr rIns="0" anchor="ctr"/>
          <a:lstStyle>
            <a:lvl1pPr algn="ctr">
              <a:defRPr sz="40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490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81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7972" y="6620214"/>
            <a:ext cx="1180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en-US" sz="1050" b="1" dirty="0" smtClean="0">
                <a:solidFill>
                  <a:srgbClr val="00CC00"/>
                </a:solidFill>
                <a:cs typeface="Arial" panose="020B0604020202020204" pitchFamily="34" charset="0"/>
              </a:rPr>
              <a:t>UNCLASSIFIED</a:t>
            </a:r>
            <a:endParaRPr lang="en-US" sz="1050" b="1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92" r:id="rId3"/>
    <p:sldLayoutId id="2147483693" r:id="rId4"/>
    <p:sldLayoutId id="2147483694" r:id="rId5"/>
    <p:sldLayoutId id="2147483695" r:id="rId6"/>
    <p:sldLayoutId id="2147483690" r:id="rId7"/>
    <p:sldLayoutId id="2147483689" r:id="rId8"/>
    <p:sldLayoutId id="2147483696" r:id="rId9"/>
    <p:sldLayoutId id="214748369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g.harris1@navy.mi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825" y="4280192"/>
            <a:ext cx="8078793" cy="1146736"/>
          </a:xfrm>
        </p:spPr>
        <p:txBody>
          <a:bodyPr/>
          <a:lstStyle/>
          <a:p>
            <a:r>
              <a:rPr lang="en-US" smtClean="0"/>
              <a:t>Manpower Programs Department</a:t>
            </a:r>
          </a:p>
          <a:p>
            <a:r>
              <a:rPr lang="en-US" smtClean="0"/>
              <a:t>(Code 20)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181554" y="5745762"/>
            <a:ext cx="4838682" cy="83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rtl="0" eaLnBrk="0" fontAlgn="base" hangingPunc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0" indent="0" algn="ctr" rtl="0" eaLnBrk="0" fontAlgn="base" hangingPunct="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None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-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-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-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-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spcAft>
                <a:spcPts val="0"/>
              </a:spcAft>
            </a:pPr>
            <a:r>
              <a:rPr lang="en-US" sz="1600" kern="0" dirty="0" smtClean="0">
                <a:solidFill>
                  <a:prstClr val="black"/>
                </a:solidFill>
              </a:rPr>
              <a:t>Mr. Kenny Harris</a:t>
            </a:r>
          </a:p>
          <a:p>
            <a:pPr algn="l">
              <a:spcAft>
                <a:spcPts val="0"/>
              </a:spcAft>
            </a:pPr>
            <a:r>
              <a:rPr lang="en-US" sz="1600" kern="0" dirty="0" smtClean="0">
                <a:solidFill>
                  <a:prstClr val="black"/>
                </a:solidFill>
              </a:rPr>
              <a:t>Department Head</a:t>
            </a:r>
          </a:p>
          <a:p>
            <a:pPr algn="l">
              <a:spcAft>
                <a:spcPts val="0"/>
              </a:spcAft>
            </a:pPr>
            <a:r>
              <a:rPr lang="en-US" sz="1600" kern="0" dirty="0" smtClean="0">
                <a:solidFill>
                  <a:prstClr val="black"/>
                </a:solidFill>
              </a:rPr>
              <a:t>Navy Manpower Analysis Center (NAVMAC)</a:t>
            </a:r>
            <a:endParaRPr lang="en-US" sz="1600" kern="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2280" y="1275907"/>
            <a:ext cx="154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April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342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198" cy="777240"/>
          </a:xfrm>
        </p:spPr>
        <p:txBody>
          <a:bodyPr/>
          <a:lstStyle/>
          <a:p>
            <a:r>
              <a:rPr lang="en-US" dirty="0" smtClean="0"/>
              <a:t>Code 20 Major Functions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94676" y="6120471"/>
            <a:ext cx="1252728" cy="393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726680" y="6157047"/>
            <a:ext cx="1188720" cy="320040"/>
          </a:xfrm>
          <a:prstGeom prst="rect">
            <a:avLst/>
          </a:prstGeom>
          <a:solidFill>
            <a:srgbClr val="7030A0"/>
          </a:solidFill>
          <a:ln w="19050" algn="ctr">
            <a:noFill/>
            <a:round/>
            <a:headEnd/>
            <a:tailEnd type="triangle" w="med" len="med"/>
          </a:ln>
        </p:spPr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Force</a:t>
            </a:r>
            <a:b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Management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2103120" y="6157047"/>
            <a:ext cx="1188720" cy="320040"/>
          </a:xfrm>
          <a:prstGeom prst="rect">
            <a:avLst/>
          </a:prstGeom>
          <a:solidFill>
            <a:srgbClr val="808080"/>
          </a:solidFill>
          <a:ln w="19050" algn="ctr">
            <a:noFill/>
            <a:round/>
            <a:headEnd/>
            <a:tailEnd type="triangle" w="med" len="med"/>
          </a:ln>
        </p:spPr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S2025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977640" y="6157047"/>
            <a:ext cx="1188720" cy="320040"/>
          </a:xfrm>
          <a:prstGeom prst="rect">
            <a:avLst/>
          </a:prstGeom>
          <a:solidFill>
            <a:srgbClr val="6699FF"/>
          </a:solidFill>
          <a:ln w="19050" algn="ctr">
            <a:noFill/>
            <a:round/>
            <a:headEnd/>
            <a:tailEnd type="triangle" w="med" len="med"/>
          </a:ln>
        </p:spPr>
        <p:txBody>
          <a:bodyPr lIns="45720" tIns="45720" rIns="4572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prstClr val="white"/>
                </a:solidFill>
                <a:latin typeface="Arial"/>
              </a:rPr>
              <a:t>Enterprise</a:t>
            </a:r>
            <a:br>
              <a:rPr lang="en-US" sz="1000" b="1" dirty="0" smtClean="0">
                <a:solidFill>
                  <a:prstClr val="white"/>
                </a:solidFill>
                <a:latin typeface="Arial"/>
              </a:rPr>
            </a:br>
            <a:r>
              <a:rPr lang="en-US" sz="1000" b="1" dirty="0" smtClean="0">
                <a:solidFill>
                  <a:prstClr val="white"/>
                </a:solidFill>
                <a:latin typeface="Arial"/>
              </a:rPr>
              <a:t>Support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852160" y="6157047"/>
            <a:ext cx="1188720" cy="320040"/>
          </a:xfrm>
          <a:prstGeom prst="rect">
            <a:avLst/>
          </a:prstGeom>
          <a:solidFill>
            <a:srgbClr val="006600"/>
          </a:solidFill>
          <a:ln w="19050" algn="ctr">
            <a:noFill/>
            <a:round/>
            <a:headEnd/>
            <a:tailEnd type="triangle" w="med" len="med"/>
          </a:ln>
        </p:spPr>
        <p:txBody>
          <a:bodyPr lIns="0" tIns="45720" rIns="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Force</a:t>
            </a:r>
            <a:b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Development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28600" y="6157047"/>
            <a:ext cx="1188720" cy="320040"/>
          </a:xfrm>
          <a:prstGeom prst="rect">
            <a:avLst/>
          </a:prstGeom>
          <a:solidFill>
            <a:srgbClr val="FF6600"/>
          </a:solidFill>
          <a:ln w="19050" algn="ctr">
            <a:noFill/>
            <a:round/>
            <a:headEnd/>
            <a:tailEnd type="triangle" w="med" len="med"/>
          </a:ln>
        </p:spPr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Transformation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7506" y="2319544"/>
            <a:ext cx="8677894" cy="3703218"/>
          </a:xfrm>
        </p:spPr>
        <p:txBody>
          <a:bodyPr/>
          <a:lstStyle/>
          <a:p>
            <a:r>
              <a:rPr lang="en-US" b="0" dirty="0" smtClean="0"/>
              <a:t>NAVMAC’s central Code </a:t>
            </a:r>
            <a:r>
              <a:rPr lang="en-US" b="0" i="1" u="sng" dirty="0" smtClean="0"/>
              <a:t>responsible for managing and administering the Navy’s complex manpower programs</a:t>
            </a:r>
          </a:p>
          <a:p>
            <a:r>
              <a:rPr lang="en-US" b="0" dirty="0" smtClean="0"/>
              <a:t>Directly supports the Chief of Naval Personnel (CNP) through the </a:t>
            </a:r>
            <a:r>
              <a:rPr lang="en-US" b="0" i="1" u="sng" dirty="0" smtClean="0"/>
              <a:t>development, implementation, and execution of Navy Manpower policies</a:t>
            </a:r>
            <a:r>
              <a:rPr lang="en-US" b="0" dirty="0" smtClean="0"/>
              <a:t> which provide governance of Navy manpower business processes, information </a:t>
            </a:r>
            <a:r>
              <a:rPr lang="en-US" b="0" dirty="0"/>
              <a:t>s</a:t>
            </a:r>
            <a:r>
              <a:rPr lang="en-US" b="0" dirty="0" smtClean="0"/>
              <a:t>ystems, and manpower data</a:t>
            </a:r>
          </a:p>
          <a:p>
            <a:r>
              <a:rPr lang="en-US" b="0" i="1" u="sng" dirty="0" smtClean="0"/>
              <a:t>Provides comprehensive Manpower Assessments &amp; Consulting </a:t>
            </a:r>
            <a:r>
              <a:rPr lang="en-US" b="0" dirty="0" smtClean="0"/>
              <a:t>to all levels of Navy organizations and leadership</a:t>
            </a:r>
          </a:p>
          <a:p>
            <a:r>
              <a:rPr lang="en-US" b="0" dirty="0" smtClean="0"/>
              <a:t>CNP’s central authority for the </a:t>
            </a:r>
            <a:r>
              <a:rPr lang="en-US" b="0" i="1" u="sng" dirty="0" smtClean="0"/>
              <a:t>administration of the Navy’s “Manpower Analytics” program</a:t>
            </a:r>
            <a:r>
              <a:rPr lang="en-US" b="0" dirty="0" smtClean="0"/>
              <a:t>, targeting the creation and improvement of manpower business processes, methodologies, tools, allowances, and models</a:t>
            </a:r>
            <a:endParaRPr lang="en-US" b="0" dirty="0"/>
          </a:p>
        </p:txBody>
      </p:sp>
      <p:sp>
        <p:nvSpPr>
          <p:cNvPr id="13" name="Rectangle 12"/>
          <p:cNvSpPr/>
          <p:nvPr/>
        </p:nvSpPr>
        <p:spPr>
          <a:xfrm>
            <a:off x="228601" y="1320886"/>
            <a:ext cx="8686796" cy="8309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Provides Navy </a:t>
            </a:r>
            <a:r>
              <a:rPr lang="en-US" sz="2400" b="1" i="1" dirty="0">
                <a:solidFill>
                  <a:srgbClr val="000000"/>
                </a:solidFill>
                <a:cs typeface="Arial" pitchFamily="34" charset="0"/>
              </a:rPr>
              <a:t>M</a:t>
            </a: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anpower policy and analysis expertise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  <a:cs typeface="Arial" pitchFamily="34" charset="0"/>
              </a:rPr>
              <a:t>in order to shape Navy Manpower decisions</a:t>
            </a:r>
            <a:endParaRPr lang="en-US" sz="2400" b="1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and Production Planning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7895"/>
            <a:ext cx="4305300" cy="3890585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/>
              <a:t>Improves the validity and administration of Navy Manpower processes and products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effectiveness of Navy Manpower Requirements </a:t>
            </a:r>
            <a:r>
              <a:rPr lang="en-US" dirty="0" smtClean="0"/>
              <a:t>Determination </a:t>
            </a:r>
            <a:r>
              <a:rPr lang="en-US" dirty="0"/>
              <a:t>(MRD)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Supports Budget Submitting Office (BSO) </a:t>
            </a:r>
            <a:r>
              <a:rPr lang="en-US" dirty="0"/>
              <a:t>management of Activity </a:t>
            </a:r>
            <a:r>
              <a:rPr lang="en-US" dirty="0" smtClean="0"/>
              <a:t>Manpower processes and data</a:t>
            </a:r>
          </a:p>
          <a:p>
            <a:pPr lvl="1"/>
            <a:r>
              <a:rPr lang="en-US" dirty="0" smtClean="0"/>
              <a:t>Maximizes </a:t>
            </a:r>
            <a:r>
              <a:rPr lang="en-US" dirty="0"/>
              <a:t>Navy’s Analytics Agendas to improve effectiveness of Manpower </a:t>
            </a:r>
            <a:r>
              <a:rPr lang="en-US" dirty="0" smtClean="0"/>
              <a:t>Programs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" y="6619875"/>
            <a:ext cx="8229600" cy="0"/>
          </a:xfrm>
          <a:prstGeom prst="line">
            <a:avLst/>
          </a:prstGeom>
          <a:ln w="1270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" y="1293793"/>
            <a:ext cx="4305300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0100" y="1293793"/>
            <a:ext cx="4305300" cy="3693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Planning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8200" y="1727895"/>
            <a:ext cx="4346943" cy="3890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33463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620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Performs Manpower Management Program Administration</a:t>
            </a:r>
          </a:p>
          <a:p>
            <a:pPr lvl="1" fontAlgn="ctr"/>
            <a:r>
              <a:rPr lang="en-US" b="0" dirty="0" smtClean="0"/>
              <a:t>Provides </a:t>
            </a:r>
            <a:r>
              <a:rPr lang="en-US" b="0" dirty="0"/>
              <a:t>technical consulting </a:t>
            </a:r>
            <a:r>
              <a:rPr lang="en-US" b="0" dirty="0" smtClean="0"/>
              <a:t>services to manpower managers in </a:t>
            </a:r>
            <a:r>
              <a:rPr lang="en-US" b="0" dirty="0"/>
              <a:t>all areas of manpower </a:t>
            </a:r>
            <a:r>
              <a:rPr lang="en-US" b="0" dirty="0" smtClean="0"/>
              <a:t>management</a:t>
            </a:r>
            <a:endParaRPr lang="en-US" b="0" dirty="0"/>
          </a:p>
          <a:p>
            <a:pPr lvl="1" fontAlgn="ctr"/>
            <a:r>
              <a:rPr lang="en-US" b="0" dirty="0" smtClean="0"/>
              <a:t>Provides </a:t>
            </a:r>
            <a:r>
              <a:rPr lang="en-US" b="0" dirty="0"/>
              <a:t>direct support to CNO </a:t>
            </a:r>
            <a:r>
              <a:rPr lang="en-US" b="0" dirty="0" smtClean="0"/>
              <a:t>to </a:t>
            </a:r>
            <a:r>
              <a:rPr lang="en-US" b="0" dirty="0"/>
              <a:t>enforce policy or </a:t>
            </a:r>
            <a:r>
              <a:rPr lang="en-US" b="0" dirty="0" smtClean="0"/>
              <a:t>provide </a:t>
            </a:r>
            <a:r>
              <a:rPr lang="en-US" b="0" dirty="0"/>
              <a:t>technical guidance needed to achieve objectives of total force manpower </a:t>
            </a:r>
            <a:r>
              <a:rPr lang="en-US" b="0" dirty="0" smtClean="0"/>
              <a:t>management</a:t>
            </a:r>
            <a:endParaRPr lang="en-US" b="0" dirty="0"/>
          </a:p>
          <a:p>
            <a:pPr lvl="1" fontAlgn="ctr"/>
            <a:r>
              <a:rPr lang="en-US" b="0" dirty="0" smtClean="0"/>
              <a:t>Provides </a:t>
            </a:r>
            <a:r>
              <a:rPr lang="en-US" b="0" dirty="0"/>
              <a:t>direct support to </a:t>
            </a:r>
            <a:r>
              <a:rPr lang="en-US" b="0" dirty="0" smtClean="0"/>
              <a:t>CNO </a:t>
            </a:r>
            <a:r>
              <a:rPr lang="en-US" b="0" dirty="0"/>
              <a:t>in managing the Navy Manpower Requirements </a:t>
            </a:r>
            <a:r>
              <a:rPr lang="en-US" b="0" dirty="0" smtClean="0"/>
              <a:t>Program</a:t>
            </a:r>
            <a:endParaRPr lang="en-US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" y="5703679"/>
            <a:ext cx="8549640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Code 20 creates and/or validates tools and processes used by all other Production Codes at NAVMAC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20 Core Competencies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0641"/>
            <a:ext cx="8798442" cy="5161280"/>
          </a:xfrm>
        </p:spPr>
        <p:txBody>
          <a:bodyPr>
            <a:normAutofit lnSpcReduction="10000"/>
          </a:bodyPr>
          <a:lstStyle/>
          <a:p>
            <a:pPr marL="230188" indent="-230188">
              <a:spcBef>
                <a:spcPts val="600"/>
              </a:spcBef>
            </a:pPr>
            <a:r>
              <a:rPr lang="en-US" sz="1800" dirty="0" smtClean="0"/>
              <a:t>Manpower Policy Document Management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 smtClean="0"/>
              <a:t>Maintains and updates the Activity Manpower Management Guide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 smtClean="0"/>
              <a:t>Maintains and updates the Navy Total Force Manpower Requirements Handbook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 smtClean="0"/>
              <a:t>Collaborates and consults with OPNAV N12 regarding the </a:t>
            </a:r>
            <a:r>
              <a:rPr lang="en-US" sz="1400" dirty="0"/>
              <a:t>Navy Total Force Manpower Policy and Procedures Manual (OPNAV 1000.16 Series</a:t>
            </a:r>
            <a:r>
              <a:rPr lang="en-US" sz="1400" dirty="0" smtClean="0"/>
              <a:t>)</a:t>
            </a:r>
          </a:p>
          <a:p>
            <a:pPr marL="230188" indent="-230188">
              <a:spcBef>
                <a:spcPts val="600"/>
              </a:spcBef>
            </a:pPr>
            <a:r>
              <a:rPr lang="en-US" sz="1800" dirty="0" smtClean="0"/>
              <a:t>Fleet Manpower Requirements Determination (FMRD) Allowances, Factors, Standards, and Modifiers (AFS&amp;Ms) Management</a:t>
            </a:r>
          </a:p>
          <a:p>
            <a:pPr marL="690563" lvl="1">
              <a:lnSpc>
                <a:spcPts val="1500"/>
              </a:lnSpc>
            </a:pPr>
            <a:r>
              <a:rPr lang="en-US" sz="1400" dirty="0" smtClean="0"/>
              <a:t>Provides a means </a:t>
            </a:r>
            <a:r>
              <a:rPr lang="en-US" sz="1400" dirty="0"/>
              <a:t>of </a:t>
            </a:r>
            <a:r>
              <a:rPr lang="en-US" sz="1400" dirty="0" smtClean="0"/>
              <a:t>modifying work </a:t>
            </a:r>
            <a:r>
              <a:rPr lang="en-US" sz="1400" dirty="0"/>
              <a:t>time to account for operational conditions that are </a:t>
            </a:r>
            <a:r>
              <a:rPr lang="en-US" sz="1400" dirty="0" smtClean="0"/>
              <a:t>beyond </a:t>
            </a:r>
            <a:r>
              <a:rPr lang="en-US" sz="1400" dirty="0"/>
              <a:t>the control of the </a:t>
            </a:r>
            <a:r>
              <a:rPr lang="en-US" sz="1400" dirty="0" smtClean="0"/>
              <a:t>Sailor, and counterbalances </a:t>
            </a:r>
            <a:r>
              <a:rPr lang="en-US" sz="1400" dirty="0"/>
              <a:t>data inconsistencies </a:t>
            </a:r>
            <a:r>
              <a:rPr lang="en-US" sz="1400" dirty="0" smtClean="0"/>
              <a:t>discovered </a:t>
            </a:r>
            <a:r>
              <a:rPr lang="en-US" sz="1400" dirty="0"/>
              <a:t>during Manpower </a:t>
            </a:r>
            <a:r>
              <a:rPr lang="en-US" sz="1400" dirty="0" smtClean="0"/>
              <a:t>analysis.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Navy Availability Factors Afloat and Inport (NAF)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Personal Time, Fatigue, and Delay Allowances (PF&amp;D)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Facilities Maintenance / Industrial Time Standards (FM/ITS)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Make Ready, Put Away Allowances (MRPA)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Evolution Frequency Table Standards (ETS)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Paygrade Distribution Factors (PDF)</a:t>
            </a:r>
          </a:p>
          <a:p>
            <a:pPr marL="1038226" lvl="2">
              <a:lnSpc>
                <a:spcPts val="1500"/>
              </a:lnSpc>
            </a:pPr>
            <a:r>
              <a:rPr lang="en-US" sz="1200" dirty="0" smtClean="0"/>
              <a:t>Ship Aging Modifiers (SAM)</a:t>
            </a:r>
            <a:endParaRPr lang="en-US" sz="1200" dirty="0"/>
          </a:p>
          <a:p>
            <a:pPr marL="230188" indent="-230188">
              <a:spcBef>
                <a:spcPts val="600"/>
              </a:spcBef>
            </a:pPr>
            <a:r>
              <a:rPr lang="en-US" sz="1800" dirty="0" smtClean="0"/>
              <a:t>Special Studies / Consulting Services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 smtClean="0"/>
              <a:t>Provides Total </a:t>
            </a:r>
            <a:r>
              <a:rPr lang="en-US" sz="1400" dirty="0"/>
              <a:t>Force Manpower Requirements Determination (TFMRD) Subject Matter Expertise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/>
              <a:t>Supports external Navy and Joint organizations requiring MRD assistance</a:t>
            </a:r>
          </a:p>
          <a:p>
            <a:pPr marL="690563" lvl="1" indent="-230188">
              <a:spcBef>
                <a:spcPts val="600"/>
              </a:spcBef>
            </a:pPr>
            <a:r>
              <a:rPr lang="en-US" sz="1400" dirty="0" smtClean="0"/>
              <a:t>Leads and administers OPNAV </a:t>
            </a:r>
            <a:r>
              <a:rPr lang="en-US" sz="1400" dirty="0"/>
              <a:t>N12’s Manpower Analytics </a:t>
            </a:r>
            <a:r>
              <a:rPr lang="en-US" sz="1400" dirty="0" smtClean="0"/>
              <a:t>Program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8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74797" y="2222203"/>
            <a:ext cx="8458200" cy="2828257"/>
          </a:xfrm>
        </p:spPr>
        <p:txBody>
          <a:bodyPr/>
          <a:lstStyle/>
          <a:p>
            <a:pPr algn="ctr"/>
            <a:r>
              <a:rPr lang="en-US" sz="3200" dirty="0" smtClean="0"/>
              <a:t>For further assistance: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hlinkClick r:id="rId3"/>
              </a:rPr>
              <a:t>kenneth.g.harris1@navy.mil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B8AB-3EBC-43BA-8934-64629AF2189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O_Brief_Template_v5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F5F74E05047A4686FF148D7191FA04" ma:contentTypeVersion="2" ma:contentTypeDescription="Create a new document." ma:contentTypeScope="" ma:versionID="3144f8a655e734f5e8f45763f032b482">
  <xsd:schema xmlns:xsd="http://www.w3.org/2001/XMLSchema" xmlns:xs="http://www.w3.org/2001/XMLSchema" xmlns:p="http://schemas.microsoft.com/office/2006/metadata/properties" xmlns:ns1="http://schemas.microsoft.com/sharepoint/v3" xmlns:ns2="10f1aa0a-179b-49cb-8a72-3a924897e106" targetNamespace="http://schemas.microsoft.com/office/2006/metadata/properties" ma:root="true" ma:fieldsID="caf4e9299edb4fa8ee2d743c116403eb" ns1:_="" ns2:_="">
    <xsd:import namespace="http://schemas.microsoft.com/sharepoint/v3"/>
    <xsd:import namespace="10f1aa0a-179b-49cb-8a72-3a924897e10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1aa0a-179b-49cb-8a72-3a924897e10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53847D-E57B-4F02-B8C8-33D6E79759E2}"/>
</file>

<file path=customXml/itemProps2.xml><?xml version="1.0" encoding="utf-8"?>
<ds:datastoreItem xmlns:ds="http://schemas.openxmlformats.org/officeDocument/2006/customXml" ds:itemID="{07B9BE27-8842-4F44-9B4C-EF14BDD2DD55}"/>
</file>

<file path=customXml/itemProps3.xml><?xml version="1.0" encoding="utf-8"?>
<ds:datastoreItem xmlns:ds="http://schemas.openxmlformats.org/officeDocument/2006/customXml" ds:itemID="{3D1A27A1-7EEC-497A-B668-6A11D9BC8D0F}"/>
</file>

<file path=customXml/itemProps4.xml><?xml version="1.0" encoding="utf-8"?>
<ds:datastoreItem xmlns:ds="http://schemas.openxmlformats.org/officeDocument/2006/customXml" ds:itemID="{25494CB4-D298-4B5F-8FFC-860F2B981B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4207</TotalTime>
  <Words>458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CNO_Brief_Template_v5</vt:lpstr>
      <vt:lpstr>PowerPoint Presentation</vt:lpstr>
      <vt:lpstr>Code 20 Major Functions</vt:lpstr>
      <vt:lpstr>Strategic and Production Planning</vt:lpstr>
      <vt:lpstr>Code 20 Core Competencies</vt:lpstr>
      <vt:lpstr>For further assistance:  kenneth.g.harris1@navy.mil  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Mann, Matthew T CTR OPNAV N1, SAG</dc:creator>
  <cp:lastModifiedBy>Griffith, Robert E CIV C20, CODE 20</cp:lastModifiedBy>
  <cp:revision>130</cp:revision>
  <cp:lastPrinted>2019-12-11T15:42:19Z</cp:lastPrinted>
  <dcterms:created xsi:type="dcterms:W3CDTF">2018-05-21T15:15:27Z</dcterms:created>
  <dcterms:modified xsi:type="dcterms:W3CDTF">2020-04-06T12:51:33Z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0x010100E4F5F74E05047A4686FF148D7191FA04</vt:lpwstr>
  </property>
  <property fmtid="{D5CDD505-2E9C-101B-9397-08002B2CF9AE}" pid="3" name="Order">
    <vt:r8>17600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