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slides/slide12.xml" ContentType="application/vnd.openxmlformats-officedocument.presentationml.slide+xml"/>
  <Override PartName="/ppt/diagrams/data1.xml" ContentType="application/vnd.openxmlformats-officedocument.drawingml.diagramData+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charts/chart1.xml" ContentType="application/vnd.openxmlformats-officedocument.drawingml.chart+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0"/>
  </p:notesMasterIdLst>
  <p:handoutMasterIdLst>
    <p:handoutMasterId r:id="rId21"/>
  </p:handoutMasterIdLst>
  <p:sldIdLst>
    <p:sldId id="305" r:id="rId6"/>
    <p:sldId id="282" r:id="rId7"/>
    <p:sldId id="323" r:id="rId8"/>
    <p:sldId id="284" r:id="rId9"/>
    <p:sldId id="289" r:id="rId10"/>
    <p:sldId id="325" r:id="rId11"/>
    <p:sldId id="326" r:id="rId12"/>
    <p:sldId id="327" r:id="rId13"/>
    <p:sldId id="287" r:id="rId14"/>
    <p:sldId id="328" r:id="rId15"/>
    <p:sldId id="329" r:id="rId16"/>
    <p:sldId id="330" r:id="rId17"/>
    <p:sldId id="331" r:id="rId18"/>
    <p:sldId id="332" r:id="rId19"/>
  </p:sldIdLst>
  <p:sldSz cx="9144000" cy="6858000" type="screen4x3"/>
  <p:notesSz cx="7023100" cy="93091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66FF"/>
    <a:srgbClr val="0066FF"/>
    <a:srgbClr val="99FFCC"/>
    <a:srgbClr val="66CCFF"/>
    <a:srgbClr val="FFFF00"/>
    <a:srgbClr val="FFCCCC"/>
    <a:srgbClr val="00CC99"/>
    <a:srgbClr val="99FF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1" autoAdjust="0"/>
    <p:restoredTop sz="94190" autoAdjust="0"/>
  </p:normalViewPr>
  <p:slideViewPr>
    <p:cSldViewPr>
      <p:cViewPr varScale="1">
        <p:scale>
          <a:sx n="86" d="100"/>
          <a:sy n="86" d="100"/>
        </p:scale>
        <p:origin x="1958"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700" y="3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5.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1"/>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gradFill>
                <a:gsLst>
                  <a:gs pos="0">
                    <a:srgbClr val="03D4A8"/>
                  </a:gs>
                  <a:gs pos="25000">
                    <a:srgbClr val="21D6E0"/>
                  </a:gs>
                  <a:gs pos="75000">
                    <a:srgbClr val="0087E6"/>
                  </a:gs>
                  <a:gs pos="100000">
                    <a:srgbClr val="005CBF"/>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1-9812-474C-9D4D-230AA783330E}"/>
              </c:ext>
            </c:extLst>
          </c:dPt>
          <c:dPt>
            <c:idx val="1"/>
            <c:bubble3D val="0"/>
            <c:spPr>
              <a:gradFill>
                <a:gsLst>
                  <a:gs pos="0">
                    <a:srgbClr val="DDEBCF"/>
                  </a:gs>
                  <a:gs pos="50000">
                    <a:srgbClr val="9CB86E"/>
                  </a:gs>
                  <a:gs pos="100000">
                    <a:srgbClr val="156B13"/>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3-9812-474C-9D4D-230AA783330E}"/>
              </c:ext>
            </c:extLst>
          </c:dPt>
          <c:dPt>
            <c:idx val="2"/>
            <c:bubble3D val="0"/>
            <c:spPr>
              <a:gradFill>
                <a:gsLst>
                  <a:gs pos="0">
                    <a:srgbClr val="8488C4"/>
                  </a:gs>
                  <a:gs pos="53000">
                    <a:srgbClr val="D4DEFF"/>
                  </a:gs>
                  <a:gs pos="83000">
                    <a:srgbClr val="D4DEFF"/>
                  </a:gs>
                  <a:gs pos="100000">
                    <a:srgbClr val="96AB94"/>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5-9812-474C-9D4D-230AA783330E}"/>
              </c:ext>
            </c:extLst>
          </c:dPt>
          <c:dPt>
            <c:idx val="3"/>
            <c:bubble3D val="0"/>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7-9812-474C-9D4D-230AA783330E}"/>
              </c:ext>
            </c:extLst>
          </c:dPt>
          <c:dLbls>
            <c:dLbl>
              <c:idx val="0"/>
              <c:layout>
                <c:manualLayout>
                  <c:x val="-0.23576329121650491"/>
                  <c:y val="8.9047326115486686E-2"/>
                </c:manualLayout>
              </c:layout>
              <c:tx>
                <c:rich>
                  <a:bodyPr/>
                  <a:lstStyle/>
                  <a:p>
                    <a:pPr>
                      <a:defRPr sz="1200" b="1"/>
                    </a:pPr>
                    <a:r>
                      <a:rPr lang="en-US" sz="1200" b="1" dirty="0" smtClean="0"/>
                      <a:t>209,049 </a:t>
                    </a:r>
                  </a:p>
                  <a:p>
                    <a:pPr>
                      <a:defRPr sz="1200" b="1"/>
                    </a:pPr>
                    <a:r>
                      <a:rPr lang="en-US" sz="1200" b="1" dirty="0" smtClean="0"/>
                      <a:t>Fleet</a:t>
                    </a:r>
                    <a:endParaRPr lang="en-US" sz="1200" b="1"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12-474C-9D4D-230AA783330E}"/>
                </c:ext>
              </c:extLst>
            </c:dLbl>
            <c:dLbl>
              <c:idx val="1"/>
              <c:layout>
                <c:manualLayout>
                  <c:x val="0.27131782945736432"/>
                  <c:y val="-0.17374589895013237"/>
                </c:manualLayout>
              </c:layout>
              <c:tx>
                <c:rich>
                  <a:bodyPr/>
                  <a:lstStyle/>
                  <a:p>
                    <a:r>
                      <a:rPr lang="en-US" sz="1050" dirty="0" smtClean="0"/>
                      <a:t> </a:t>
                    </a:r>
                    <a:r>
                      <a:rPr lang="en-US" dirty="0" smtClean="0"/>
                      <a:t>183,752</a:t>
                    </a:r>
                  </a:p>
                  <a:p>
                    <a:r>
                      <a:rPr lang="en-US" dirty="0" smtClean="0"/>
                      <a:t>Shore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12-474C-9D4D-230AA783330E}"/>
                </c:ext>
              </c:extLst>
            </c:dLbl>
            <c:dLbl>
              <c:idx val="2"/>
              <c:layout>
                <c:manualLayout>
                  <c:x val="-1.0957394860526158E-2"/>
                  <c:y val="-6.0173884514435824E-2"/>
                </c:manualLayout>
              </c:layout>
              <c:tx>
                <c:rich>
                  <a:bodyPr/>
                  <a:lstStyle/>
                  <a:p>
                    <a:r>
                      <a:rPr lang="en-US" sz="1050" dirty="0"/>
                      <a:t> </a:t>
                    </a:r>
                    <a:r>
                      <a:rPr lang="en-US" dirty="0" smtClean="0"/>
                      <a:t>28,132</a:t>
                    </a:r>
                  </a:p>
                  <a:p>
                    <a:r>
                      <a:rPr lang="en-US" dirty="0" smtClean="0"/>
                      <a:t>Joint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12-474C-9D4D-230AA783330E}"/>
                </c:ext>
              </c:extLst>
            </c:dLbl>
            <c:dLbl>
              <c:idx val="3"/>
              <c:layout>
                <c:manualLayout>
                  <c:x val="0.12403100775193868"/>
                  <c:y val="9.6328740157481066E-2"/>
                </c:manualLayout>
              </c:layout>
              <c:tx>
                <c:rich>
                  <a:bodyPr/>
                  <a:lstStyle/>
                  <a:p>
                    <a:endParaRPr lang="en-US" sz="1050" dirty="0" smtClean="0"/>
                  </a:p>
                  <a:p>
                    <a:r>
                      <a:rPr lang="en-US" dirty="0" smtClean="0"/>
                      <a:t>54,792</a:t>
                    </a:r>
                  </a:p>
                  <a:p>
                    <a:r>
                      <a:rPr lang="en-US" dirty="0" smtClean="0"/>
                      <a:t>“IA”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12-474C-9D4D-230AA783330E}"/>
                </c:ext>
              </c:extLst>
            </c:dLbl>
            <c:spPr>
              <a:noFill/>
              <a:ln>
                <a:noFill/>
              </a:ln>
              <a:effectLst/>
            </c:spPr>
            <c:txPr>
              <a:bodyPr/>
              <a:lstStyle/>
              <a:p>
                <a:pPr>
                  <a:defRPr sz="105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Fleet (NAVMAC)</c:v>
                </c:pt>
                <c:pt idx="1">
                  <c:v>Shore (BSOs)</c:v>
                </c:pt>
                <c:pt idx="2">
                  <c:v>Joint</c:v>
                </c:pt>
                <c:pt idx="3">
                  <c:v>IA (N122)</c:v>
                </c:pt>
              </c:strCache>
            </c:strRef>
          </c:cat>
          <c:val>
            <c:numRef>
              <c:f>Sheet1!$B$2:$B$5</c:f>
              <c:numCache>
                <c:formatCode>_(* #,##0_);_(* \(#,##0\);_(* "-"??_);_(@_)</c:formatCode>
                <c:ptCount val="4"/>
                <c:pt idx="0">
                  <c:v>202915</c:v>
                </c:pt>
                <c:pt idx="1">
                  <c:v>183156</c:v>
                </c:pt>
                <c:pt idx="2">
                  <c:v>28339</c:v>
                </c:pt>
                <c:pt idx="3">
                  <c:v>58801</c:v>
                </c:pt>
              </c:numCache>
            </c:numRef>
          </c:val>
          <c:extLst>
            <c:ext xmlns:c16="http://schemas.microsoft.com/office/drawing/2014/chart" uri="{C3380CC4-5D6E-409C-BE32-E72D297353CC}">
              <c16:uniqueId val="{00000008-9812-474C-9D4D-230AA783330E}"/>
            </c:ext>
          </c:extLst>
        </c:ser>
        <c:dLbls>
          <c:showLegendKey val="0"/>
          <c:showVal val="0"/>
          <c:showCatName val="0"/>
          <c:showSerName val="0"/>
          <c:showPercent val="0"/>
          <c:showBubbleSize val="0"/>
          <c:showLeaderLines val="1"/>
        </c:dLbls>
      </c:pie3DChart>
    </c:plotArea>
    <c:plotVisOnly val="1"/>
    <c:dispBlanksAs val="gap"/>
    <c:showDLblsOverMax val="0"/>
  </c:chart>
  <c:spPr>
    <a:ln>
      <a:solidFill>
        <a:schemeClr val="tx1"/>
      </a:solidFill>
    </a:ln>
  </c:spPr>
  <c:txPr>
    <a:bodyPr/>
    <a:lstStyle/>
    <a:p>
      <a:pPr>
        <a:defRPr sz="9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DB3FF-4C3F-4773-82F4-C7BDB6427B69}" type="doc">
      <dgm:prSet loTypeId="urn:microsoft.com/office/officeart/2005/8/layout/orgChart1" loCatId="hierarchy" qsTypeId="urn:microsoft.com/office/officeart/2005/8/quickstyle/3d2" qsCatId="3D" csTypeId="urn:microsoft.com/office/officeart/2005/8/colors/accent3_1" csCatId="accent3" phldr="1"/>
      <dgm:spPr/>
      <dgm:t>
        <a:bodyPr/>
        <a:lstStyle/>
        <a:p>
          <a:endParaRPr lang="en-US"/>
        </a:p>
      </dgm:t>
    </dgm:pt>
    <dgm:pt modelId="{4C087A01-3D6D-4442-8F09-C5C4A149640E}">
      <dgm:prSet phldrT="[Text]" custT="1"/>
      <dgm:spPr>
        <a:solidFill>
          <a:srgbClr val="FFFF99"/>
        </a:solidFill>
      </dgm:spPr>
      <dgm:t>
        <a:bodyPr/>
        <a:lstStyle/>
        <a:p>
          <a:pPr>
            <a:lnSpc>
              <a:spcPct val="100000"/>
            </a:lnSpc>
            <a:spcAft>
              <a:spcPts val="0"/>
            </a:spcAft>
          </a:pPr>
          <a:r>
            <a:rPr lang="en-US" sz="1200" b="0" baseline="0" dirty="0" smtClean="0">
              <a:latin typeface="Arial" pitchFamily="34" charset="0"/>
              <a:cs typeface="Arial" pitchFamily="34" charset="0"/>
            </a:rPr>
            <a:t>Commanding Officer</a:t>
          </a:r>
        </a:p>
        <a:p>
          <a:pPr>
            <a:lnSpc>
              <a:spcPct val="100000"/>
            </a:lnSpc>
            <a:spcAft>
              <a:spcPts val="0"/>
            </a:spcAft>
          </a:pPr>
          <a:r>
            <a:rPr lang="en-US" sz="1200" b="0" baseline="0" dirty="0" smtClean="0">
              <a:latin typeface="Arial" pitchFamily="34" charset="0"/>
              <a:cs typeface="Arial" pitchFamily="34" charset="0"/>
            </a:rPr>
            <a:t>CAPT Steven Milinkovich</a:t>
          </a:r>
          <a:endParaRPr lang="en-US" sz="1200" b="0" baseline="0" dirty="0">
            <a:latin typeface="Arial" pitchFamily="34" charset="0"/>
            <a:cs typeface="Arial" pitchFamily="34" charset="0"/>
          </a:endParaRPr>
        </a:p>
      </dgm:t>
    </dgm:pt>
    <dgm:pt modelId="{2278BBB8-750B-4548-B001-B57A0DE3F4CC}" type="parTrans" cxnId="{AC261EEA-E4C7-43F0-A676-E01FB9CE86EF}">
      <dgm:prSet/>
      <dgm:spPr/>
      <dgm:t>
        <a:bodyPr/>
        <a:lstStyle/>
        <a:p>
          <a:endParaRPr lang="en-US" sz="1200" b="1">
            <a:latin typeface="Arial" pitchFamily="34" charset="0"/>
            <a:cs typeface="Arial" pitchFamily="34" charset="0"/>
          </a:endParaRPr>
        </a:p>
      </dgm:t>
    </dgm:pt>
    <dgm:pt modelId="{99100187-506C-486F-AFC4-9E47DD3262D5}" type="sibTrans" cxnId="{AC261EEA-E4C7-43F0-A676-E01FB9CE86EF}">
      <dgm:prSet/>
      <dgm:spPr/>
      <dgm:t>
        <a:bodyPr/>
        <a:lstStyle/>
        <a:p>
          <a:endParaRPr lang="en-US" sz="1200" b="1">
            <a:latin typeface="Arial" pitchFamily="34" charset="0"/>
            <a:cs typeface="Arial" pitchFamily="34" charset="0"/>
          </a:endParaRPr>
        </a:p>
      </dgm:t>
    </dgm:pt>
    <dgm:pt modelId="{7B1E5B57-E7E1-4D95-8E53-F95A9E1DBE51}" type="asst">
      <dgm:prSet phldrT="[Tex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Technical Director</a:t>
          </a:r>
        </a:p>
        <a:p>
          <a:pPr>
            <a:lnSpc>
              <a:spcPct val="100000"/>
            </a:lnSpc>
            <a:spcAft>
              <a:spcPts val="0"/>
            </a:spcAft>
          </a:pPr>
          <a:r>
            <a:rPr lang="en-US" sz="1200" b="0" dirty="0" smtClean="0">
              <a:latin typeface="Arial" pitchFamily="34" charset="0"/>
              <a:cs typeface="Arial" pitchFamily="34" charset="0"/>
            </a:rPr>
            <a:t>Mr. Doyle Avant, GS-15</a:t>
          </a:r>
          <a:endParaRPr lang="en-US" sz="1200" b="0" dirty="0">
            <a:latin typeface="Arial" pitchFamily="34" charset="0"/>
            <a:cs typeface="Arial" pitchFamily="34" charset="0"/>
          </a:endParaRPr>
        </a:p>
      </dgm:t>
    </dgm:pt>
    <dgm:pt modelId="{8706500F-1ED8-4E39-97C1-990CD2C104DA}" type="parTrans" cxnId="{1516DD71-C69D-4566-BB85-11547D385BD9}">
      <dgm:prSet/>
      <dgm:spPr>
        <a:ln>
          <a:solidFill>
            <a:schemeClr val="tx1"/>
          </a:solidFill>
        </a:ln>
      </dgm:spPr>
      <dgm:t>
        <a:bodyPr/>
        <a:lstStyle/>
        <a:p>
          <a:endParaRPr lang="en-US" sz="1050" b="1" dirty="0">
            <a:latin typeface="Arial" pitchFamily="34" charset="0"/>
            <a:cs typeface="Arial" pitchFamily="34" charset="0"/>
          </a:endParaRPr>
        </a:p>
      </dgm:t>
    </dgm:pt>
    <dgm:pt modelId="{334E76EB-71BB-42B3-AB46-F3B372858223}" type="sibTrans" cxnId="{1516DD71-C69D-4566-BB85-11547D385BD9}">
      <dgm:prSet/>
      <dgm:spPr/>
      <dgm:t>
        <a:bodyPr/>
        <a:lstStyle/>
        <a:p>
          <a:endParaRPr lang="en-US" sz="1200" b="1">
            <a:latin typeface="Arial" pitchFamily="34" charset="0"/>
            <a:cs typeface="Arial" pitchFamily="34" charset="0"/>
          </a:endParaRPr>
        </a:p>
      </dgm:t>
    </dgm:pt>
    <dgm:pt modelId="{2E3B82D0-FFB0-40B7-8DC5-CD97BF008971}">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Executive Officer</a:t>
          </a:r>
        </a:p>
        <a:p>
          <a:pPr>
            <a:lnSpc>
              <a:spcPct val="100000"/>
            </a:lnSpc>
            <a:spcAft>
              <a:spcPts val="0"/>
            </a:spcAft>
          </a:pPr>
          <a:r>
            <a:rPr lang="en-US" sz="1200" b="0" dirty="0" smtClean="0">
              <a:latin typeface="Arial" pitchFamily="34" charset="0"/>
              <a:cs typeface="Arial" pitchFamily="34" charset="0"/>
            </a:rPr>
            <a:t>CDR Shaletha Moran</a:t>
          </a:r>
          <a:endParaRPr lang="en-US" sz="1200" b="0" dirty="0">
            <a:latin typeface="Arial" pitchFamily="34" charset="0"/>
            <a:cs typeface="Arial" pitchFamily="34" charset="0"/>
          </a:endParaRPr>
        </a:p>
      </dgm:t>
    </dgm:pt>
    <dgm:pt modelId="{E45F11A3-CB5C-4E44-BC31-4EFC352FC903}" type="parTrans" cxnId="{2089F5A4-C59B-478C-9554-237A749B21C5}">
      <dgm:prSet/>
      <dgm:spPr>
        <a:ln>
          <a:solidFill>
            <a:schemeClr val="tx1"/>
          </a:solidFill>
        </a:ln>
      </dgm:spPr>
      <dgm:t>
        <a:bodyPr/>
        <a:lstStyle/>
        <a:p>
          <a:endParaRPr lang="en-US" sz="1050" b="1" dirty="0">
            <a:latin typeface="Arial" pitchFamily="34" charset="0"/>
            <a:cs typeface="Arial" pitchFamily="34" charset="0"/>
          </a:endParaRPr>
        </a:p>
      </dgm:t>
    </dgm:pt>
    <dgm:pt modelId="{B040EFFB-5E4D-4AA5-B262-BE293A4949AD}" type="sibTrans" cxnId="{2089F5A4-C59B-478C-9554-237A749B21C5}">
      <dgm:prSet/>
      <dgm:spPr/>
      <dgm:t>
        <a:bodyPr/>
        <a:lstStyle/>
        <a:p>
          <a:endParaRPr lang="en-US" sz="1200" b="1">
            <a:latin typeface="Arial" pitchFamily="34" charset="0"/>
            <a:cs typeface="Arial" pitchFamily="34" charset="0"/>
          </a:endParaRPr>
        </a:p>
      </dgm:t>
    </dgm:pt>
    <dgm:pt modelId="{560E97EB-D362-4CB9-95C4-FFC498D05B42}">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Workforce Classifications</a:t>
          </a:r>
        </a:p>
        <a:p>
          <a:pPr>
            <a:lnSpc>
              <a:spcPct val="100000"/>
            </a:lnSpc>
            <a:spcAft>
              <a:spcPts val="0"/>
            </a:spcAft>
          </a:pPr>
          <a:r>
            <a:rPr lang="en-US" sz="1200" b="0" dirty="0" smtClean="0">
              <a:latin typeface="Arial" pitchFamily="34" charset="0"/>
              <a:cs typeface="Arial" pitchFamily="34" charset="0"/>
            </a:rPr>
            <a:t>Code 10</a:t>
          </a:r>
        </a:p>
        <a:p>
          <a:pPr>
            <a:lnSpc>
              <a:spcPct val="100000"/>
            </a:lnSpc>
            <a:spcAft>
              <a:spcPts val="0"/>
            </a:spcAft>
          </a:pPr>
          <a:r>
            <a:rPr lang="en-US" sz="1200" b="0" dirty="0" smtClean="0">
              <a:latin typeface="Arial" pitchFamily="34" charset="0"/>
              <a:cs typeface="Arial" pitchFamily="34" charset="0"/>
            </a:rPr>
            <a:t>LCDR </a:t>
          </a:r>
          <a:r>
            <a:rPr lang="en-US" sz="1200" b="0" i="0" dirty="0" smtClean="0">
              <a:latin typeface="Arial" pitchFamily="34" charset="0"/>
              <a:cs typeface="Arial" pitchFamily="34" charset="0"/>
            </a:rPr>
            <a:t>Tim Shaffer</a:t>
          </a:r>
          <a:endParaRPr lang="en-US" sz="1200" b="0" i="0" dirty="0">
            <a:latin typeface="Arial" pitchFamily="34" charset="0"/>
            <a:cs typeface="Arial" pitchFamily="34" charset="0"/>
          </a:endParaRPr>
        </a:p>
      </dgm:t>
    </dgm:pt>
    <dgm:pt modelId="{E34286B0-E1DE-4520-80D4-339037012B4A}" type="parTrans" cxnId="{EC671F73-1F4D-42BC-83C3-8671ED9BB553}">
      <dgm:prSet/>
      <dgm:spPr>
        <a:ln>
          <a:solidFill>
            <a:schemeClr val="tx1"/>
          </a:solidFill>
        </a:ln>
      </dgm:spPr>
      <dgm:t>
        <a:bodyPr/>
        <a:lstStyle/>
        <a:p>
          <a:endParaRPr lang="en-US" sz="1050" b="1" dirty="0">
            <a:latin typeface="Arial" pitchFamily="34" charset="0"/>
            <a:cs typeface="Arial" pitchFamily="34" charset="0"/>
          </a:endParaRPr>
        </a:p>
      </dgm:t>
    </dgm:pt>
    <dgm:pt modelId="{F6E44CB4-7262-4C26-9BCB-27F632901AE0}" type="sibTrans" cxnId="{EC671F73-1F4D-42BC-83C3-8671ED9BB553}">
      <dgm:prSet/>
      <dgm:spPr/>
      <dgm:t>
        <a:bodyPr/>
        <a:lstStyle/>
        <a:p>
          <a:endParaRPr lang="en-US" sz="1200" b="1">
            <a:latin typeface="Arial" pitchFamily="34" charset="0"/>
            <a:cs typeface="Arial" pitchFamily="34" charset="0"/>
          </a:endParaRPr>
        </a:p>
      </dgm:t>
    </dgm:pt>
    <dgm:pt modelId="{08A591F8-D5AC-4206-BCE2-205AA494D647}">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Manpower Programs</a:t>
          </a:r>
        </a:p>
        <a:p>
          <a:pPr>
            <a:lnSpc>
              <a:spcPct val="100000"/>
            </a:lnSpc>
            <a:spcAft>
              <a:spcPts val="0"/>
            </a:spcAft>
          </a:pPr>
          <a:r>
            <a:rPr lang="en-US" sz="1200" b="0" dirty="0" smtClean="0">
              <a:latin typeface="Arial" pitchFamily="34" charset="0"/>
              <a:cs typeface="Arial" pitchFamily="34" charset="0"/>
            </a:rPr>
            <a:t>Code 20</a:t>
          </a:r>
        </a:p>
        <a:p>
          <a:pPr>
            <a:lnSpc>
              <a:spcPct val="100000"/>
            </a:lnSpc>
            <a:spcAft>
              <a:spcPts val="0"/>
            </a:spcAft>
          </a:pPr>
          <a:r>
            <a:rPr lang="en-US" sz="1200" b="0" dirty="0" smtClean="0">
              <a:latin typeface="Arial" pitchFamily="34" charset="0"/>
              <a:cs typeface="Arial" pitchFamily="34" charset="0"/>
            </a:rPr>
            <a:t>Vacant, GS-14</a:t>
          </a:r>
          <a:endParaRPr lang="en-US" sz="1200" b="0" dirty="0">
            <a:latin typeface="Arial" pitchFamily="34" charset="0"/>
            <a:cs typeface="Arial" pitchFamily="34" charset="0"/>
          </a:endParaRPr>
        </a:p>
      </dgm:t>
    </dgm:pt>
    <dgm:pt modelId="{3C3C219E-88DA-4040-9EC5-B442FF43359B}" type="parTrans" cxnId="{EFCB9EEC-B7D6-48F9-9DD8-887EC215C8AE}">
      <dgm:prSet/>
      <dgm:spPr>
        <a:ln>
          <a:solidFill>
            <a:schemeClr val="tx1"/>
          </a:solidFill>
        </a:ln>
      </dgm:spPr>
      <dgm:t>
        <a:bodyPr/>
        <a:lstStyle/>
        <a:p>
          <a:endParaRPr lang="en-US" sz="1050" b="1" dirty="0">
            <a:latin typeface="Arial" pitchFamily="34" charset="0"/>
            <a:cs typeface="Arial" pitchFamily="34" charset="0"/>
          </a:endParaRPr>
        </a:p>
      </dgm:t>
    </dgm:pt>
    <dgm:pt modelId="{3D3FF995-D991-4FBA-993D-372D1EF1BE86}" type="sibTrans" cxnId="{EFCB9EEC-B7D6-48F9-9DD8-887EC215C8AE}">
      <dgm:prSet/>
      <dgm:spPr/>
      <dgm:t>
        <a:bodyPr/>
        <a:lstStyle/>
        <a:p>
          <a:endParaRPr lang="en-US" sz="1200" b="1">
            <a:latin typeface="Arial" pitchFamily="34" charset="0"/>
            <a:cs typeface="Arial" pitchFamily="34" charset="0"/>
          </a:endParaRPr>
        </a:p>
      </dgm:t>
    </dgm:pt>
    <dgm:pt modelId="{B8BA94C6-E67E-4888-A7B4-078DC6A6A972}">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Aviation Programs</a:t>
          </a:r>
        </a:p>
        <a:p>
          <a:pPr>
            <a:lnSpc>
              <a:spcPct val="100000"/>
            </a:lnSpc>
            <a:spcAft>
              <a:spcPts val="0"/>
            </a:spcAft>
          </a:pPr>
          <a:r>
            <a:rPr lang="en-US" sz="1200" b="0" dirty="0" smtClean="0">
              <a:latin typeface="Arial" pitchFamily="34" charset="0"/>
              <a:cs typeface="Arial" pitchFamily="34" charset="0"/>
            </a:rPr>
            <a:t>Code 30</a:t>
          </a:r>
        </a:p>
        <a:p>
          <a:pPr>
            <a:lnSpc>
              <a:spcPct val="100000"/>
            </a:lnSpc>
            <a:spcAft>
              <a:spcPts val="0"/>
            </a:spcAft>
          </a:pPr>
          <a:r>
            <a:rPr lang="en-US" sz="1200" b="0" dirty="0" smtClean="0">
              <a:latin typeface="Arial" pitchFamily="34" charset="0"/>
              <a:cs typeface="Arial" pitchFamily="34" charset="0"/>
            </a:rPr>
            <a:t>CDR Tim Ryan</a:t>
          </a:r>
          <a:endParaRPr lang="en-US" sz="1200" b="0" dirty="0">
            <a:latin typeface="Arial" pitchFamily="34" charset="0"/>
            <a:cs typeface="Arial" pitchFamily="34" charset="0"/>
          </a:endParaRPr>
        </a:p>
      </dgm:t>
    </dgm:pt>
    <dgm:pt modelId="{EA43772B-DD2B-4532-9A78-E013E878885A}" type="parTrans" cxnId="{DE8167CA-7D97-4039-A667-CB23B56BD233}">
      <dgm:prSet/>
      <dgm:spPr>
        <a:ln>
          <a:solidFill>
            <a:schemeClr val="tx1"/>
          </a:solidFill>
        </a:ln>
      </dgm:spPr>
      <dgm:t>
        <a:bodyPr/>
        <a:lstStyle/>
        <a:p>
          <a:endParaRPr lang="en-US" sz="1050" b="1" dirty="0">
            <a:latin typeface="Arial" pitchFamily="34" charset="0"/>
            <a:cs typeface="Arial" pitchFamily="34" charset="0"/>
          </a:endParaRPr>
        </a:p>
      </dgm:t>
    </dgm:pt>
    <dgm:pt modelId="{F6722F56-646E-46BF-9C11-BF597F7F43B9}" type="sibTrans" cxnId="{DE8167CA-7D97-4039-A667-CB23B56BD233}">
      <dgm:prSet/>
      <dgm:spPr/>
      <dgm:t>
        <a:bodyPr/>
        <a:lstStyle/>
        <a:p>
          <a:endParaRPr lang="en-US" sz="1200" b="1">
            <a:latin typeface="Arial" pitchFamily="34" charset="0"/>
            <a:cs typeface="Arial" pitchFamily="34" charset="0"/>
          </a:endParaRPr>
        </a:p>
      </dgm:t>
    </dgm:pt>
    <dgm:pt modelId="{8ECD11C1-C617-46C8-9CC1-7499911555F6}">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Afloat Programs</a:t>
          </a:r>
        </a:p>
        <a:p>
          <a:pPr>
            <a:lnSpc>
              <a:spcPct val="100000"/>
            </a:lnSpc>
            <a:spcAft>
              <a:spcPts val="0"/>
            </a:spcAft>
          </a:pPr>
          <a:r>
            <a:rPr lang="en-US" sz="1200" b="0" dirty="0" smtClean="0">
              <a:latin typeface="Arial" pitchFamily="34" charset="0"/>
              <a:cs typeface="Arial" pitchFamily="34" charset="0"/>
            </a:rPr>
            <a:t>Code 40</a:t>
          </a:r>
        </a:p>
        <a:p>
          <a:pPr>
            <a:lnSpc>
              <a:spcPct val="100000"/>
            </a:lnSpc>
            <a:spcAft>
              <a:spcPts val="0"/>
            </a:spcAft>
          </a:pPr>
          <a:r>
            <a:rPr lang="en-US" sz="1200" b="0" dirty="0" smtClean="0">
              <a:latin typeface="Arial" pitchFamily="34" charset="0"/>
              <a:cs typeface="Arial" pitchFamily="34" charset="0"/>
            </a:rPr>
            <a:t>CDR Jenn Eaton</a:t>
          </a:r>
          <a:endParaRPr lang="en-US" sz="1200" b="0" dirty="0">
            <a:latin typeface="Arial" pitchFamily="34" charset="0"/>
            <a:cs typeface="Arial" pitchFamily="34" charset="0"/>
          </a:endParaRPr>
        </a:p>
      </dgm:t>
    </dgm:pt>
    <dgm:pt modelId="{FCE92756-FA1A-4396-A148-8D8DEB6020FF}" type="parTrans" cxnId="{F494DC1A-6DD0-426C-B8B4-BE7607704207}">
      <dgm:prSet/>
      <dgm:spPr>
        <a:ln>
          <a:solidFill>
            <a:schemeClr val="tx1"/>
          </a:solidFill>
        </a:ln>
      </dgm:spPr>
      <dgm:t>
        <a:bodyPr/>
        <a:lstStyle/>
        <a:p>
          <a:endParaRPr lang="en-US" sz="1050" b="1" dirty="0">
            <a:latin typeface="Arial" pitchFamily="34" charset="0"/>
            <a:cs typeface="Arial" pitchFamily="34" charset="0"/>
          </a:endParaRPr>
        </a:p>
      </dgm:t>
    </dgm:pt>
    <dgm:pt modelId="{C6B84483-B4A6-4BA1-8DDD-8D2817047DDF}" type="sibTrans" cxnId="{F494DC1A-6DD0-426C-B8B4-BE7607704207}">
      <dgm:prSet/>
      <dgm:spPr/>
      <dgm:t>
        <a:bodyPr/>
        <a:lstStyle/>
        <a:p>
          <a:endParaRPr lang="en-US" sz="1200" b="1">
            <a:latin typeface="Arial" pitchFamily="34" charset="0"/>
            <a:cs typeface="Arial" pitchFamily="34" charset="0"/>
          </a:endParaRPr>
        </a:p>
      </dgm:t>
    </dgm:pt>
    <dgm:pt modelId="{2F267F71-AF50-4A67-B4E4-9EDBEA036752}" type="asst">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Administrative Support</a:t>
          </a:r>
        </a:p>
        <a:p>
          <a:pPr>
            <a:lnSpc>
              <a:spcPct val="100000"/>
            </a:lnSpc>
            <a:spcAft>
              <a:spcPts val="0"/>
            </a:spcAft>
          </a:pPr>
          <a:r>
            <a:rPr lang="en-US" sz="1200" b="0" dirty="0" smtClean="0">
              <a:latin typeface="Arial" pitchFamily="34" charset="0"/>
              <a:cs typeface="Arial" pitchFamily="34" charset="0"/>
            </a:rPr>
            <a:t>LT Clarence Shelton</a:t>
          </a:r>
          <a:endParaRPr lang="en-US" sz="1200" b="0" dirty="0">
            <a:latin typeface="Arial" pitchFamily="34" charset="0"/>
            <a:cs typeface="Arial" pitchFamily="34" charset="0"/>
          </a:endParaRPr>
        </a:p>
      </dgm:t>
    </dgm:pt>
    <dgm:pt modelId="{259299E7-3C22-42B6-A9C2-CD45F05C9A3C}" type="parTrans" cxnId="{F8BB9F16-FBE1-4DD5-8567-F93F010A10CB}">
      <dgm:prSet/>
      <dgm:spPr>
        <a:ln>
          <a:solidFill>
            <a:schemeClr val="tx1"/>
          </a:solidFill>
        </a:ln>
      </dgm:spPr>
      <dgm:t>
        <a:bodyPr/>
        <a:lstStyle/>
        <a:p>
          <a:endParaRPr lang="en-US" sz="1050" b="1" dirty="0">
            <a:latin typeface="Arial" pitchFamily="34" charset="0"/>
            <a:cs typeface="Arial" pitchFamily="34" charset="0"/>
          </a:endParaRPr>
        </a:p>
      </dgm:t>
    </dgm:pt>
    <dgm:pt modelId="{6486D03D-1FA1-4985-9D41-FC1AD06F3DAB}" type="sibTrans" cxnId="{F8BB9F16-FBE1-4DD5-8567-F93F010A10CB}">
      <dgm:prSet/>
      <dgm:spPr/>
      <dgm:t>
        <a:bodyPr/>
        <a:lstStyle/>
        <a:p>
          <a:endParaRPr lang="en-US" sz="1200" b="1">
            <a:latin typeface="Arial" pitchFamily="34" charset="0"/>
            <a:cs typeface="Arial" pitchFamily="34" charset="0"/>
          </a:endParaRPr>
        </a:p>
      </dgm:t>
    </dgm:pt>
    <dgm:pt modelId="{2EBF33C1-3E65-48F1-A9B0-5DEA3680F362}">
      <dgm:prSet custT="1"/>
      <dgm:spPr>
        <a:solidFill>
          <a:srgbClr val="FFFF99"/>
        </a:solidFill>
      </dgm:spPr>
      <dgm:t>
        <a:bodyPr/>
        <a:lstStyle/>
        <a:p>
          <a:pPr>
            <a:lnSpc>
              <a:spcPct val="100000"/>
            </a:lnSpc>
            <a:spcAft>
              <a:spcPts val="0"/>
            </a:spcAft>
          </a:pPr>
          <a:r>
            <a:rPr lang="en-US" sz="1200" b="0" dirty="0" smtClean="0">
              <a:latin typeface="Arial" pitchFamily="34" charset="0"/>
              <a:cs typeface="Arial" pitchFamily="34" charset="0"/>
            </a:rPr>
            <a:t>Functional Management Office</a:t>
          </a:r>
        </a:p>
        <a:p>
          <a:pPr>
            <a:lnSpc>
              <a:spcPct val="100000"/>
            </a:lnSpc>
            <a:spcAft>
              <a:spcPts val="0"/>
            </a:spcAft>
          </a:pPr>
          <a:r>
            <a:rPr lang="en-US" sz="1200" b="0" dirty="0" smtClean="0">
              <a:latin typeface="Arial" pitchFamily="34" charset="0"/>
              <a:cs typeface="Arial" pitchFamily="34" charset="0"/>
            </a:rPr>
            <a:t> FMO</a:t>
          </a:r>
        </a:p>
        <a:p>
          <a:pPr>
            <a:lnSpc>
              <a:spcPct val="100000"/>
            </a:lnSpc>
            <a:spcAft>
              <a:spcPts val="0"/>
            </a:spcAft>
          </a:pPr>
          <a:r>
            <a:rPr lang="en-US" sz="1200" b="0" dirty="0" smtClean="0">
              <a:latin typeface="Arial" pitchFamily="34" charset="0"/>
              <a:cs typeface="Arial" pitchFamily="34" charset="0"/>
            </a:rPr>
            <a:t>Mr. John Nickle, GS-13</a:t>
          </a:r>
          <a:endParaRPr lang="en-US" sz="1200" b="0" dirty="0">
            <a:latin typeface="Arial" pitchFamily="34" charset="0"/>
            <a:cs typeface="Arial" pitchFamily="34" charset="0"/>
          </a:endParaRPr>
        </a:p>
      </dgm:t>
    </dgm:pt>
    <dgm:pt modelId="{F7E24BB5-89BE-4BE6-B859-5D391F7AD1CE}" type="parTrans" cxnId="{947F77C5-3056-4E03-A97C-A691E395681F}">
      <dgm:prSet/>
      <dgm:spPr>
        <a:ln>
          <a:solidFill>
            <a:schemeClr val="tx1"/>
          </a:solidFill>
        </a:ln>
      </dgm:spPr>
      <dgm:t>
        <a:bodyPr/>
        <a:lstStyle/>
        <a:p>
          <a:endParaRPr lang="en-US" sz="1050" b="1" dirty="0">
            <a:latin typeface="Arial" pitchFamily="34" charset="0"/>
            <a:cs typeface="Arial" pitchFamily="34" charset="0"/>
          </a:endParaRPr>
        </a:p>
      </dgm:t>
    </dgm:pt>
    <dgm:pt modelId="{2BB5A90E-6236-4D9E-AD04-D71F36DD8BF4}" type="sibTrans" cxnId="{947F77C5-3056-4E03-A97C-A691E395681F}">
      <dgm:prSet/>
      <dgm:spPr/>
      <dgm:t>
        <a:bodyPr/>
        <a:lstStyle/>
        <a:p>
          <a:endParaRPr lang="en-US" sz="1200" b="1">
            <a:latin typeface="Arial" pitchFamily="34" charset="0"/>
            <a:cs typeface="Arial" pitchFamily="34" charset="0"/>
          </a:endParaRPr>
        </a:p>
      </dgm:t>
    </dgm:pt>
    <dgm:pt modelId="{584FDD98-75F1-4173-A47D-A4AB13E7449C}" type="pres">
      <dgm:prSet presAssocID="{7E3DB3FF-4C3F-4773-82F4-C7BDB6427B69}" presName="hierChild1" presStyleCnt="0">
        <dgm:presLayoutVars>
          <dgm:orgChart val="1"/>
          <dgm:chPref val="1"/>
          <dgm:dir/>
          <dgm:animOne val="branch"/>
          <dgm:animLvl val="lvl"/>
          <dgm:resizeHandles/>
        </dgm:presLayoutVars>
      </dgm:prSet>
      <dgm:spPr/>
      <dgm:t>
        <a:bodyPr/>
        <a:lstStyle/>
        <a:p>
          <a:endParaRPr lang="en-US"/>
        </a:p>
      </dgm:t>
    </dgm:pt>
    <dgm:pt modelId="{70DB3FB9-311A-445F-A1AD-866F3413D1A8}" type="pres">
      <dgm:prSet presAssocID="{4C087A01-3D6D-4442-8F09-C5C4A149640E}" presName="hierRoot1" presStyleCnt="0">
        <dgm:presLayoutVars>
          <dgm:hierBranch val="init"/>
        </dgm:presLayoutVars>
      </dgm:prSet>
      <dgm:spPr/>
    </dgm:pt>
    <dgm:pt modelId="{44B35AC0-0426-4F28-8850-98752259EB29}" type="pres">
      <dgm:prSet presAssocID="{4C087A01-3D6D-4442-8F09-C5C4A149640E}" presName="rootComposite1" presStyleCnt="0"/>
      <dgm:spPr/>
    </dgm:pt>
    <dgm:pt modelId="{E07A5793-60A0-4357-8C16-B1BD4ED43D0B}" type="pres">
      <dgm:prSet presAssocID="{4C087A01-3D6D-4442-8F09-C5C4A149640E}" presName="rootText1" presStyleLbl="node0" presStyleIdx="0" presStyleCnt="1" custScaleX="171288" custLinFactNeighborY="-9830">
        <dgm:presLayoutVars>
          <dgm:chPref val="3"/>
        </dgm:presLayoutVars>
      </dgm:prSet>
      <dgm:spPr/>
      <dgm:t>
        <a:bodyPr/>
        <a:lstStyle/>
        <a:p>
          <a:endParaRPr lang="en-US"/>
        </a:p>
      </dgm:t>
    </dgm:pt>
    <dgm:pt modelId="{7E6248A6-9A43-4A52-90F1-6EA675A896E9}" type="pres">
      <dgm:prSet presAssocID="{4C087A01-3D6D-4442-8F09-C5C4A149640E}" presName="rootConnector1" presStyleLbl="node1" presStyleIdx="0" presStyleCnt="0"/>
      <dgm:spPr/>
      <dgm:t>
        <a:bodyPr/>
        <a:lstStyle/>
        <a:p>
          <a:endParaRPr lang="en-US"/>
        </a:p>
      </dgm:t>
    </dgm:pt>
    <dgm:pt modelId="{4050C130-05E6-4D87-8490-4E3DF25D533F}" type="pres">
      <dgm:prSet presAssocID="{4C087A01-3D6D-4442-8F09-C5C4A149640E}" presName="hierChild2" presStyleCnt="0"/>
      <dgm:spPr/>
    </dgm:pt>
    <dgm:pt modelId="{CB6B3987-BB8F-4D92-B015-783F56E4F064}" type="pres">
      <dgm:prSet presAssocID="{E45F11A3-CB5C-4E44-BC31-4EFC352FC903}" presName="Name37" presStyleLbl="parChTrans1D2" presStyleIdx="0" presStyleCnt="2"/>
      <dgm:spPr/>
      <dgm:t>
        <a:bodyPr/>
        <a:lstStyle/>
        <a:p>
          <a:endParaRPr lang="en-US"/>
        </a:p>
      </dgm:t>
    </dgm:pt>
    <dgm:pt modelId="{471A21F8-02E8-41B0-B848-CC03DEDDB76F}" type="pres">
      <dgm:prSet presAssocID="{2E3B82D0-FFB0-40B7-8DC5-CD97BF008971}" presName="hierRoot2" presStyleCnt="0">
        <dgm:presLayoutVars>
          <dgm:hierBranch/>
        </dgm:presLayoutVars>
      </dgm:prSet>
      <dgm:spPr/>
    </dgm:pt>
    <dgm:pt modelId="{61C09B0A-F3DA-4885-99C2-7F4A89F0EE30}" type="pres">
      <dgm:prSet presAssocID="{2E3B82D0-FFB0-40B7-8DC5-CD97BF008971}" presName="rootComposite" presStyleCnt="0"/>
      <dgm:spPr/>
    </dgm:pt>
    <dgm:pt modelId="{8FAE4CAE-E55F-49E0-805B-3BB8D3755B20}" type="pres">
      <dgm:prSet presAssocID="{2E3B82D0-FFB0-40B7-8DC5-CD97BF008971}" presName="rootText" presStyleLbl="node2" presStyleIdx="0" presStyleCnt="1" custScaleX="141313" custLinFactY="-89956" custLinFactNeighborY="-100000">
        <dgm:presLayoutVars>
          <dgm:chPref val="3"/>
        </dgm:presLayoutVars>
      </dgm:prSet>
      <dgm:spPr/>
      <dgm:t>
        <a:bodyPr/>
        <a:lstStyle/>
        <a:p>
          <a:endParaRPr lang="en-US"/>
        </a:p>
      </dgm:t>
    </dgm:pt>
    <dgm:pt modelId="{00F0BD79-D881-4FB0-9A6E-0D88372ADB81}" type="pres">
      <dgm:prSet presAssocID="{2E3B82D0-FFB0-40B7-8DC5-CD97BF008971}" presName="rootConnector" presStyleLbl="node2" presStyleIdx="0" presStyleCnt="1"/>
      <dgm:spPr/>
      <dgm:t>
        <a:bodyPr/>
        <a:lstStyle/>
        <a:p>
          <a:endParaRPr lang="en-US"/>
        </a:p>
      </dgm:t>
    </dgm:pt>
    <dgm:pt modelId="{48EC85C6-F606-4047-971C-858D76F769A6}" type="pres">
      <dgm:prSet presAssocID="{2E3B82D0-FFB0-40B7-8DC5-CD97BF008971}" presName="hierChild4" presStyleCnt="0"/>
      <dgm:spPr/>
    </dgm:pt>
    <dgm:pt modelId="{596CEFA6-239C-48FA-872C-177EF0DA866D}" type="pres">
      <dgm:prSet presAssocID="{E34286B0-E1DE-4520-80D4-339037012B4A}" presName="Name35" presStyleLbl="parChTrans1D3" presStyleIdx="0" presStyleCnt="6"/>
      <dgm:spPr/>
      <dgm:t>
        <a:bodyPr/>
        <a:lstStyle/>
        <a:p>
          <a:endParaRPr lang="en-US"/>
        </a:p>
      </dgm:t>
    </dgm:pt>
    <dgm:pt modelId="{6DEACFF2-0AB3-4EC9-A850-C71A5670241F}" type="pres">
      <dgm:prSet presAssocID="{560E97EB-D362-4CB9-95C4-FFC498D05B42}" presName="hierRoot2" presStyleCnt="0">
        <dgm:presLayoutVars>
          <dgm:hierBranch val="init"/>
        </dgm:presLayoutVars>
      </dgm:prSet>
      <dgm:spPr/>
    </dgm:pt>
    <dgm:pt modelId="{BC04DD40-3A71-422F-B96C-24A9532402D1}" type="pres">
      <dgm:prSet presAssocID="{560E97EB-D362-4CB9-95C4-FFC498D05B42}" presName="rootComposite" presStyleCnt="0"/>
      <dgm:spPr/>
    </dgm:pt>
    <dgm:pt modelId="{557F81E2-84D5-4600-89F2-11143D935D99}" type="pres">
      <dgm:prSet presAssocID="{560E97EB-D362-4CB9-95C4-FFC498D05B42}" presName="rootText" presStyleLbl="node3" presStyleIdx="0" presStyleCnt="5" custScaleX="150151" custScaleY="96859" custLinFactY="-100000" custLinFactNeighborY="-103594">
        <dgm:presLayoutVars>
          <dgm:chPref val="3"/>
        </dgm:presLayoutVars>
      </dgm:prSet>
      <dgm:spPr/>
      <dgm:t>
        <a:bodyPr/>
        <a:lstStyle/>
        <a:p>
          <a:endParaRPr lang="en-US"/>
        </a:p>
      </dgm:t>
    </dgm:pt>
    <dgm:pt modelId="{D06C9B68-F762-4223-9447-0436F93E86EF}" type="pres">
      <dgm:prSet presAssocID="{560E97EB-D362-4CB9-95C4-FFC498D05B42}" presName="rootConnector" presStyleLbl="node3" presStyleIdx="0" presStyleCnt="5"/>
      <dgm:spPr/>
      <dgm:t>
        <a:bodyPr/>
        <a:lstStyle/>
        <a:p>
          <a:endParaRPr lang="en-US"/>
        </a:p>
      </dgm:t>
    </dgm:pt>
    <dgm:pt modelId="{F1967F70-D7A6-457D-A513-19B33249E8FE}" type="pres">
      <dgm:prSet presAssocID="{560E97EB-D362-4CB9-95C4-FFC498D05B42}" presName="hierChild4" presStyleCnt="0"/>
      <dgm:spPr/>
    </dgm:pt>
    <dgm:pt modelId="{9C26E7BE-9F8C-4D20-A42C-4E09F5B95156}" type="pres">
      <dgm:prSet presAssocID="{560E97EB-D362-4CB9-95C4-FFC498D05B42}" presName="hierChild5" presStyleCnt="0"/>
      <dgm:spPr/>
    </dgm:pt>
    <dgm:pt modelId="{59B3EC54-FE55-4B1C-AD77-94D6C8B32AE2}" type="pres">
      <dgm:prSet presAssocID="{3C3C219E-88DA-4040-9EC5-B442FF43359B}" presName="Name35" presStyleLbl="parChTrans1D3" presStyleIdx="1" presStyleCnt="6"/>
      <dgm:spPr/>
      <dgm:t>
        <a:bodyPr/>
        <a:lstStyle/>
        <a:p>
          <a:endParaRPr lang="en-US"/>
        </a:p>
      </dgm:t>
    </dgm:pt>
    <dgm:pt modelId="{048C5C04-8CF9-471C-9DCE-297080BD9959}" type="pres">
      <dgm:prSet presAssocID="{08A591F8-D5AC-4206-BCE2-205AA494D647}" presName="hierRoot2" presStyleCnt="0">
        <dgm:presLayoutVars>
          <dgm:hierBranch/>
        </dgm:presLayoutVars>
      </dgm:prSet>
      <dgm:spPr/>
    </dgm:pt>
    <dgm:pt modelId="{2660E782-B016-474B-BA73-24B1CC53D0FA}" type="pres">
      <dgm:prSet presAssocID="{08A591F8-D5AC-4206-BCE2-205AA494D647}" presName="rootComposite" presStyleCnt="0"/>
      <dgm:spPr/>
    </dgm:pt>
    <dgm:pt modelId="{45086041-2CDB-4513-9171-ACD9FD0B9118}" type="pres">
      <dgm:prSet presAssocID="{08A591F8-D5AC-4206-BCE2-205AA494D647}" presName="rootText" presStyleLbl="node3" presStyleIdx="1" presStyleCnt="5" custScaleX="154252" custLinFactY="-100000" custLinFactNeighborY="-103594">
        <dgm:presLayoutVars>
          <dgm:chPref val="3"/>
        </dgm:presLayoutVars>
      </dgm:prSet>
      <dgm:spPr/>
      <dgm:t>
        <a:bodyPr/>
        <a:lstStyle/>
        <a:p>
          <a:endParaRPr lang="en-US"/>
        </a:p>
      </dgm:t>
    </dgm:pt>
    <dgm:pt modelId="{2B541704-E61A-453C-8086-E3811520F635}" type="pres">
      <dgm:prSet presAssocID="{08A591F8-D5AC-4206-BCE2-205AA494D647}" presName="rootConnector" presStyleLbl="node3" presStyleIdx="1" presStyleCnt="5"/>
      <dgm:spPr/>
      <dgm:t>
        <a:bodyPr/>
        <a:lstStyle/>
        <a:p>
          <a:endParaRPr lang="en-US"/>
        </a:p>
      </dgm:t>
    </dgm:pt>
    <dgm:pt modelId="{B5FAA9F3-D113-48D4-8096-87CDE1237494}" type="pres">
      <dgm:prSet presAssocID="{08A591F8-D5AC-4206-BCE2-205AA494D647}" presName="hierChild4" presStyleCnt="0"/>
      <dgm:spPr/>
    </dgm:pt>
    <dgm:pt modelId="{C7D6C275-4456-4226-9439-1DB37283C20A}" type="pres">
      <dgm:prSet presAssocID="{08A591F8-D5AC-4206-BCE2-205AA494D647}" presName="hierChild5" presStyleCnt="0"/>
      <dgm:spPr/>
    </dgm:pt>
    <dgm:pt modelId="{E90D1277-48E3-4D3D-BF3F-B252D6A1D8C0}" type="pres">
      <dgm:prSet presAssocID="{EA43772B-DD2B-4532-9A78-E013E878885A}" presName="Name35" presStyleLbl="parChTrans1D3" presStyleIdx="2" presStyleCnt="6"/>
      <dgm:spPr/>
      <dgm:t>
        <a:bodyPr/>
        <a:lstStyle/>
        <a:p>
          <a:endParaRPr lang="en-US"/>
        </a:p>
      </dgm:t>
    </dgm:pt>
    <dgm:pt modelId="{465C987C-3880-47BA-AE8A-9CEF8F29C9E7}" type="pres">
      <dgm:prSet presAssocID="{B8BA94C6-E67E-4888-A7B4-078DC6A6A972}" presName="hierRoot2" presStyleCnt="0">
        <dgm:presLayoutVars>
          <dgm:hierBranch val="init"/>
        </dgm:presLayoutVars>
      </dgm:prSet>
      <dgm:spPr/>
    </dgm:pt>
    <dgm:pt modelId="{A97FBA16-5DE5-4811-86C1-F47B0CC41151}" type="pres">
      <dgm:prSet presAssocID="{B8BA94C6-E67E-4888-A7B4-078DC6A6A972}" presName="rootComposite" presStyleCnt="0"/>
      <dgm:spPr/>
    </dgm:pt>
    <dgm:pt modelId="{EC5C6004-AA9F-4285-9D4F-68C107DB8631}" type="pres">
      <dgm:prSet presAssocID="{B8BA94C6-E67E-4888-A7B4-078DC6A6A972}" presName="rootText" presStyleLbl="node3" presStyleIdx="2" presStyleCnt="5" custScaleX="137870" custLinFactY="-100000" custLinFactNeighborY="-103594">
        <dgm:presLayoutVars>
          <dgm:chPref val="3"/>
        </dgm:presLayoutVars>
      </dgm:prSet>
      <dgm:spPr/>
      <dgm:t>
        <a:bodyPr/>
        <a:lstStyle/>
        <a:p>
          <a:endParaRPr lang="en-US"/>
        </a:p>
      </dgm:t>
    </dgm:pt>
    <dgm:pt modelId="{B23DF6C2-6CF1-4648-A665-C7E4212D0D87}" type="pres">
      <dgm:prSet presAssocID="{B8BA94C6-E67E-4888-A7B4-078DC6A6A972}" presName="rootConnector" presStyleLbl="node3" presStyleIdx="2" presStyleCnt="5"/>
      <dgm:spPr/>
      <dgm:t>
        <a:bodyPr/>
        <a:lstStyle/>
        <a:p>
          <a:endParaRPr lang="en-US"/>
        </a:p>
      </dgm:t>
    </dgm:pt>
    <dgm:pt modelId="{F2D01252-A5D4-4DCB-9EFA-D6D922C20FF2}" type="pres">
      <dgm:prSet presAssocID="{B8BA94C6-E67E-4888-A7B4-078DC6A6A972}" presName="hierChild4" presStyleCnt="0"/>
      <dgm:spPr/>
    </dgm:pt>
    <dgm:pt modelId="{D619BE44-E15E-42F8-9477-A4F5494E2E3F}" type="pres">
      <dgm:prSet presAssocID="{B8BA94C6-E67E-4888-A7B4-078DC6A6A972}" presName="hierChild5" presStyleCnt="0"/>
      <dgm:spPr/>
    </dgm:pt>
    <dgm:pt modelId="{90E2530F-5634-46EF-B88A-344AF95BC5BC}" type="pres">
      <dgm:prSet presAssocID="{FCE92756-FA1A-4396-A148-8D8DEB6020FF}" presName="Name35" presStyleLbl="parChTrans1D3" presStyleIdx="3" presStyleCnt="6"/>
      <dgm:spPr/>
      <dgm:t>
        <a:bodyPr/>
        <a:lstStyle/>
        <a:p>
          <a:endParaRPr lang="en-US"/>
        </a:p>
      </dgm:t>
    </dgm:pt>
    <dgm:pt modelId="{955859E2-5645-451C-92B6-8068D93CED08}" type="pres">
      <dgm:prSet presAssocID="{8ECD11C1-C617-46C8-9CC1-7499911555F6}" presName="hierRoot2" presStyleCnt="0">
        <dgm:presLayoutVars>
          <dgm:hierBranch/>
        </dgm:presLayoutVars>
      </dgm:prSet>
      <dgm:spPr/>
    </dgm:pt>
    <dgm:pt modelId="{EEEA2A00-E2D0-45E6-986C-985536146321}" type="pres">
      <dgm:prSet presAssocID="{8ECD11C1-C617-46C8-9CC1-7499911555F6}" presName="rootComposite" presStyleCnt="0"/>
      <dgm:spPr/>
    </dgm:pt>
    <dgm:pt modelId="{873B482C-E7C5-4D1E-B775-2C76D2F014C9}" type="pres">
      <dgm:prSet presAssocID="{8ECD11C1-C617-46C8-9CC1-7499911555F6}" presName="rootText" presStyleLbl="node3" presStyleIdx="3" presStyleCnt="5" custScaleX="137604" custLinFactY="-100000" custLinFactNeighborY="-103594">
        <dgm:presLayoutVars>
          <dgm:chPref val="3"/>
        </dgm:presLayoutVars>
      </dgm:prSet>
      <dgm:spPr/>
      <dgm:t>
        <a:bodyPr/>
        <a:lstStyle/>
        <a:p>
          <a:endParaRPr lang="en-US"/>
        </a:p>
      </dgm:t>
    </dgm:pt>
    <dgm:pt modelId="{FCC873A4-0073-405E-9B04-8B3688DB68A2}" type="pres">
      <dgm:prSet presAssocID="{8ECD11C1-C617-46C8-9CC1-7499911555F6}" presName="rootConnector" presStyleLbl="node3" presStyleIdx="3" presStyleCnt="5"/>
      <dgm:spPr/>
      <dgm:t>
        <a:bodyPr/>
        <a:lstStyle/>
        <a:p>
          <a:endParaRPr lang="en-US"/>
        </a:p>
      </dgm:t>
    </dgm:pt>
    <dgm:pt modelId="{98613072-14A7-4A60-B618-9FE5EB72E3EE}" type="pres">
      <dgm:prSet presAssocID="{8ECD11C1-C617-46C8-9CC1-7499911555F6}" presName="hierChild4" presStyleCnt="0"/>
      <dgm:spPr/>
    </dgm:pt>
    <dgm:pt modelId="{2D2C5CDC-94A2-424D-A32A-BCD22EE160F1}" type="pres">
      <dgm:prSet presAssocID="{8ECD11C1-C617-46C8-9CC1-7499911555F6}" presName="hierChild5" presStyleCnt="0"/>
      <dgm:spPr/>
    </dgm:pt>
    <dgm:pt modelId="{6FCC3E9C-ACC9-4D38-A7AB-F32E6F223D8B}" type="pres">
      <dgm:prSet presAssocID="{2E3B82D0-FFB0-40B7-8DC5-CD97BF008971}" presName="hierChild5" presStyleCnt="0"/>
      <dgm:spPr/>
    </dgm:pt>
    <dgm:pt modelId="{ACA38D9A-C05A-4D9E-9333-F78E4BF53817}" type="pres">
      <dgm:prSet presAssocID="{259299E7-3C22-42B6-A9C2-CD45F05C9A3C}" presName="Name111" presStyleLbl="parChTrans1D3" presStyleIdx="4" presStyleCnt="6"/>
      <dgm:spPr/>
      <dgm:t>
        <a:bodyPr/>
        <a:lstStyle/>
        <a:p>
          <a:endParaRPr lang="en-US"/>
        </a:p>
      </dgm:t>
    </dgm:pt>
    <dgm:pt modelId="{20BD2549-159D-4BBA-8083-E0E1C16380DC}" type="pres">
      <dgm:prSet presAssocID="{2F267F71-AF50-4A67-B4E4-9EDBEA036752}" presName="hierRoot3" presStyleCnt="0">
        <dgm:presLayoutVars>
          <dgm:hierBranch val="init"/>
        </dgm:presLayoutVars>
      </dgm:prSet>
      <dgm:spPr/>
    </dgm:pt>
    <dgm:pt modelId="{27469CF6-BC6A-4A57-A9B1-21B554DD5C27}" type="pres">
      <dgm:prSet presAssocID="{2F267F71-AF50-4A67-B4E4-9EDBEA036752}" presName="rootComposite3" presStyleCnt="0"/>
      <dgm:spPr/>
    </dgm:pt>
    <dgm:pt modelId="{8EFE331F-AC90-4F6F-BBB8-24C324AEA158}" type="pres">
      <dgm:prSet presAssocID="{2F267F71-AF50-4A67-B4E4-9EDBEA036752}" presName="rootText3" presStyleLbl="asst2" presStyleIdx="0" presStyleCnt="1" custScaleX="155182" custLinFactX="100000" custLinFactY="-100000" custLinFactNeighborX="122605" custLinFactNeighborY="-107619">
        <dgm:presLayoutVars>
          <dgm:chPref val="3"/>
        </dgm:presLayoutVars>
      </dgm:prSet>
      <dgm:spPr/>
      <dgm:t>
        <a:bodyPr/>
        <a:lstStyle/>
        <a:p>
          <a:endParaRPr lang="en-US"/>
        </a:p>
      </dgm:t>
    </dgm:pt>
    <dgm:pt modelId="{578D3D6D-1E52-41B3-965D-31CCA92266BA}" type="pres">
      <dgm:prSet presAssocID="{2F267F71-AF50-4A67-B4E4-9EDBEA036752}" presName="rootConnector3" presStyleLbl="asst2" presStyleIdx="0" presStyleCnt="1"/>
      <dgm:spPr/>
      <dgm:t>
        <a:bodyPr/>
        <a:lstStyle/>
        <a:p>
          <a:endParaRPr lang="en-US"/>
        </a:p>
      </dgm:t>
    </dgm:pt>
    <dgm:pt modelId="{0B0B0114-9734-4790-AF95-6D959F556695}" type="pres">
      <dgm:prSet presAssocID="{2F267F71-AF50-4A67-B4E4-9EDBEA036752}" presName="hierChild6" presStyleCnt="0"/>
      <dgm:spPr/>
    </dgm:pt>
    <dgm:pt modelId="{570DB364-6940-4164-A452-7E7B26743C31}" type="pres">
      <dgm:prSet presAssocID="{2F267F71-AF50-4A67-B4E4-9EDBEA036752}" presName="hierChild7" presStyleCnt="0"/>
      <dgm:spPr/>
    </dgm:pt>
    <dgm:pt modelId="{3ED010E5-333E-45B2-8360-ED5B88DF9548}" type="pres">
      <dgm:prSet presAssocID="{4C087A01-3D6D-4442-8F09-C5C4A149640E}" presName="hierChild3" presStyleCnt="0"/>
      <dgm:spPr/>
    </dgm:pt>
    <dgm:pt modelId="{E4739E7D-83A6-4147-8020-DB286DB0662B}" type="pres">
      <dgm:prSet presAssocID="{8706500F-1ED8-4E39-97C1-990CD2C104DA}" presName="Name111" presStyleLbl="parChTrans1D2" presStyleIdx="1" presStyleCnt="2"/>
      <dgm:spPr/>
      <dgm:t>
        <a:bodyPr/>
        <a:lstStyle/>
        <a:p>
          <a:endParaRPr lang="en-US"/>
        </a:p>
      </dgm:t>
    </dgm:pt>
    <dgm:pt modelId="{36C54880-E296-4A8F-BF34-42EBC35CF975}" type="pres">
      <dgm:prSet presAssocID="{7B1E5B57-E7E1-4D95-8E53-F95A9E1DBE51}" presName="hierRoot3" presStyleCnt="0">
        <dgm:presLayoutVars>
          <dgm:hierBranch/>
        </dgm:presLayoutVars>
      </dgm:prSet>
      <dgm:spPr/>
    </dgm:pt>
    <dgm:pt modelId="{9B76E3DC-98C7-46AE-9DDD-9A3C04BA77F9}" type="pres">
      <dgm:prSet presAssocID="{7B1E5B57-E7E1-4D95-8E53-F95A9E1DBE51}" presName="rootComposite3" presStyleCnt="0"/>
      <dgm:spPr/>
    </dgm:pt>
    <dgm:pt modelId="{C06ABCE2-246E-460E-8DD9-7DD7D7890C63}" type="pres">
      <dgm:prSet presAssocID="{7B1E5B57-E7E1-4D95-8E53-F95A9E1DBE51}" presName="rootText3" presStyleLbl="asst1" presStyleIdx="0" presStyleCnt="1" custScaleX="190599" custLinFactNeighborX="-90284" custLinFactNeighborY="-49331">
        <dgm:presLayoutVars>
          <dgm:chPref val="3"/>
        </dgm:presLayoutVars>
      </dgm:prSet>
      <dgm:spPr/>
      <dgm:t>
        <a:bodyPr/>
        <a:lstStyle/>
        <a:p>
          <a:endParaRPr lang="en-US"/>
        </a:p>
      </dgm:t>
    </dgm:pt>
    <dgm:pt modelId="{AE4A8013-E460-40F5-9762-A502AEB25780}" type="pres">
      <dgm:prSet presAssocID="{7B1E5B57-E7E1-4D95-8E53-F95A9E1DBE51}" presName="rootConnector3" presStyleLbl="asst1" presStyleIdx="0" presStyleCnt="1"/>
      <dgm:spPr/>
      <dgm:t>
        <a:bodyPr/>
        <a:lstStyle/>
        <a:p>
          <a:endParaRPr lang="en-US"/>
        </a:p>
      </dgm:t>
    </dgm:pt>
    <dgm:pt modelId="{624DC7A5-25BB-42D8-9093-40F8A23C1954}" type="pres">
      <dgm:prSet presAssocID="{7B1E5B57-E7E1-4D95-8E53-F95A9E1DBE51}" presName="hierChild6" presStyleCnt="0"/>
      <dgm:spPr/>
    </dgm:pt>
    <dgm:pt modelId="{ED8F9BAE-75CB-4826-84C4-BD02CECFCCF8}" type="pres">
      <dgm:prSet presAssocID="{F7E24BB5-89BE-4BE6-B859-5D391F7AD1CE}" presName="Name35" presStyleLbl="parChTrans1D3" presStyleIdx="5" presStyleCnt="6"/>
      <dgm:spPr/>
      <dgm:t>
        <a:bodyPr/>
        <a:lstStyle/>
        <a:p>
          <a:endParaRPr lang="en-US"/>
        </a:p>
      </dgm:t>
    </dgm:pt>
    <dgm:pt modelId="{AB3A2E89-7257-402F-9633-CCF557DDD424}" type="pres">
      <dgm:prSet presAssocID="{2EBF33C1-3E65-48F1-A9B0-5DEA3680F362}" presName="hierRoot2" presStyleCnt="0">
        <dgm:presLayoutVars>
          <dgm:hierBranch val="init"/>
        </dgm:presLayoutVars>
      </dgm:prSet>
      <dgm:spPr/>
    </dgm:pt>
    <dgm:pt modelId="{77E19F97-3871-49F4-87B0-6C96CFDCFF44}" type="pres">
      <dgm:prSet presAssocID="{2EBF33C1-3E65-48F1-A9B0-5DEA3680F362}" presName="rootComposite" presStyleCnt="0"/>
      <dgm:spPr/>
    </dgm:pt>
    <dgm:pt modelId="{A6E3CD63-22C0-473E-9D00-F2C6219D3405}" type="pres">
      <dgm:prSet presAssocID="{2EBF33C1-3E65-48F1-A9B0-5DEA3680F362}" presName="rootText" presStyleLbl="node3" presStyleIdx="4" presStyleCnt="5" custScaleX="232939" custLinFactNeighborX="-90284" custLinFactNeighborY="-47956">
        <dgm:presLayoutVars>
          <dgm:chPref val="3"/>
        </dgm:presLayoutVars>
      </dgm:prSet>
      <dgm:spPr/>
      <dgm:t>
        <a:bodyPr/>
        <a:lstStyle/>
        <a:p>
          <a:endParaRPr lang="en-US"/>
        </a:p>
      </dgm:t>
    </dgm:pt>
    <dgm:pt modelId="{01C57A0D-DE93-4A4F-8A4C-D6A90B24DC05}" type="pres">
      <dgm:prSet presAssocID="{2EBF33C1-3E65-48F1-A9B0-5DEA3680F362}" presName="rootConnector" presStyleLbl="node3" presStyleIdx="4" presStyleCnt="5"/>
      <dgm:spPr/>
      <dgm:t>
        <a:bodyPr/>
        <a:lstStyle/>
        <a:p>
          <a:endParaRPr lang="en-US"/>
        </a:p>
      </dgm:t>
    </dgm:pt>
    <dgm:pt modelId="{EAA88EB2-C74C-4A67-BF91-ED55FF7FFD9D}" type="pres">
      <dgm:prSet presAssocID="{2EBF33C1-3E65-48F1-A9B0-5DEA3680F362}" presName="hierChild4" presStyleCnt="0"/>
      <dgm:spPr/>
    </dgm:pt>
    <dgm:pt modelId="{BB474FAB-1466-4E6A-9263-5CB3CE2D711C}" type="pres">
      <dgm:prSet presAssocID="{2EBF33C1-3E65-48F1-A9B0-5DEA3680F362}" presName="hierChild5" presStyleCnt="0"/>
      <dgm:spPr/>
    </dgm:pt>
    <dgm:pt modelId="{F327D8D5-010F-4049-9001-F1A2CDE8947D}" type="pres">
      <dgm:prSet presAssocID="{7B1E5B57-E7E1-4D95-8E53-F95A9E1DBE51}" presName="hierChild7" presStyleCnt="0"/>
      <dgm:spPr/>
    </dgm:pt>
  </dgm:ptLst>
  <dgm:cxnLst>
    <dgm:cxn modelId="{BE6271CB-4A90-4F85-9EF9-87928F68CDC3}" type="presOf" srcId="{560E97EB-D362-4CB9-95C4-FFC498D05B42}" destId="{D06C9B68-F762-4223-9447-0436F93E86EF}" srcOrd="1" destOrd="0" presId="urn:microsoft.com/office/officeart/2005/8/layout/orgChart1"/>
    <dgm:cxn modelId="{818E3653-D083-4DBB-A58F-91CEB0126449}" type="presOf" srcId="{E45F11A3-CB5C-4E44-BC31-4EFC352FC903}" destId="{CB6B3987-BB8F-4D92-B015-783F56E4F064}" srcOrd="0" destOrd="0" presId="urn:microsoft.com/office/officeart/2005/8/layout/orgChart1"/>
    <dgm:cxn modelId="{8CBBBD2C-2CFA-4319-9AC7-F91C56059969}" type="presOf" srcId="{259299E7-3C22-42B6-A9C2-CD45F05C9A3C}" destId="{ACA38D9A-C05A-4D9E-9333-F78E4BF53817}" srcOrd="0" destOrd="0" presId="urn:microsoft.com/office/officeart/2005/8/layout/orgChart1"/>
    <dgm:cxn modelId="{6EF52948-D36B-47BE-886D-A3EAABB8961F}" type="presOf" srcId="{4C087A01-3D6D-4442-8F09-C5C4A149640E}" destId="{7E6248A6-9A43-4A52-90F1-6EA675A896E9}" srcOrd="1" destOrd="0" presId="urn:microsoft.com/office/officeart/2005/8/layout/orgChart1"/>
    <dgm:cxn modelId="{A1CD17EC-6D67-4CBC-AA96-B316F8C7AD70}" type="presOf" srcId="{F7E24BB5-89BE-4BE6-B859-5D391F7AD1CE}" destId="{ED8F9BAE-75CB-4826-84C4-BD02CECFCCF8}" srcOrd="0" destOrd="0" presId="urn:microsoft.com/office/officeart/2005/8/layout/orgChart1"/>
    <dgm:cxn modelId="{536A822F-1D9C-493B-A031-EEDB458E859B}" type="presOf" srcId="{2EBF33C1-3E65-48F1-A9B0-5DEA3680F362}" destId="{01C57A0D-DE93-4A4F-8A4C-D6A90B24DC05}" srcOrd="1" destOrd="0" presId="urn:microsoft.com/office/officeart/2005/8/layout/orgChart1"/>
    <dgm:cxn modelId="{947F77C5-3056-4E03-A97C-A691E395681F}" srcId="{7B1E5B57-E7E1-4D95-8E53-F95A9E1DBE51}" destId="{2EBF33C1-3E65-48F1-A9B0-5DEA3680F362}" srcOrd="0" destOrd="0" parTransId="{F7E24BB5-89BE-4BE6-B859-5D391F7AD1CE}" sibTransId="{2BB5A90E-6236-4D9E-AD04-D71F36DD8BF4}"/>
    <dgm:cxn modelId="{1516DD71-C69D-4566-BB85-11547D385BD9}" srcId="{4C087A01-3D6D-4442-8F09-C5C4A149640E}" destId="{7B1E5B57-E7E1-4D95-8E53-F95A9E1DBE51}" srcOrd="0" destOrd="0" parTransId="{8706500F-1ED8-4E39-97C1-990CD2C104DA}" sibTransId="{334E76EB-71BB-42B3-AB46-F3B372858223}"/>
    <dgm:cxn modelId="{AAD76864-D839-4851-8A0F-222129104652}" type="presOf" srcId="{FCE92756-FA1A-4396-A148-8D8DEB6020FF}" destId="{90E2530F-5634-46EF-B88A-344AF95BC5BC}" srcOrd="0" destOrd="0" presId="urn:microsoft.com/office/officeart/2005/8/layout/orgChart1"/>
    <dgm:cxn modelId="{AC261EEA-E4C7-43F0-A676-E01FB9CE86EF}" srcId="{7E3DB3FF-4C3F-4773-82F4-C7BDB6427B69}" destId="{4C087A01-3D6D-4442-8F09-C5C4A149640E}" srcOrd="0" destOrd="0" parTransId="{2278BBB8-750B-4548-B001-B57A0DE3F4CC}" sibTransId="{99100187-506C-486F-AFC4-9E47DD3262D5}"/>
    <dgm:cxn modelId="{EFCB9EEC-B7D6-48F9-9DD8-887EC215C8AE}" srcId="{2E3B82D0-FFB0-40B7-8DC5-CD97BF008971}" destId="{08A591F8-D5AC-4206-BCE2-205AA494D647}" srcOrd="1" destOrd="0" parTransId="{3C3C219E-88DA-4040-9EC5-B442FF43359B}" sibTransId="{3D3FF995-D991-4FBA-993D-372D1EF1BE86}"/>
    <dgm:cxn modelId="{1D3EA6D9-FDA2-480D-A302-FFB330A97F7C}" type="presOf" srcId="{2F267F71-AF50-4A67-B4E4-9EDBEA036752}" destId="{8EFE331F-AC90-4F6F-BBB8-24C324AEA158}" srcOrd="0" destOrd="0" presId="urn:microsoft.com/office/officeart/2005/8/layout/orgChart1"/>
    <dgm:cxn modelId="{DE8167CA-7D97-4039-A667-CB23B56BD233}" srcId="{2E3B82D0-FFB0-40B7-8DC5-CD97BF008971}" destId="{B8BA94C6-E67E-4888-A7B4-078DC6A6A972}" srcOrd="2" destOrd="0" parTransId="{EA43772B-DD2B-4532-9A78-E013E878885A}" sibTransId="{F6722F56-646E-46BF-9C11-BF597F7F43B9}"/>
    <dgm:cxn modelId="{EA049183-32FC-4364-93F9-DB46490DBF8A}" type="presOf" srcId="{8ECD11C1-C617-46C8-9CC1-7499911555F6}" destId="{873B482C-E7C5-4D1E-B775-2C76D2F014C9}" srcOrd="0" destOrd="0" presId="urn:microsoft.com/office/officeart/2005/8/layout/orgChart1"/>
    <dgm:cxn modelId="{A006B10F-2EC9-440F-AFBF-A779A7A365DF}" type="presOf" srcId="{2E3B82D0-FFB0-40B7-8DC5-CD97BF008971}" destId="{00F0BD79-D881-4FB0-9A6E-0D88372ADB81}" srcOrd="1" destOrd="0" presId="urn:microsoft.com/office/officeart/2005/8/layout/orgChart1"/>
    <dgm:cxn modelId="{EC671F73-1F4D-42BC-83C3-8671ED9BB553}" srcId="{2E3B82D0-FFB0-40B7-8DC5-CD97BF008971}" destId="{560E97EB-D362-4CB9-95C4-FFC498D05B42}" srcOrd="0" destOrd="0" parTransId="{E34286B0-E1DE-4520-80D4-339037012B4A}" sibTransId="{F6E44CB4-7262-4C26-9BCB-27F632901AE0}"/>
    <dgm:cxn modelId="{B5691399-8BFC-4EAB-B5AE-88DB614EDB2C}" type="presOf" srcId="{7B1E5B57-E7E1-4D95-8E53-F95A9E1DBE51}" destId="{AE4A8013-E460-40F5-9762-A502AEB25780}" srcOrd="1" destOrd="0" presId="urn:microsoft.com/office/officeart/2005/8/layout/orgChart1"/>
    <dgm:cxn modelId="{DCB94777-3D23-4EFA-BB90-1CDAB6DD3058}" type="presOf" srcId="{2EBF33C1-3E65-48F1-A9B0-5DEA3680F362}" destId="{A6E3CD63-22C0-473E-9D00-F2C6219D3405}" srcOrd="0" destOrd="0" presId="urn:microsoft.com/office/officeart/2005/8/layout/orgChart1"/>
    <dgm:cxn modelId="{8B7E1623-ED43-4BF8-832E-3BF092BF3F16}" type="presOf" srcId="{08A591F8-D5AC-4206-BCE2-205AA494D647}" destId="{45086041-2CDB-4513-9171-ACD9FD0B9118}" srcOrd="0" destOrd="0" presId="urn:microsoft.com/office/officeart/2005/8/layout/orgChart1"/>
    <dgm:cxn modelId="{D679EB8E-5114-4A3B-B4C4-DD3303D78BD3}" type="presOf" srcId="{4C087A01-3D6D-4442-8F09-C5C4A149640E}" destId="{E07A5793-60A0-4357-8C16-B1BD4ED43D0B}" srcOrd="0" destOrd="0" presId="urn:microsoft.com/office/officeart/2005/8/layout/orgChart1"/>
    <dgm:cxn modelId="{52D4ED45-0B48-454D-8779-91F5B699848A}" type="presOf" srcId="{08A591F8-D5AC-4206-BCE2-205AA494D647}" destId="{2B541704-E61A-453C-8086-E3811520F635}" srcOrd="1" destOrd="0" presId="urn:microsoft.com/office/officeart/2005/8/layout/orgChart1"/>
    <dgm:cxn modelId="{2089F5A4-C59B-478C-9554-237A749B21C5}" srcId="{4C087A01-3D6D-4442-8F09-C5C4A149640E}" destId="{2E3B82D0-FFB0-40B7-8DC5-CD97BF008971}" srcOrd="1" destOrd="0" parTransId="{E45F11A3-CB5C-4E44-BC31-4EFC352FC903}" sibTransId="{B040EFFB-5E4D-4AA5-B262-BE293A4949AD}"/>
    <dgm:cxn modelId="{F8BB9F16-FBE1-4DD5-8567-F93F010A10CB}" srcId="{2E3B82D0-FFB0-40B7-8DC5-CD97BF008971}" destId="{2F267F71-AF50-4A67-B4E4-9EDBEA036752}" srcOrd="4" destOrd="0" parTransId="{259299E7-3C22-42B6-A9C2-CD45F05C9A3C}" sibTransId="{6486D03D-1FA1-4985-9D41-FC1AD06F3DAB}"/>
    <dgm:cxn modelId="{B2D26831-2B0E-49F8-A504-18310B9238D1}" type="presOf" srcId="{B8BA94C6-E67E-4888-A7B4-078DC6A6A972}" destId="{EC5C6004-AA9F-4285-9D4F-68C107DB8631}" srcOrd="0" destOrd="0" presId="urn:microsoft.com/office/officeart/2005/8/layout/orgChart1"/>
    <dgm:cxn modelId="{2C1EC24C-0402-4530-9BDB-857A018F4B32}" type="presOf" srcId="{560E97EB-D362-4CB9-95C4-FFC498D05B42}" destId="{557F81E2-84D5-4600-89F2-11143D935D99}" srcOrd="0" destOrd="0" presId="urn:microsoft.com/office/officeart/2005/8/layout/orgChart1"/>
    <dgm:cxn modelId="{FB89265C-B307-4A6E-AAC5-F36669C6F755}" type="presOf" srcId="{3C3C219E-88DA-4040-9EC5-B442FF43359B}" destId="{59B3EC54-FE55-4B1C-AD77-94D6C8B32AE2}" srcOrd="0" destOrd="0" presId="urn:microsoft.com/office/officeart/2005/8/layout/orgChart1"/>
    <dgm:cxn modelId="{D6CABB03-D370-457E-9B5D-C4F3BCAB33BF}" type="presOf" srcId="{8ECD11C1-C617-46C8-9CC1-7499911555F6}" destId="{FCC873A4-0073-405E-9B04-8B3688DB68A2}" srcOrd="1" destOrd="0" presId="urn:microsoft.com/office/officeart/2005/8/layout/orgChart1"/>
    <dgm:cxn modelId="{16916319-287E-46C8-A69D-4512B435DBEA}" type="presOf" srcId="{2F267F71-AF50-4A67-B4E4-9EDBEA036752}" destId="{578D3D6D-1E52-41B3-965D-31CCA92266BA}" srcOrd="1" destOrd="0" presId="urn:microsoft.com/office/officeart/2005/8/layout/orgChart1"/>
    <dgm:cxn modelId="{08408FE2-83E8-4AE2-9929-BBF8E7CC85C1}" type="presOf" srcId="{7B1E5B57-E7E1-4D95-8E53-F95A9E1DBE51}" destId="{C06ABCE2-246E-460E-8DD9-7DD7D7890C63}" srcOrd="0" destOrd="0" presId="urn:microsoft.com/office/officeart/2005/8/layout/orgChart1"/>
    <dgm:cxn modelId="{4F869C57-6A44-46A6-B86B-CD171EC04D23}" type="presOf" srcId="{E34286B0-E1DE-4520-80D4-339037012B4A}" destId="{596CEFA6-239C-48FA-872C-177EF0DA866D}" srcOrd="0" destOrd="0" presId="urn:microsoft.com/office/officeart/2005/8/layout/orgChart1"/>
    <dgm:cxn modelId="{56B79562-E5B4-4BE0-9F2D-7B296A90CAB1}" type="presOf" srcId="{2E3B82D0-FFB0-40B7-8DC5-CD97BF008971}" destId="{8FAE4CAE-E55F-49E0-805B-3BB8D3755B20}" srcOrd="0" destOrd="0" presId="urn:microsoft.com/office/officeart/2005/8/layout/orgChart1"/>
    <dgm:cxn modelId="{A126540D-91A8-47D5-9678-CBED6DB750BB}" type="presOf" srcId="{7E3DB3FF-4C3F-4773-82F4-C7BDB6427B69}" destId="{584FDD98-75F1-4173-A47D-A4AB13E7449C}" srcOrd="0" destOrd="0" presId="urn:microsoft.com/office/officeart/2005/8/layout/orgChart1"/>
    <dgm:cxn modelId="{225355DF-8A34-4BA0-B025-CDD994794A55}" type="presOf" srcId="{8706500F-1ED8-4E39-97C1-990CD2C104DA}" destId="{E4739E7D-83A6-4147-8020-DB286DB0662B}" srcOrd="0" destOrd="0" presId="urn:microsoft.com/office/officeart/2005/8/layout/orgChart1"/>
    <dgm:cxn modelId="{060D07F3-657E-42BE-A3A1-35C43B14A1FF}" type="presOf" srcId="{EA43772B-DD2B-4532-9A78-E013E878885A}" destId="{E90D1277-48E3-4D3D-BF3F-B252D6A1D8C0}" srcOrd="0" destOrd="0" presId="urn:microsoft.com/office/officeart/2005/8/layout/orgChart1"/>
    <dgm:cxn modelId="{DFE50208-52EF-49CE-9FF4-68CECA8D8138}" type="presOf" srcId="{B8BA94C6-E67E-4888-A7B4-078DC6A6A972}" destId="{B23DF6C2-6CF1-4648-A665-C7E4212D0D87}" srcOrd="1" destOrd="0" presId="urn:microsoft.com/office/officeart/2005/8/layout/orgChart1"/>
    <dgm:cxn modelId="{F494DC1A-6DD0-426C-B8B4-BE7607704207}" srcId="{2E3B82D0-FFB0-40B7-8DC5-CD97BF008971}" destId="{8ECD11C1-C617-46C8-9CC1-7499911555F6}" srcOrd="3" destOrd="0" parTransId="{FCE92756-FA1A-4396-A148-8D8DEB6020FF}" sibTransId="{C6B84483-B4A6-4BA1-8DDD-8D2817047DDF}"/>
    <dgm:cxn modelId="{4E5F236A-147D-4B96-9772-A8289F17FB9B}" type="presParOf" srcId="{584FDD98-75F1-4173-A47D-A4AB13E7449C}" destId="{70DB3FB9-311A-445F-A1AD-866F3413D1A8}" srcOrd="0" destOrd="0" presId="urn:microsoft.com/office/officeart/2005/8/layout/orgChart1"/>
    <dgm:cxn modelId="{C4891F9E-3B55-43C5-82AC-E3F7A2C07098}" type="presParOf" srcId="{70DB3FB9-311A-445F-A1AD-866F3413D1A8}" destId="{44B35AC0-0426-4F28-8850-98752259EB29}" srcOrd="0" destOrd="0" presId="urn:microsoft.com/office/officeart/2005/8/layout/orgChart1"/>
    <dgm:cxn modelId="{DB21D7C5-0EDB-4947-9F13-37B1345258A2}" type="presParOf" srcId="{44B35AC0-0426-4F28-8850-98752259EB29}" destId="{E07A5793-60A0-4357-8C16-B1BD4ED43D0B}" srcOrd="0" destOrd="0" presId="urn:microsoft.com/office/officeart/2005/8/layout/orgChart1"/>
    <dgm:cxn modelId="{54ED90A0-0F0D-4870-85C4-6EECB38825C6}" type="presParOf" srcId="{44B35AC0-0426-4F28-8850-98752259EB29}" destId="{7E6248A6-9A43-4A52-90F1-6EA675A896E9}" srcOrd="1" destOrd="0" presId="urn:microsoft.com/office/officeart/2005/8/layout/orgChart1"/>
    <dgm:cxn modelId="{7ACC5EB2-BBDB-4B29-9119-142210AB028D}" type="presParOf" srcId="{70DB3FB9-311A-445F-A1AD-866F3413D1A8}" destId="{4050C130-05E6-4D87-8490-4E3DF25D533F}" srcOrd="1" destOrd="0" presId="urn:microsoft.com/office/officeart/2005/8/layout/orgChart1"/>
    <dgm:cxn modelId="{C2AC260F-A748-4EA5-BE90-1D15459F02B4}" type="presParOf" srcId="{4050C130-05E6-4D87-8490-4E3DF25D533F}" destId="{CB6B3987-BB8F-4D92-B015-783F56E4F064}" srcOrd="0" destOrd="0" presId="urn:microsoft.com/office/officeart/2005/8/layout/orgChart1"/>
    <dgm:cxn modelId="{367E2E82-BD19-4A5F-AEF0-04AA53D2768B}" type="presParOf" srcId="{4050C130-05E6-4D87-8490-4E3DF25D533F}" destId="{471A21F8-02E8-41B0-B848-CC03DEDDB76F}" srcOrd="1" destOrd="0" presId="urn:microsoft.com/office/officeart/2005/8/layout/orgChart1"/>
    <dgm:cxn modelId="{516D4A7F-F4B5-4502-97EE-8C699B13F69F}" type="presParOf" srcId="{471A21F8-02E8-41B0-B848-CC03DEDDB76F}" destId="{61C09B0A-F3DA-4885-99C2-7F4A89F0EE30}" srcOrd="0" destOrd="0" presId="urn:microsoft.com/office/officeart/2005/8/layout/orgChart1"/>
    <dgm:cxn modelId="{A1378D21-89F0-4DAA-B195-5B87DC1825F2}" type="presParOf" srcId="{61C09B0A-F3DA-4885-99C2-7F4A89F0EE30}" destId="{8FAE4CAE-E55F-49E0-805B-3BB8D3755B20}" srcOrd="0" destOrd="0" presId="urn:microsoft.com/office/officeart/2005/8/layout/orgChart1"/>
    <dgm:cxn modelId="{D85DA12A-33BD-4EAA-B192-B91F732205BB}" type="presParOf" srcId="{61C09B0A-F3DA-4885-99C2-7F4A89F0EE30}" destId="{00F0BD79-D881-4FB0-9A6E-0D88372ADB81}" srcOrd="1" destOrd="0" presId="urn:microsoft.com/office/officeart/2005/8/layout/orgChart1"/>
    <dgm:cxn modelId="{50311148-5E29-4885-BAB0-9DCCA0106477}" type="presParOf" srcId="{471A21F8-02E8-41B0-B848-CC03DEDDB76F}" destId="{48EC85C6-F606-4047-971C-858D76F769A6}" srcOrd="1" destOrd="0" presId="urn:microsoft.com/office/officeart/2005/8/layout/orgChart1"/>
    <dgm:cxn modelId="{44DFA727-48B0-4A74-BCB1-B5516A3FC7ED}" type="presParOf" srcId="{48EC85C6-F606-4047-971C-858D76F769A6}" destId="{596CEFA6-239C-48FA-872C-177EF0DA866D}" srcOrd="0" destOrd="0" presId="urn:microsoft.com/office/officeart/2005/8/layout/orgChart1"/>
    <dgm:cxn modelId="{509FF074-8A76-4FAB-A3D1-C031250784CD}" type="presParOf" srcId="{48EC85C6-F606-4047-971C-858D76F769A6}" destId="{6DEACFF2-0AB3-4EC9-A850-C71A5670241F}" srcOrd="1" destOrd="0" presId="urn:microsoft.com/office/officeart/2005/8/layout/orgChart1"/>
    <dgm:cxn modelId="{A91C07C6-A031-412D-A03E-E518BDDB5E65}" type="presParOf" srcId="{6DEACFF2-0AB3-4EC9-A850-C71A5670241F}" destId="{BC04DD40-3A71-422F-B96C-24A9532402D1}" srcOrd="0" destOrd="0" presId="urn:microsoft.com/office/officeart/2005/8/layout/orgChart1"/>
    <dgm:cxn modelId="{7C417B48-1CB3-43D0-AE2A-C81B2AF4C296}" type="presParOf" srcId="{BC04DD40-3A71-422F-B96C-24A9532402D1}" destId="{557F81E2-84D5-4600-89F2-11143D935D99}" srcOrd="0" destOrd="0" presId="urn:microsoft.com/office/officeart/2005/8/layout/orgChart1"/>
    <dgm:cxn modelId="{60C62660-46C8-4C44-8B0C-8DD98D7339CE}" type="presParOf" srcId="{BC04DD40-3A71-422F-B96C-24A9532402D1}" destId="{D06C9B68-F762-4223-9447-0436F93E86EF}" srcOrd="1" destOrd="0" presId="urn:microsoft.com/office/officeart/2005/8/layout/orgChart1"/>
    <dgm:cxn modelId="{87EF6328-E2CA-4C0D-B67A-0D8ECA292341}" type="presParOf" srcId="{6DEACFF2-0AB3-4EC9-A850-C71A5670241F}" destId="{F1967F70-D7A6-457D-A513-19B33249E8FE}" srcOrd="1" destOrd="0" presId="urn:microsoft.com/office/officeart/2005/8/layout/orgChart1"/>
    <dgm:cxn modelId="{BC09FD4B-C6B8-45F2-9179-3214B14C1E90}" type="presParOf" srcId="{6DEACFF2-0AB3-4EC9-A850-C71A5670241F}" destId="{9C26E7BE-9F8C-4D20-A42C-4E09F5B95156}" srcOrd="2" destOrd="0" presId="urn:microsoft.com/office/officeart/2005/8/layout/orgChart1"/>
    <dgm:cxn modelId="{5131297C-4CFB-4CC4-8AF0-CD9FA3178E7A}" type="presParOf" srcId="{48EC85C6-F606-4047-971C-858D76F769A6}" destId="{59B3EC54-FE55-4B1C-AD77-94D6C8B32AE2}" srcOrd="2" destOrd="0" presId="urn:microsoft.com/office/officeart/2005/8/layout/orgChart1"/>
    <dgm:cxn modelId="{F6438C47-C967-42D3-A92D-E48CBEF3C39E}" type="presParOf" srcId="{48EC85C6-F606-4047-971C-858D76F769A6}" destId="{048C5C04-8CF9-471C-9DCE-297080BD9959}" srcOrd="3" destOrd="0" presId="urn:microsoft.com/office/officeart/2005/8/layout/orgChart1"/>
    <dgm:cxn modelId="{6BABE656-29D6-491E-B88F-DCB6FBF1EC11}" type="presParOf" srcId="{048C5C04-8CF9-471C-9DCE-297080BD9959}" destId="{2660E782-B016-474B-BA73-24B1CC53D0FA}" srcOrd="0" destOrd="0" presId="urn:microsoft.com/office/officeart/2005/8/layout/orgChart1"/>
    <dgm:cxn modelId="{A49AFA5D-2C43-47E2-A54B-CA730F685EC1}" type="presParOf" srcId="{2660E782-B016-474B-BA73-24B1CC53D0FA}" destId="{45086041-2CDB-4513-9171-ACD9FD0B9118}" srcOrd="0" destOrd="0" presId="urn:microsoft.com/office/officeart/2005/8/layout/orgChart1"/>
    <dgm:cxn modelId="{5C116718-7386-4B9F-AFB2-77B88419B49D}" type="presParOf" srcId="{2660E782-B016-474B-BA73-24B1CC53D0FA}" destId="{2B541704-E61A-453C-8086-E3811520F635}" srcOrd="1" destOrd="0" presId="urn:microsoft.com/office/officeart/2005/8/layout/orgChart1"/>
    <dgm:cxn modelId="{68EFA8F1-AA9E-4D8F-92A6-B7D8FFC5C646}" type="presParOf" srcId="{048C5C04-8CF9-471C-9DCE-297080BD9959}" destId="{B5FAA9F3-D113-48D4-8096-87CDE1237494}" srcOrd="1" destOrd="0" presId="urn:microsoft.com/office/officeart/2005/8/layout/orgChart1"/>
    <dgm:cxn modelId="{A3E8F1CE-11BA-4A3F-BA06-9D0338BAFAE9}" type="presParOf" srcId="{048C5C04-8CF9-471C-9DCE-297080BD9959}" destId="{C7D6C275-4456-4226-9439-1DB37283C20A}" srcOrd="2" destOrd="0" presId="urn:microsoft.com/office/officeart/2005/8/layout/orgChart1"/>
    <dgm:cxn modelId="{65395C2E-E5D8-4C4B-9FF7-02FE5A04E954}" type="presParOf" srcId="{48EC85C6-F606-4047-971C-858D76F769A6}" destId="{E90D1277-48E3-4D3D-BF3F-B252D6A1D8C0}" srcOrd="4" destOrd="0" presId="urn:microsoft.com/office/officeart/2005/8/layout/orgChart1"/>
    <dgm:cxn modelId="{1971907F-55F1-4299-9C6E-A4B1CA4FE279}" type="presParOf" srcId="{48EC85C6-F606-4047-971C-858D76F769A6}" destId="{465C987C-3880-47BA-AE8A-9CEF8F29C9E7}" srcOrd="5" destOrd="0" presId="urn:microsoft.com/office/officeart/2005/8/layout/orgChart1"/>
    <dgm:cxn modelId="{B7E96B0A-5B71-417D-AF20-7CD7424366BF}" type="presParOf" srcId="{465C987C-3880-47BA-AE8A-9CEF8F29C9E7}" destId="{A97FBA16-5DE5-4811-86C1-F47B0CC41151}" srcOrd="0" destOrd="0" presId="urn:microsoft.com/office/officeart/2005/8/layout/orgChart1"/>
    <dgm:cxn modelId="{20883E60-3BCC-4373-AA95-A9B6A405ED68}" type="presParOf" srcId="{A97FBA16-5DE5-4811-86C1-F47B0CC41151}" destId="{EC5C6004-AA9F-4285-9D4F-68C107DB8631}" srcOrd="0" destOrd="0" presId="urn:microsoft.com/office/officeart/2005/8/layout/orgChart1"/>
    <dgm:cxn modelId="{BE16E004-D82F-456A-AF79-F077B85D634C}" type="presParOf" srcId="{A97FBA16-5DE5-4811-86C1-F47B0CC41151}" destId="{B23DF6C2-6CF1-4648-A665-C7E4212D0D87}" srcOrd="1" destOrd="0" presId="urn:microsoft.com/office/officeart/2005/8/layout/orgChart1"/>
    <dgm:cxn modelId="{10F06282-A1BC-48C9-AF4E-CF07D62E8C35}" type="presParOf" srcId="{465C987C-3880-47BA-AE8A-9CEF8F29C9E7}" destId="{F2D01252-A5D4-4DCB-9EFA-D6D922C20FF2}" srcOrd="1" destOrd="0" presId="urn:microsoft.com/office/officeart/2005/8/layout/orgChart1"/>
    <dgm:cxn modelId="{49E22C8F-3F09-40C7-AF6B-0DABD12FCCE5}" type="presParOf" srcId="{465C987C-3880-47BA-AE8A-9CEF8F29C9E7}" destId="{D619BE44-E15E-42F8-9477-A4F5494E2E3F}" srcOrd="2" destOrd="0" presId="urn:microsoft.com/office/officeart/2005/8/layout/orgChart1"/>
    <dgm:cxn modelId="{EA0F635D-3F8B-4F4A-9CF5-B5856A943AB0}" type="presParOf" srcId="{48EC85C6-F606-4047-971C-858D76F769A6}" destId="{90E2530F-5634-46EF-B88A-344AF95BC5BC}" srcOrd="6" destOrd="0" presId="urn:microsoft.com/office/officeart/2005/8/layout/orgChart1"/>
    <dgm:cxn modelId="{4A2A1B87-E532-43F8-9D77-AB9C9B60E091}" type="presParOf" srcId="{48EC85C6-F606-4047-971C-858D76F769A6}" destId="{955859E2-5645-451C-92B6-8068D93CED08}" srcOrd="7" destOrd="0" presId="urn:microsoft.com/office/officeart/2005/8/layout/orgChart1"/>
    <dgm:cxn modelId="{850774CA-01E4-499E-BE27-43A264136144}" type="presParOf" srcId="{955859E2-5645-451C-92B6-8068D93CED08}" destId="{EEEA2A00-E2D0-45E6-986C-985536146321}" srcOrd="0" destOrd="0" presId="urn:microsoft.com/office/officeart/2005/8/layout/orgChart1"/>
    <dgm:cxn modelId="{063E679D-E198-417D-BCB9-451223C25D84}" type="presParOf" srcId="{EEEA2A00-E2D0-45E6-986C-985536146321}" destId="{873B482C-E7C5-4D1E-B775-2C76D2F014C9}" srcOrd="0" destOrd="0" presId="urn:microsoft.com/office/officeart/2005/8/layout/orgChart1"/>
    <dgm:cxn modelId="{CEAF0934-7A21-4C65-968B-44C9C15042DC}" type="presParOf" srcId="{EEEA2A00-E2D0-45E6-986C-985536146321}" destId="{FCC873A4-0073-405E-9B04-8B3688DB68A2}" srcOrd="1" destOrd="0" presId="urn:microsoft.com/office/officeart/2005/8/layout/orgChart1"/>
    <dgm:cxn modelId="{B0D7AE91-8804-461F-85B8-413E31EF7BE1}" type="presParOf" srcId="{955859E2-5645-451C-92B6-8068D93CED08}" destId="{98613072-14A7-4A60-B618-9FE5EB72E3EE}" srcOrd="1" destOrd="0" presId="urn:microsoft.com/office/officeart/2005/8/layout/orgChart1"/>
    <dgm:cxn modelId="{B654ECF1-317E-4807-9041-A0007A897811}" type="presParOf" srcId="{955859E2-5645-451C-92B6-8068D93CED08}" destId="{2D2C5CDC-94A2-424D-A32A-BCD22EE160F1}" srcOrd="2" destOrd="0" presId="urn:microsoft.com/office/officeart/2005/8/layout/orgChart1"/>
    <dgm:cxn modelId="{EAF943E6-D671-49F1-BF91-82150977C528}" type="presParOf" srcId="{471A21F8-02E8-41B0-B848-CC03DEDDB76F}" destId="{6FCC3E9C-ACC9-4D38-A7AB-F32E6F223D8B}" srcOrd="2" destOrd="0" presId="urn:microsoft.com/office/officeart/2005/8/layout/orgChart1"/>
    <dgm:cxn modelId="{22CE3CB0-62CA-43F6-B1D8-4324EEC3E29C}" type="presParOf" srcId="{6FCC3E9C-ACC9-4D38-A7AB-F32E6F223D8B}" destId="{ACA38D9A-C05A-4D9E-9333-F78E4BF53817}" srcOrd="0" destOrd="0" presId="urn:microsoft.com/office/officeart/2005/8/layout/orgChart1"/>
    <dgm:cxn modelId="{18A6B395-FF23-4D72-91BD-7341F846CDA6}" type="presParOf" srcId="{6FCC3E9C-ACC9-4D38-A7AB-F32E6F223D8B}" destId="{20BD2549-159D-4BBA-8083-E0E1C16380DC}" srcOrd="1" destOrd="0" presId="urn:microsoft.com/office/officeart/2005/8/layout/orgChart1"/>
    <dgm:cxn modelId="{BCBEAC01-9E87-48BC-94E4-DA2F16DF41AC}" type="presParOf" srcId="{20BD2549-159D-4BBA-8083-E0E1C16380DC}" destId="{27469CF6-BC6A-4A57-A9B1-21B554DD5C27}" srcOrd="0" destOrd="0" presId="urn:microsoft.com/office/officeart/2005/8/layout/orgChart1"/>
    <dgm:cxn modelId="{13EF79B4-9A3C-4E20-B4AB-FBC51EB9F029}" type="presParOf" srcId="{27469CF6-BC6A-4A57-A9B1-21B554DD5C27}" destId="{8EFE331F-AC90-4F6F-BBB8-24C324AEA158}" srcOrd="0" destOrd="0" presId="urn:microsoft.com/office/officeart/2005/8/layout/orgChart1"/>
    <dgm:cxn modelId="{8E694816-754E-4799-972A-4F27DA060A26}" type="presParOf" srcId="{27469CF6-BC6A-4A57-A9B1-21B554DD5C27}" destId="{578D3D6D-1E52-41B3-965D-31CCA92266BA}" srcOrd="1" destOrd="0" presId="urn:microsoft.com/office/officeart/2005/8/layout/orgChart1"/>
    <dgm:cxn modelId="{0EF02F6C-928C-46E2-AAAC-8BAAE8C18D2B}" type="presParOf" srcId="{20BD2549-159D-4BBA-8083-E0E1C16380DC}" destId="{0B0B0114-9734-4790-AF95-6D959F556695}" srcOrd="1" destOrd="0" presId="urn:microsoft.com/office/officeart/2005/8/layout/orgChart1"/>
    <dgm:cxn modelId="{EB8D1FF4-5962-4E0C-875C-1B7088D6FDD7}" type="presParOf" srcId="{20BD2549-159D-4BBA-8083-E0E1C16380DC}" destId="{570DB364-6940-4164-A452-7E7B26743C31}" srcOrd="2" destOrd="0" presId="urn:microsoft.com/office/officeart/2005/8/layout/orgChart1"/>
    <dgm:cxn modelId="{E545A00E-B5D1-48CB-94AE-65BE09E21911}" type="presParOf" srcId="{70DB3FB9-311A-445F-A1AD-866F3413D1A8}" destId="{3ED010E5-333E-45B2-8360-ED5B88DF9548}" srcOrd="2" destOrd="0" presId="urn:microsoft.com/office/officeart/2005/8/layout/orgChart1"/>
    <dgm:cxn modelId="{E34581E6-B675-47A2-B766-3EF5215BAC53}" type="presParOf" srcId="{3ED010E5-333E-45B2-8360-ED5B88DF9548}" destId="{E4739E7D-83A6-4147-8020-DB286DB0662B}" srcOrd="0" destOrd="0" presId="urn:microsoft.com/office/officeart/2005/8/layout/orgChart1"/>
    <dgm:cxn modelId="{C3B7B098-4093-4177-853C-640427E4E1A4}" type="presParOf" srcId="{3ED010E5-333E-45B2-8360-ED5B88DF9548}" destId="{36C54880-E296-4A8F-BF34-42EBC35CF975}" srcOrd="1" destOrd="0" presId="urn:microsoft.com/office/officeart/2005/8/layout/orgChart1"/>
    <dgm:cxn modelId="{3AC3C923-0B6F-4E1B-AA7D-567589A2C8A7}" type="presParOf" srcId="{36C54880-E296-4A8F-BF34-42EBC35CF975}" destId="{9B76E3DC-98C7-46AE-9DDD-9A3C04BA77F9}" srcOrd="0" destOrd="0" presId="urn:microsoft.com/office/officeart/2005/8/layout/orgChart1"/>
    <dgm:cxn modelId="{05107D7C-F3AB-4973-9618-E3DBB61DA32A}" type="presParOf" srcId="{9B76E3DC-98C7-46AE-9DDD-9A3C04BA77F9}" destId="{C06ABCE2-246E-460E-8DD9-7DD7D7890C63}" srcOrd="0" destOrd="0" presId="urn:microsoft.com/office/officeart/2005/8/layout/orgChart1"/>
    <dgm:cxn modelId="{87F162A5-ED63-4F37-94CA-78DFFC6097D2}" type="presParOf" srcId="{9B76E3DC-98C7-46AE-9DDD-9A3C04BA77F9}" destId="{AE4A8013-E460-40F5-9762-A502AEB25780}" srcOrd="1" destOrd="0" presId="urn:microsoft.com/office/officeart/2005/8/layout/orgChart1"/>
    <dgm:cxn modelId="{07DEB0BD-4161-4D98-BC87-D6B9EBEAFC11}" type="presParOf" srcId="{36C54880-E296-4A8F-BF34-42EBC35CF975}" destId="{624DC7A5-25BB-42D8-9093-40F8A23C1954}" srcOrd="1" destOrd="0" presId="urn:microsoft.com/office/officeart/2005/8/layout/orgChart1"/>
    <dgm:cxn modelId="{30639109-EA6A-493C-86E6-614B38424B73}" type="presParOf" srcId="{624DC7A5-25BB-42D8-9093-40F8A23C1954}" destId="{ED8F9BAE-75CB-4826-84C4-BD02CECFCCF8}" srcOrd="0" destOrd="0" presId="urn:microsoft.com/office/officeart/2005/8/layout/orgChart1"/>
    <dgm:cxn modelId="{973A8604-92A1-498A-9818-5999FAA3CF7C}" type="presParOf" srcId="{624DC7A5-25BB-42D8-9093-40F8A23C1954}" destId="{AB3A2E89-7257-402F-9633-CCF557DDD424}" srcOrd="1" destOrd="0" presId="urn:microsoft.com/office/officeart/2005/8/layout/orgChart1"/>
    <dgm:cxn modelId="{6B89B608-F42D-4815-9607-80C21CFF601F}" type="presParOf" srcId="{AB3A2E89-7257-402F-9633-CCF557DDD424}" destId="{77E19F97-3871-49F4-87B0-6C96CFDCFF44}" srcOrd="0" destOrd="0" presId="urn:microsoft.com/office/officeart/2005/8/layout/orgChart1"/>
    <dgm:cxn modelId="{0E9C45C0-E992-4CDA-8226-60BF0C6E0466}" type="presParOf" srcId="{77E19F97-3871-49F4-87B0-6C96CFDCFF44}" destId="{A6E3CD63-22C0-473E-9D00-F2C6219D3405}" srcOrd="0" destOrd="0" presId="urn:microsoft.com/office/officeart/2005/8/layout/orgChart1"/>
    <dgm:cxn modelId="{A1FDA02D-8334-4093-95C9-AEEC7128AB7A}" type="presParOf" srcId="{77E19F97-3871-49F4-87B0-6C96CFDCFF44}" destId="{01C57A0D-DE93-4A4F-8A4C-D6A90B24DC05}" srcOrd="1" destOrd="0" presId="urn:microsoft.com/office/officeart/2005/8/layout/orgChart1"/>
    <dgm:cxn modelId="{12AE123C-11D1-4AFC-A6F0-3D142AA07190}" type="presParOf" srcId="{AB3A2E89-7257-402F-9633-CCF557DDD424}" destId="{EAA88EB2-C74C-4A67-BF91-ED55FF7FFD9D}" srcOrd="1" destOrd="0" presId="urn:microsoft.com/office/officeart/2005/8/layout/orgChart1"/>
    <dgm:cxn modelId="{BF2AE3BD-A231-4A51-8D4A-717250864703}" type="presParOf" srcId="{AB3A2E89-7257-402F-9633-CCF557DDD424}" destId="{BB474FAB-1466-4E6A-9263-5CB3CE2D711C}" srcOrd="2" destOrd="0" presId="urn:microsoft.com/office/officeart/2005/8/layout/orgChart1"/>
    <dgm:cxn modelId="{E5044984-C8A9-4C8E-B307-98F80A92F205}" type="presParOf" srcId="{36C54880-E296-4A8F-BF34-42EBC35CF975}" destId="{F327D8D5-010F-4049-9001-F1A2CDE8947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F9BAE-75CB-4826-84C4-BD02CECFCCF8}">
      <dsp:nvSpPr>
        <dsp:cNvPr id="0" name=""/>
        <dsp:cNvSpPr/>
      </dsp:nvSpPr>
      <dsp:spPr>
        <a:xfrm>
          <a:off x="1211236" y="1358096"/>
          <a:ext cx="141108" cy="251816"/>
        </a:xfrm>
        <a:custGeom>
          <a:avLst/>
          <a:gdLst/>
          <a:ahLst/>
          <a:cxnLst/>
          <a:rect l="0" t="0" r="0" b="0"/>
          <a:pathLst>
            <a:path>
              <a:moveTo>
                <a:pt x="0" y="0"/>
              </a:moveTo>
              <a:lnTo>
                <a:pt x="0" y="129899"/>
              </a:lnTo>
              <a:lnTo>
                <a:pt x="141108" y="129899"/>
              </a:lnTo>
              <a:lnTo>
                <a:pt x="141108" y="251816"/>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739E7D-83A6-4147-8020-DB286DB0662B}">
      <dsp:nvSpPr>
        <dsp:cNvPr id="0" name=""/>
        <dsp:cNvSpPr/>
      </dsp:nvSpPr>
      <dsp:spPr>
        <a:xfrm>
          <a:off x="2317773" y="763030"/>
          <a:ext cx="1416026" cy="304786"/>
        </a:xfrm>
        <a:custGeom>
          <a:avLst/>
          <a:gdLst/>
          <a:ahLst/>
          <a:cxnLst/>
          <a:rect l="0" t="0" r="0" b="0"/>
          <a:pathLst>
            <a:path>
              <a:moveTo>
                <a:pt x="1416026" y="0"/>
              </a:moveTo>
              <a:lnTo>
                <a:pt x="1416026" y="304786"/>
              </a:lnTo>
              <a:lnTo>
                <a:pt x="0" y="304786"/>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A38D9A-C05A-4D9E-9333-F78E4BF53817}">
      <dsp:nvSpPr>
        <dsp:cNvPr id="0" name=""/>
        <dsp:cNvSpPr/>
      </dsp:nvSpPr>
      <dsp:spPr>
        <a:xfrm>
          <a:off x="3733799" y="2190470"/>
          <a:ext cx="660941" cy="431569"/>
        </a:xfrm>
        <a:custGeom>
          <a:avLst/>
          <a:gdLst/>
          <a:ahLst/>
          <a:cxnLst/>
          <a:rect l="0" t="0" r="0" b="0"/>
          <a:pathLst>
            <a:path>
              <a:moveTo>
                <a:pt x="0" y="0"/>
              </a:moveTo>
              <a:lnTo>
                <a:pt x="0" y="431569"/>
              </a:lnTo>
              <a:lnTo>
                <a:pt x="660941" y="431569"/>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E2530F-5634-46EF-B88A-344AF95BC5BC}">
      <dsp:nvSpPr>
        <dsp:cNvPr id="0" name=""/>
        <dsp:cNvSpPr/>
      </dsp:nvSpPr>
      <dsp:spPr>
        <a:xfrm>
          <a:off x="3733799" y="2190470"/>
          <a:ext cx="2933400" cy="989049"/>
        </a:xfrm>
        <a:custGeom>
          <a:avLst/>
          <a:gdLst/>
          <a:ahLst/>
          <a:cxnLst/>
          <a:rect l="0" t="0" r="0" b="0"/>
          <a:pathLst>
            <a:path>
              <a:moveTo>
                <a:pt x="0" y="0"/>
              </a:moveTo>
              <a:lnTo>
                <a:pt x="0" y="867132"/>
              </a:lnTo>
              <a:lnTo>
                <a:pt x="2933400" y="867132"/>
              </a:lnTo>
              <a:lnTo>
                <a:pt x="2933400" y="989049"/>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0D1277-48E3-4D3D-BF3F-B252D6A1D8C0}">
      <dsp:nvSpPr>
        <dsp:cNvPr id="0" name=""/>
        <dsp:cNvSpPr/>
      </dsp:nvSpPr>
      <dsp:spPr>
        <a:xfrm>
          <a:off x="3733799" y="2190470"/>
          <a:ext cx="1090281" cy="989049"/>
        </a:xfrm>
        <a:custGeom>
          <a:avLst/>
          <a:gdLst/>
          <a:ahLst/>
          <a:cxnLst/>
          <a:rect l="0" t="0" r="0" b="0"/>
          <a:pathLst>
            <a:path>
              <a:moveTo>
                <a:pt x="0" y="0"/>
              </a:moveTo>
              <a:lnTo>
                <a:pt x="0" y="867132"/>
              </a:lnTo>
              <a:lnTo>
                <a:pt x="1090281" y="867132"/>
              </a:lnTo>
              <a:lnTo>
                <a:pt x="1090281" y="989049"/>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B3EC54-FE55-4B1C-AD77-94D6C8B32AE2}">
      <dsp:nvSpPr>
        <dsp:cNvPr id="0" name=""/>
        <dsp:cNvSpPr/>
      </dsp:nvSpPr>
      <dsp:spPr>
        <a:xfrm>
          <a:off x="2884310" y="2190470"/>
          <a:ext cx="849489" cy="989049"/>
        </a:xfrm>
        <a:custGeom>
          <a:avLst/>
          <a:gdLst/>
          <a:ahLst/>
          <a:cxnLst/>
          <a:rect l="0" t="0" r="0" b="0"/>
          <a:pathLst>
            <a:path>
              <a:moveTo>
                <a:pt x="849489" y="0"/>
              </a:moveTo>
              <a:lnTo>
                <a:pt x="849489" y="867132"/>
              </a:lnTo>
              <a:lnTo>
                <a:pt x="0" y="867132"/>
              </a:lnTo>
              <a:lnTo>
                <a:pt x="0" y="989049"/>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6CEFA6-239C-48FA-872C-177EF0DA866D}">
      <dsp:nvSpPr>
        <dsp:cNvPr id="0" name=""/>
        <dsp:cNvSpPr/>
      </dsp:nvSpPr>
      <dsp:spPr>
        <a:xfrm>
          <a:off x="873241" y="2190470"/>
          <a:ext cx="2860558" cy="989049"/>
        </a:xfrm>
        <a:custGeom>
          <a:avLst/>
          <a:gdLst/>
          <a:ahLst/>
          <a:cxnLst/>
          <a:rect l="0" t="0" r="0" b="0"/>
          <a:pathLst>
            <a:path>
              <a:moveTo>
                <a:pt x="2860558" y="0"/>
              </a:moveTo>
              <a:lnTo>
                <a:pt x="2860558" y="867132"/>
              </a:lnTo>
              <a:lnTo>
                <a:pt x="0" y="867132"/>
              </a:lnTo>
              <a:lnTo>
                <a:pt x="0" y="989049"/>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6B3987-BB8F-4D92-B015-783F56E4F064}">
      <dsp:nvSpPr>
        <dsp:cNvPr id="0" name=""/>
        <dsp:cNvSpPr/>
      </dsp:nvSpPr>
      <dsp:spPr>
        <a:xfrm>
          <a:off x="3688079" y="763030"/>
          <a:ext cx="91440" cy="846882"/>
        </a:xfrm>
        <a:custGeom>
          <a:avLst/>
          <a:gdLst/>
          <a:ahLst/>
          <a:cxnLst/>
          <a:rect l="0" t="0" r="0" b="0"/>
          <a:pathLst>
            <a:path>
              <a:moveTo>
                <a:pt x="45720" y="0"/>
              </a:moveTo>
              <a:lnTo>
                <a:pt x="45720" y="846882"/>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7A5793-60A0-4357-8C16-B1BD4ED43D0B}">
      <dsp:nvSpPr>
        <dsp:cNvPr id="0" name=""/>
        <dsp:cNvSpPr/>
      </dsp:nvSpPr>
      <dsp:spPr>
        <a:xfrm>
          <a:off x="2739374" y="182472"/>
          <a:ext cx="1988850"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baseline="0" dirty="0" smtClean="0">
              <a:latin typeface="Arial" pitchFamily="34" charset="0"/>
              <a:cs typeface="Arial" pitchFamily="34" charset="0"/>
            </a:rPr>
            <a:t>Commanding Officer</a:t>
          </a:r>
        </a:p>
        <a:p>
          <a:pPr lvl="0" algn="ctr" defTabSz="533400">
            <a:lnSpc>
              <a:spcPct val="100000"/>
            </a:lnSpc>
            <a:spcBef>
              <a:spcPct val="0"/>
            </a:spcBef>
            <a:spcAft>
              <a:spcPts val="0"/>
            </a:spcAft>
          </a:pPr>
          <a:r>
            <a:rPr lang="en-US" sz="1200" b="0" kern="1200" baseline="0" dirty="0" smtClean="0">
              <a:latin typeface="Arial" pitchFamily="34" charset="0"/>
              <a:cs typeface="Arial" pitchFamily="34" charset="0"/>
            </a:rPr>
            <a:t>CAPT Steven Milinkovich</a:t>
          </a:r>
          <a:endParaRPr lang="en-US" sz="1200" b="0" kern="1200" baseline="0" dirty="0">
            <a:latin typeface="Arial" pitchFamily="34" charset="0"/>
            <a:cs typeface="Arial" pitchFamily="34" charset="0"/>
          </a:endParaRPr>
        </a:p>
      </dsp:txBody>
      <dsp:txXfrm>
        <a:off x="2739374" y="182472"/>
        <a:ext cx="1988850" cy="580557"/>
      </dsp:txXfrm>
    </dsp:sp>
    <dsp:sp modelId="{8FAE4CAE-E55F-49E0-805B-3BB8D3755B20}">
      <dsp:nvSpPr>
        <dsp:cNvPr id="0" name=""/>
        <dsp:cNvSpPr/>
      </dsp:nvSpPr>
      <dsp:spPr>
        <a:xfrm>
          <a:off x="2913396" y="1609913"/>
          <a:ext cx="1640806"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Executive Officer</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CDR Shaletha Moran</a:t>
          </a:r>
          <a:endParaRPr lang="en-US" sz="1200" b="0" kern="1200" dirty="0">
            <a:latin typeface="Arial" pitchFamily="34" charset="0"/>
            <a:cs typeface="Arial" pitchFamily="34" charset="0"/>
          </a:endParaRPr>
        </a:p>
      </dsp:txBody>
      <dsp:txXfrm>
        <a:off x="2913396" y="1609913"/>
        <a:ext cx="1640806" cy="580557"/>
      </dsp:txXfrm>
    </dsp:sp>
    <dsp:sp modelId="{557F81E2-84D5-4600-89F2-11143D935D99}">
      <dsp:nvSpPr>
        <dsp:cNvPr id="0" name=""/>
        <dsp:cNvSpPr/>
      </dsp:nvSpPr>
      <dsp:spPr>
        <a:xfrm>
          <a:off x="1528" y="3179520"/>
          <a:ext cx="1743426" cy="562322"/>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Workforce Classifications</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Code 10</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LCDR </a:t>
          </a:r>
          <a:r>
            <a:rPr lang="en-US" sz="1200" b="0" i="0" kern="1200" dirty="0" smtClean="0">
              <a:latin typeface="Arial" pitchFamily="34" charset="0"/>
              <a:cs typeface="Arial" pitchFamily="34" charset="0"/>
            </a:rPr>
            <a:t>Tim Shaffer</a:t>
          </a:r>
          <a:endParaRPr lang="en-US" sz="1200" b="0" i="0" kern="1200" dirty="0">
            <a:latin typeface="Arial" pitchFamily="34" charset="0"/>
            <a:cs typeface="Arial" pitchFamily="34" charset="0"/>
          </a:endParaRPr>
        </a:p>
      </dsp:txBody>
      <dsp:txXfrm>
        <a:off x="1528" y="3179520"/>
        <a:ext cx="1743426" cy="562322"/>
      </dsp:txXfrm>
    </dsp:sp>
    <dsp:sp modelId="{45086041-2CDB-4513-9171-ACD9FD0B9118}">
      <dsp:nvSpPr>
        <dsp:cNvPr id="0" name=""/>
        <dsp:cNvSpPr/>
      </dsp:nvSpPr>
      <dsp:spPr>
        <a:xfrm>
          <a:off x="1988789" y="3179520"/>
          <a:ext cx="1791043"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Manpower Programs</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Code 20</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Vacant, GS-14</a:t>
          </a:r>
          <a:endParaRPr lang="en-US" sz="1200" b="0" kern="1200" dirty="0">
            <a:latin typeface="Arial" pitchFamily="34" charset="0"/>
            <a:cs typeface="Arial" pitchFamily="34" charset="0"/>
          </a:endParaRPr>
        </a:p>
      </dsp:txBody>
      <dsp:txXfrm>
        <a:off x="1988789" y="3179520"/>
        <a:ext cx="1791043" cy="580557"/>
      </dsp:txXfrm>
    </dsp:sp>
    <dsp:sp modelId="{EC5C6004-AA9F-4285-9D4F-68C107DB8631}">
      <dsp:nvSpPr>
        <dsp:cNvPr id="0" name=""/>
        <dsp:cNvSpPr/>
      </dsp:nvSpPr>
      <dsp:spPr>
        <a:xfrm>
          <a:off x="4023666" y="3179520"/>
          <a:ext cx="1600829"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Aviation Programs</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Code 30</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CDR Tim Ryan</a:t>
          </a:r>
          <a:endParaRPr lang="en-US" sz="1200" b="0" kern="1200" dirty="0">
            <a:latin typeface="Arial" pitchFamily="34" charset="0"/>
            <a:cs typeface="Arial" pitchFamily="34" charset="0"/>
          </a:endParaRPr>
        </a:p>
      </dsp:txBody>
      <dsp:txXfrm>
        <a:off x="4023666" y="3179520"/>
        <a:ext cx="1600829" cy="580557"/>
      </dsp:txXfrm>
    </dsp:sp>
    <dsp:sp modelId="{873B482C-E7C5-4D1E-B775-2C76D2F014C9}">
      <dsp:nvSpPr>
        <dsp:cNvPr id="0" name=""/>
        <dsp:cNvSpPr/>
      </dsp:nvSpPr>
      <dsp:spPr>
        <a:xfrm>
          <a:off x="5868330" y="3179520"/>
          <a:ext cx="1597740"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Afloat Programs</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Code 40</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CDR Jenn Eaton</a:t>
          </a:r>
          <a:endParaRPr lang="en-US" sz="1200" b="0" kern="1200" dirty="0">
            <a:latin typeface="Arial" pitchFamily="34" charset="0"/>
            <a:cs typeface="Arial" pitchFamily="34" charset="0"/>
          </a:endParaRPr>
        </a:p>
      </dsp:txBody>
      <dsp:txXfrm>
        <a:off x="5868330" y="3179520"/>
        <a:ext cx="1597740" cy="580557"/>
      </dsp:txXfrm>
    </dsp:sp>
    <dsp:sp modelId="{8EFE331F-AC90-4F6F-BBB8-24C324AEA158}">
      <dsp:nvSpPr>
        <dsp:cNvPr id="0" name=""/>
        <dsp:cNvSpPr/>
      </dsp:nvSpPr>
      <dsp:spPr>
        <a:xfrm>
          <a:off x="4394741" y="2331761"/>
          <a:ext cx="1801841"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Administrative Support</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LT Clarence Shelton</a:t>
          </a:r>
          <a:endParaRPr lang="en-US" sz="1200" b="0" kern="1200" dirty="0">
            <a:latin typeface="Arial" pitchFamily="34" charset="0"/>
            <a:cs typeface="Arial" pitchFamily="34" charset="0"/>
          </a:endParaRPr>
        </a:p>
      </dsp:txBody>
      <dsp:txXfrm>
        <a:off x="4394741" y="2331761"/>
        <a:ext cx="1801841" cy="580557"/>
      </dsp:txXfrm>
    </dsp:sp>
    <dsp:sp modelId="{C06ABCE2-246E-460E-8DD9-7DD7D7890C63}">
      <dsp:nvSpPr>
        <dsp:cNvPr id="0" name=""/>
        <dsp:cNvSpPr/>
      </dsp:nvSpPr>
      <dsp:spPr>
        <a:xfrm>
          <a:off x="104699" y="777538"/>
          <a:ext cx="2213073"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Technical Director</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Mr. Doyle Avant, GS-15</a:t>
          </a:r>
          <a:endParaRPr lang="en-US" sz="1200" b="0" kern="1200" dirty="0">
            <a:latin typeface="Arial" pitchFamily="34" charset="0"/>
            <a:cs typeface="Arial" pitchFamily="34" charset="0"/>
          </a:endParaRPr>
        </a:p>
      </dsp:txBody>
      <dsp:txXfrm>
        <a:off x="104699" y="777538"/>
        <a:ext cx="2213073" cy="580557"/>
      </dsp:txXfrm>
    </dsp:sp>
    <dsp:sp modelId="{A6E3CD63-22C0-473E-9D00-F2C6219D3405}">
      <dsp:nvSpPr>
        <dsp:cNvPr id="0" name=""/>
        <dsp:cNvSpPr/>
      </dsp:nvSpPr>
      <dsp:spPr>
        <a:xfrm>
          <a:off x="0" y="1609913"/>
          <a:ext cx="2704690" cy="580557"/>
        </a:xfrm>
        <a:prstGeom prst="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0" kern="1200" dirty="0" smtClean="0">
              <a:latin typeface="Arial" pitchFamily="34" charset="0"/>
              <a:cs typeface="Arial" pitchFamily="34" charset="0"/>
            </a:rPr>
            <a:t>Functional Management Office</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 FMO</a:t>
          </a:r>
        </a:p>
        <a:p>
          <a:pPr lvl="0" algn="ctr" defTabSz="533400">
            <a:lnSpc>
              <a:spcPct val="100000"/>
            </a:lnSpc>
            <a:spcBef>
              <a:spcPct val="0"/>
            </a:spcBef>
            <a:spcAft>
              <a:spcPts val="0"/>
            </a:spcAft>
          </a:pPr>
          <a:r>
            <a:rPr lang="en-US" sz="1200" b="0" kern="1200" dirty="0" smtClean="0">
              <a:latin typeface="Arial" pitchFamily="34" charset="0"/>
              <a:cs typeface="Arial" pitchFamily="34" charset="0"/>
            </a:rPr>
            <a:t>Mr. John Nickle, GS-13</a:t>
          </a:r>
          <a:endParaRPr lang="en-US" sz="1200" b="0" kern="1200" dirty="0">
            <a:latin typeface="Arial" pitchFamily="34" charset="0"/>
            <a:cs typeface="Arial" pitchFamily="34" charset="0"/>
          </a:endParaRPr>
        </a:p>
      </dsp:txBody>
      <dsp:txXfrm>
        <a:off x="0" y="1609913"/>
        <a:ext cx="2704690" cy="5805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9219" name="Rectangle 3"/>
          <p:cNvSpPr>
            <a:spLocks noGrp="1" noChangeArrowheads="1"/>
          </p:cNvSpPr>
          <p:nvPr>
            <p:ph type="dt" sz="quarter"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9220" name="Rectangle 4"/>
          <p:cNvSpPr>
            <a:spLocks noGrp="1" noChangeArrowheads="1"/>
          </p:cNvSpPr>
          <p:nvPr>
            <p:ph type="ftr" sz="quarter" idx="2"/>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9221" name="Rectangle 5"/>
          <p:cNvSpPr>
            <a:spLocks noGrp="1" noChangeArrowheads="1"/>
          </p:cNvSpPr>
          <p:nvPr>
            <p:ph type="sldNum" sz="quarter" idx="3"/>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F0F05926-DFA4-4D47-96B5-2B780E4FFF88}" type="slidenum">
              <a:rPr lang="en-US"/>
              <a:pPr>
                <a:defRPr/>
              </a:pPr>
              <a:t>‹#›</a:t>
            </a:fld>
            <a:endParaRPr lang="en-US" dirty="0"/>
          </a:p>
        </p:txBody>
      </p:sp>
    </p:spTree>
    <p:extLst>
      <p:ext uri="{BB962C8B-B14F-4D97-AF65-F5344CB8AC3E}">
        <p14:creationId xmlns:p14="http://schemas.microsoft.com/office/powerpoint/2010/main" val="39881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6147" name="Rectangle 3"/>
          <p:cNvSpPr>
            <a:spLocks noGrp="1" noChangeArrowheads="1"/>
          </p:cNvSpPr>
          <p:nvPr>
            <p:ph type="dt"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5863"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80" y="4422145"/>
            <a:ext cx="5148344" cy="4188133"/>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6151" name="Rectangle 7"/>
          <p:cNvSpPr>
            <a:spLocks noGrp="1" noChangeArrowheads="1"/>
          </p:cNvSpPr>
          <p:nvPr>
            <p:ph type="sldNum" sz="quarter" idx="5"/>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A677F6CA-B836-4D8C-B257-5AB69EF98C50}" type="slidenum">
              <a:rPr lang="en-US"/>
              <a:pPr>
                <a:defRPr/>
              </a:pPr>
              <a:t>‹#›</a:t>
            </a:fld>
            <a:endParaRPr lang="en-US" dirty="0"/>
          </a:p>
        </p:txBody>
      </p:sp>
    </p:spTree>
    <p:extLst>
      <p:ext uri="{BB962C8B-B14F-4D97-AF65-F5344CB8AC3E}">
        <p14:creationId xmlns:p14="http://schemas.microsoft.com/office/powerpoint/2010/main" val="223311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E5A12BC-AB68-4C89-9BB9-2D5B91688804}" type="slidenum">
              <a:rPr lang="en-US"/>
              <a:pPr/>
              <a:t>1</a:t>
            </a:fld>
            <a:endParaRPr lang="en-US" dirty="0"/>
          </a:p>
        </p:txBody>
      </p:sp>
      <p:sp>
        <p:nvSpPr>
          <p:cNvPr id="30723" name="Rectangle 2"/>
          <p:cNvSpPr>
            <a:spLocks noGrp="1" noRot="1" noChangeAspect="1" noChangeArrowheads="1" noTextEdit="1"/>
          </p:cNvSpPr>
          <p:nvPr>
            <p:ph type="sldImg"/>
          </p:nvPr>
        </p:nvSpPr>
        <p:spPr>
          <a:xfrm>
            <a:off x="1185863" y="701675"/>
            <a:ext cx="4654550" cy="3490913"/>
          </a:xfrm>
          <a:ln/>
        </p:spPr>
      </p:sp>
      <p:sp>
        <p:nvSpPr>
          <p:cNvPr id="30724" name="Rectangle 3"/>
          <p:cNvSpPr>
            <a:spLocks noGrp="1" noChangeArrowheads="1"/>
          </p:cNvSpPr>
          <p:nvPr>
            <p:ph type="body" idx="1"/>
          </p:nvPr>
        </p:nvSpPr>
        <p:spPr>
          <a:xfrm>
            <a:off x="937380" y="4422145"/>
            <a:ext cx="5148344" cy="4186531"/>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E03D241-89C8-4FFC-92B8-1E3282C8CCBC}" type="slidenum">
              <a:rPr lang="en-US">
                <a:solidFill>
                  <a:prstClr val="black"/>
                </a:solidFill>
              </a:rPr>
              <a:pPr/>
              <a:t>10</a:t>
            </a:fld>
            <a:endParaRPr lang="en-US">
              <a:solidFill>
                <a:prstClr val="black"/>
              </a:solidFill>
            </a:endParaRPr>
          </a:p>
        </p:txBody>
      </p:sp>
      <p:sp>
        <p:nvSpPr>
          <p:cNvPr id="29699" name="Rectangle 2"/>
          <p:cNvSpPr>
            <a:spLocks noGrp="1" noRot="1" noChangeAspect="1" noChangeArrowheads="1" noTextEdit="1"/>
          </p:cNvSpPr>
          <p:nvPr>
            <p:ph type="sldImg"/>
          </p:nvPr>
        </p:nvSpPr>
        <p:spPr>
          <a:xfrm>
            <a:off x="1181100" y="696913"/>
            <a:ext cx="4648200" cy="3486150"/>
          </a:xfrm>
          <a:ln/>
        </p:spPr>
      </p:sp>
      <p:sp>
        <p:nvSpPr>
          <p:cNvPr id="29700" name="Rectangle 3"/>
          <p:cNvSpPr>
            <a:spLocks noGrp="1" noChangeArrowheads="1"/>
          </p:cNvSpPr>
          <p:nvPr>
            <p:ph type="body" idx="1"/>
          </p:nvPr>
        </p:nvSpPr>
        <p:spPr>
          <a:xfrm>
            <a:off x="701363" y="4416111"/>
            <a:ext cx="5940069" cy="4880289"/>
          </a:xfrm>
          <a:noFill/>
          <a:ln/>
        </p:spPr>
        <p:txBody>
          <a:bodyPr/>
          <a:lstStyle/>
          <a:p>
            <a:r>
              <a:rPr lang="en-US" sz="600" b="1" dirty="0"/>
              <a:t>This slide outlines the process that develops the demand signal -- from suppliers of the inputs, through processes/controls and change management, to the customers of the output (demand signal).  </a:t>
            </a:r>
          </a:p>
          <a:p>
            <a:endParaRPr lang="en-US" sz="600" b="1" u="sng" dirty="0"/>
          </a:p>
          <a:p>
            <a:r>
              <a:rPr lang="en-US" sz="600" b="1" u="sng" dirty="0"/>
              <a:t>Suppliers</a:t>
            </a:r>
            <a:endParaRPr lang="en-US" sz="600" dirty="0"/>
          </a:p>
          <a:p>
            <a:r>
              <a:rPr lang="en-US" sz="600" dirty="0" smtClean="0"/>
              <a:t>Changes in the Manpower </a:t>
            </a:r>
            <a:r>
              <a:rPr lang="en-US" sz="600" dirty="0"/>
              <a:t>demand signal </a:t>
            </a:r>
            <a:r>
              <a:rPr lang="en-US" sz="600" dirty="0" smtClean="0"/>
              <a:t>are driven by various </a:t>
            </a:r>
            <a:r>
              <a:rPr lang="en-US" sz="600" dirty="0"/>
              <a:t>levels/suppliers at any given time to fill the needs of the Navy whether planned or emergent.  Some of the primary </a:t>
            </a:r>
            <a:r>
              <a:rPr lang="en-US" sz="600" dirty="0" smtClean="0"/>
              <a:t>inputs to MRD are Activity Mission and Workload, and to Authorizations are changes in priorities for Mission, Force </a:t>
            </a:r>
            <a:r>
              <a:rPr lang="en-US" sz="600" dirty="0"/>
              <a:t>Shaping, and </a:t>
            </a:r>
            <a:r>
              <a:rPr lang="en-US" sz="600" dirty="0" smtClean="0"/>
              <a:t>Budgets.</a:t>
            </a:r>
            <a:endParaRPr lang="en-US" sz="600" dirty="0"/>
          </a:p>
          <a:p>
            <a:r>
              <a:rPr lang="en-US" sz="600" dirty="0"/>
              <a:t> </a:t>
            </a:r>
          </a:p>
          <a:p>
            <a:r>
              <a:rPr lang="en-US" sz="600" b="1" u="sng" dirty="0"/>
              <a:t>Manpower RQMT Determination Process</a:t>
            </a:r>
            <a:endParaRPr lang="en-US" sz="600" dirty="0"/>
          </a:p>
          <a:p>
            <a:r>
              <a:rPr lang="en-US" sz="600" dirty="0"/>
              <a:t>The Navy’s Manpower Requirements Determination (MRD) program is divided into four categories.</a:t>
            </a:r>
          </a:p>
          <a:p>
            <a:r>
              <a:rPr lang="en-US" sz="600" dirty="0"/>
              <a:t>Fleet Manpower Requirement Determination (FMRD) is performed by NAVMAC</a:t>
            </a:r>
          </a:p>
          <a:p>
            <a:pPr lvl="1">
              <a:buFont typeface="Arial" pitchFamily="34" charset="0"/>
              <a:buChar char="•"/>
            </a:pPr>
            <a:r>
              <a:rPr lang="en-US" sz="600" dirty="0" smtClean="0"/>
              <a:t>Ship </a:t>
            </a:r>
            <a:r>
              <a:rPr lang="en-US" sz="600" dirty="0"/>
              <a:t>Manpower Document (SMD)</a:t>
            </a:r>
          </a:p>
          <a:p>
            <a:pPr lvl="1">
              <a:buFont typeface="Arial" pitchFamily="34" charset="0"/>
              <a:buChar char="•"/>
            </a:pPr>
            <a:r>
              <a:rPr lang="en-US" sz="600" dirty="0" smtClean="0"/>
              <a:t>Squadron </a:t>
            </a:r>
            <a:r>
              <a:rPr lang="en-US" sz="600" dirty="0"/>
              <a:t>Manpower Document (SQMD)</a:t>
            </a:r>
          </a:p>
          <a:p>
            <a:pPr lvl="1">
              <a:buFont typeface="Arial" pitchFamily="34" charset="0"/>
              <a:buChar char="•"/>
            </a:pPr>
            <a:r>
              <a:rPr lang="en-US" sz="600" dirty="0" smtClean="0"/>
              <a:t>Fleet </a:t>
            </a:r>
            <a:r>
              <a:rPr lang="en-US" sz="600" dirty="0"/>
              <a:t>Manpower Document (FMD)</a:t>
            </a:r>
          </a:p>
          <a:p>
            <a:r>
              <a:rPr lang="en-US" sz="600" dirty="0"/>
              <a:t>Shore Manpower Requirement Determination is performed by the Budget Submitting Office (BSO)</a:t>
            </a:r>
          </a:p>
          <a:p>
            <a:r>
              <a:rPr lang="en-US" sz="600" dirty="0"/>
              <a:t>Non-Navy Controlled (i.e., Joint) Manpower Requirements Determination is performed by the applicable Service</a:t>
            </a:r>
          </a:p>
          <a:p>
            <a:r>
              <a:rPr lang="en-US" sz="600" dirty="0"/>
              <a:t>Individual Accounting (IA) / (i.e. Non-Force Structure) Manpower Requirement Determination are managed by OPNAV (N12)</a:t>
            </a:r>
          </a:p>
          <a:p>
            <a:r>
              <a:rPr lang="en-US" sz="600" dirty="0"/>
              <a:t> </a:t>
            </a:r>
          </a:p>
          <a:p>
            <a:r>
              <a:rPr lang="en-US" sz="600" b="1" u="sng" dirty="0"/>
              <a:t>Manpower Controls</a:t>
            </a:r>
            <a:endParaRPr lang="en-US" sz="600" dirty="0"/>
          </a:p>
          <a:p>
            <a:r>
              <a:rPr lang="en-US" sz="600" dirty="0"/>
              <a:t>The Manpower controls consist of both Workforce Classification and Organizational Structuring and will feed into various stages of the process.</a:t>
            </a:r>
          </a:p>
          <a:p>
            <a:r>
              <a:rPr lang="en-US" sz="600" dirty="0"/>
              <a:t>The Workforce classification structure includes capturing and classifying the work and the classification of Jobs.  This happens through the Navy Officer Occupational Classification System (NOOCS) and the Navy Enlisted Occupational Classification System (NEOCS) process.</a:t>
            </a:r>
          </a:p>
          <a:p>
            <a:r>
              <a:rPr lang="en-US" sz="600" dirty="0"/>
              <a:t>The Organizational Structuring consists of new Unit Identification Codes (UIC), Mission realignments, Homeport changes, etc</a:t>
            </a:r>
            <a:r>
              <a:rPr lang="en-US" sz="600" dirty="0" smtClean="0"/>
              <a:t>. An Activity Change Request is submitted to request changes to UIC information (UIC, Homeport, etc) on the Activity Manpower Document (AMD) </a:t>
            </a:r>
            <a:endParaRPr lang="en-US" sz="600" dirty="0"/>
          </a:p>
          <a:p>
            <a:r>
              <a:rPr lang="en-US" sz="600" dirty="0"/>
              <a:t>Both of these controls have an impact on the overall Manpower process. </a:t>
            </a:r>
          </a:p>
          <a:p>
            <a:r>
              <a:rPr lang="en-US" sz="600" dirty="0"/>
              <a:t> </a:t>
            </a:r>
          </a:p>
          <a:p>
            <a:r>
              <a:rPr lang="en-US" sz="600" b="1" u="sng" dirty="0"/>
              <a:t>Resource Controls</a:t>
            </a:r>
            <a:endParaRPr lang="en-US" sz="600" dirty="0"/>
          </a:p>
          <a:p>
            <a:r>
              <a:rPr lang="en-US" sz="600" dirty="0"/>
              <a:t>Programmed end Strength (E/S) controls feeds into various stages of the process through POM milestones, Budget cuts, Program cuts, also affecting the various stages of the Manpower process</a:t>
            </a:r>
            <a:r>
              <a:rPr lang="en-US" sz="600" dirty="0" smtClean="0"/>
              <a:t>. </a:t>
            </a:r>
            <a:endParaRPr lang="en-US" sz="600" dirty="0"/>
          </a:p>
          <a:p>
            <a:r>
              <a:rPr lang="en-US" sz="600" dirty="0"/>
              <a:t> </a:t>
            </a:r>
          </a:p>
          <a:p>
            <a:r>
              <a:rPr lang="en-US" sz="600" b="1" u="sng" dirty="0"/>
              <a:t>Manpower Change Request (MCR) process</a:t>
            </a:r>
            <a:endParaRPr lang="en-US" sz="600" dirty="0"/>
          </a:p>
          <a:p>
            <a:r>
              <a:rPr lang="en-US" sz="600" dirty="0"/>
              <a:t>In order to apply manpower changes to reflect the change to Navy’s needs, Manpower BSO’s and other major customers submit a Manpower Change Request for OPNAV N12 approval to change the Manpower skill attributes (Paygrade, Designator, NEC, etc</a:t>
            </a:r>
            <a:r>
              <a:rPr lang="en-US" sz="600" dirty="0" smtClean="0"/>
              <a:t>.) or Programmed E/S on the Activity Manpower Document (AMD) . The </a:t>
            </a:r>
            <a:r>
              <a:rPr lang="en-US" sz="600" dirty="0"/>
              <a:t>changes reflect operation realities, account for work changes, new equipment, etc. and will reflect on the activities revised AMD.</a:t>
            </a:r>
          </a:p>
          <a:p>
            <a:r>
              <a:rPr lang="en-US" sz="600" dirty="0"/>
              <a:t> </a:t>
            </a:r>
            <a:endParaRPr lang="en-US" sz="600" dirty="0" smtClean="0"/>
          </a:p>
          <a:p>
            <a:r>
              <a:rPr lang="en-US" sz="600" b="1" u="sng" dirty="0" smtClean="0"/>
              <a:t>Activity Manpower Document (AMDs) (Navy’s Authoritative Source for Manpower)</a:t>
            </a:r>
            <a:endParaRPr lang="en-US" sz="600" dirty="0" smtClean="0"/>
          </a:p>
          <a:p>
            <a:r>
              <a:rPr lang="en-US" sz="600" dirty="0" smtClean="0"/>
              <a:t>Through </a:t>
            </a:r>
            <a:r>
              <a:rPr lang="en-US" sz="600" dirty="0"/>
              <a:t>the Requirements Determination process NAVMAC and BSO’s create the initial manpower specifications for the Activity Manpower Document (AMD) that will display the Manpower Requirements both in quality and quantity.  BSO’s prioritize work and manpower requirements and apply military end strength controls </a:t>
            </a:r>
            <a:r>
              <a:rPr lang="en-US" sz="600" dirty="0" smtClean="0"/>
              <a:t>to manpower requirements to create the manpower authorizations that will ultimately send the signal to the personnel systems to get the right person to the job.</a:t>
            </a:r>
            <a:endParaRPr lang="en-US" sz="600" dirty="0"/>
          </a:p>
          <a:p>
            <a:endParaRPr lang="en-US" sz="600" b="1" u="sng" dirty="0" smtClean="0"/>
          </a:p>
          <a:p>
            <a:r>
              <a:rPr lang="en-US" sz="600" b="1" u="sng" dirty="0" smtClean="0"/>
              <a:t>Output</a:t>
            </a:r>
            <a:endParaRPr lang="en-US" sz="600" dirty="0"/>
          </a:p>
          <a:p>
            <a:r>
              <a:rPr lang="en-US" sz="600" dirty="0"/>
              <a:t>The single output signal that the process provides is used by various customers.  From the distribution/detailers to get the sailors where they need to be to Community Management and future planning, to Readiness Reporting keeping the levels where they need to be real-time, and to the Program Mangers and PPBES Managers that keep the funding levels where they need to be.</a:t>
            </a:r>
          </a:p>
        </p:txBody>
      </p:sp>
    </p:spTree>
    <p:extLst>
      <p:ext uri="{BB962C8B-B14F-4D97-AF65-F5344CB8AC3E}">
        <p14:creationId xmlns:p14="http://schemas.microsoft.com/office/powerpoint/2010/main" val="207525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E364F01-6F31-41C5-9362-AD5ADFC68432}" type="slidenum">
              <a:rPr lang="en-US" smtClean="0">
                <a:solidFill>
                  <a:prstClr val="black"/>
                </a:solidFill>
              </a:rPr>
              <a:pPr/>
              <a:t>11</a:t>
            </a:fld>
            <a:endParaRPr lang="en-US"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6124" y="4416114"/>
            <a:ext cx="6818159" cy="4182419"/>
          </a:xfrm>
          <a:ln/>
        </p:spPr>
        <p:txBody>
          <a:bodyPr/>
          <a:lstStyle/>
          <a:p>
            <a:pPr eaLnBrk="1" hangingPunct="1">
              <a:lnSpc>
                <a:spcPct val="80000"/>
              </a:lnSpc>
              <a:defRPr/>
            </a:pPr>
            <a:endParaRPr lang="en-US" dirty="0" smtClean="0"/>
          </a:p>
        </p:txBody>
      </p:sp>
    </p:spTree>
    <p:extLst>
      <p:ext uri="{BB962C8B-B14F-4D97-AF65-F5344CB8AC3E}">
        <p14:creationId xmlns:p14="http://schemas.microsoft.com/office/powerpoint/2010/main" val="385602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P01 – FY09/10 were surge years to bring OCCSTDs into performance  standard compliance. FY11 experienced a smaller count as  the focus shifted from bring all OCCSTDs  into compliance to initiating new reviews at a steady state rate to keep OCCSTDs in compliance with performance standard. </a:t>
            </a:r>
          </a:p>
          <a:p>
            <a:r>
              <a:rPr lang="en-US" sz="1000" dirty="0"/>
              <a:t>P02 – *Metric definition changed . CCR switched from individual classification elements submitted to packages (containing multiple elements) submitted. FY12 counts reflect a reduction in backlog achieved in FY11. </a:t>
            </a:r>
          </a:p>
          <a:p>
            <a:r>
              <a:rPr lang="en-US" sz="1000" dirty="0"/>
              <a:t>P05 – The number of planned AMD reviews is less based on the reduced number of analyst/experienced personnel available in TFMMS to conduct reviews.  Since MPTs are linked to ship alts, we anticipate a lower number due to projected budget constraints where ship alt authorizations are concerned.</a:t>
            </a:r>
          </a:p>
          <a:p>
            <a:r>
              <a:rPr lang="en-US" sz="1000" dirty="0"/>
              <a:t>P09 - We expected the number of internal reviews and approval letter reviews to be fewer since all OCCSTDS and NAVSTDS were reviewed in 2010-2011.  We are also seeing a trend towards fewer NP3 issues due to the improvements in communications and policy issue deliberation that the portal has provided over the last few years.</a:t>
            </a:r>
          </a:p>
          <a:p>
            <a:r>
              <a:rPr lang="en-US" sz="1000" dirty="0"/>
              <a:t>P11 – FY11 included a surge of MCRs to implement specific GFM-DI updates and OSI packets not covered by initial global AMD updates that won’t be repeated in FY12.  </a:t>
            </a:r>
          </a:p>
          <a:p>
            <a:r>
              <a:rPr lang="en-US" sz="1000" dirty="0"/>
              <a:t>P12 – *Metric definition changed. AMD Positions switched from positions identified with compliance issues to positions reviewed. </a:t>
            </a:r>
          </a:p>
          <a:p>
            <a:r>
              <a:rPr lang="en-US" sz="1000" dirty="0"/>
              <a:t>P14 – FY09/10/11 counts reflected a reduction in backlog from many years of minimum to no effort on TFMMS and NMRS. FY12 count reduction projection reflects a more steady state environment</a:t>
            </a:r>
          </a:p>
          <a:p>
            <a:r>
              <a:rPr lang="en-US" sz="1000" dirty="0"/>
              <a:t>P16 – FY11 was a surge year that include an update to PM-BURT v1.1 and the creation of  the new FMRD-BURT v1.0. FY12 reflects a projected maintenance level of effort. </a:t>
            </a:r>
          </a:p>
          <a:p>
            <a:r>
              <a:rPr lang="en-US" sz="1000" dirty="0"/>
              <a:t>P18 – *Metric definition changed. CIO Tasks expanded to include the monthly, quarterly and annual reporting requirements. Increased the FY12 count due to anticipated increase in CIO requests for participation in ADE/ADW, and other M&amp;P related </a:t>
            </a:r>
            <a:r>
              <a:rPr lang="en-US" sz="1000" dirty="0" err="1"/>
              <a:t>taskers</a:t>
            </a:r>
            <a:r>
              <a:rPr lang="en-US" sz="1000" dirty="0"/>
              <a:t>. Also have added the ICD reviews to our production workload under the governance reviews. </a:t>
            </a:r>
          </a:p>
          <a:p>
            <a:endParaRPr lang="en-US" sz="1000" dirty="0"/>
          </a:p>
          <a:p>
            <a:r>
              <a:rPr lang="en-US" sz="1000" dirty="0"/>
              <a:t>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12</a:t>
            </a:fld>
            <a:endParaRPr lang="en-US"/>
          </a:p>
        </p:txBody>
      </p:sp>
    </p:spTree>
    <p:extLst>
      <p:ext uri="{BB962C8B-B14F-4D97-AF65-F5344CB8AC3E}">
        <p14:creationId xmlns:p14="http://schemas.microsoft.com/office/powerpoint/2010/main" val="222662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pPr>
                <a:defRPr/>
              </a:pPr>
              <a:t>13</a:t>
            </a:fld>
            <a:endParaRPr lang="en-US"/>
          </a:p>
        </p:txBody>
      </p:sp>
    </p:spTree>
    <p:extLst>
      <p:ext uri="{BB962C8B-B14F-4D97-AF65-F5344CB8AC3E}">
        <p14:creationId xmlns:p14="http://schemas.microsoft.com/office/powerpoint/2010/main" val="159597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93369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63498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C0C4B-B128-4E89-8E43-9B45C7264C56}" type="slidenum">
              <a:rPr lang="en-US">
                <a:solidFill>
                  <a:prstClr val="black"/>
                </a:solidFill>
              </a:rPr>
              <a:pPr/>
              <a:t>5</a:t>
            </a:fld>
            <a:endParaRPr lang="en-US" dirty="0">
              <a:solidFill>
                <a:prstClr val="black"/>
              </a:solidFill>
            </a:endParaRPr>
          </a:p>
        </p:txBody>
      </p:sp>
      <p:sp>
        <p:nvSpPr>
          <p:cNvPr id="1837058" name="Rectangle 2"/>
          <p:cNvSpPr>
            <a:spLocks noGrp="1" noRot="1" noChangeAspect="1" noChangeArrowheads="1" noTextEdit="1"/>
          </p:cNvSpPr>
          <p:nvPr>
            <p:ph type="sldImg"/>
          </p:nvPr>
        </p:nvSpPr>
        <p:spPr>
          <a:xfrm>
            <a:off x="1204913" y="693738"/>
            <a:ext cx="4613275" cy="3459162"/>
          </a:xfrm>
          <a:ln/>
        </p:spPr>
      </p:sp>
      <p:sp>
        <p:nvSpPr>
          <p:cNvPr id="1837059" name="Rectangle 3"/>
          <p:cNvSpPr>
            <a:spLocks noGrp="1" noChangeArrowheads="1"/>
          </p:cNvSpPr>
          <p:nvPr>
            <p:ph type="body" idx="1"/>
          </p:nvPr>
        </p:nvSpPr>
        <p:spPr>
          <a:xfrm>
            <a:off x="925617" y="4385743"/>
            <a:ext cx="5759006" cy="4692950"/>
          </a:xfrm>
        </p:spPr>
        <p:txBody>
          <a:bodyPr/>
          <a:lstStyle/>
          <a:p>
            <a:pPr marL="230802" indent="-230802">
              <a:tabLst>
                <a:tab pos="230802" algn="l"/>
              </a:tabLst>
            </a:pPr>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44819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33776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79036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FC788B2-ACA2-48CD-A673-1CF02490EBB0}" type="slidenum">
              <a:rPr lang="en-US" smtClean="0">
                <a:solidFill>
                  <a:prstClr val="black"/>
                </a:solidFill>
              </a:rPr>
              <a:pPr/>
              <a:t>9</a:t>
            </a:fld>
            <a:endParaRPr lang="en-US" dirty="0" smtClean="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115539" indent="-115539">
              <a:buFont typeface="Arial" pitchFamily="34" charset="0"/>
              <a:buChar char="•"/>
            </a:pPr>
            <a:endParaRPr lang="en-US" b="1" i="1"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defRPr/>
            </a:lvl1pPr>
            <a:lvl2pPr marL="685800" indent="-2286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5"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marL="228600" indent="-228600">
              <a:defRPr sz="2000"/>
            </a:lvl1pPr>
            <a:lvl2pPr marL="685800" indent="-228600">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3810000" cy="4114800"/>
          </a:xfrm>
        </p:spPr>
        <p:txBody>
          <a:bodyPr/>
          <a:lstStyle>
            <a:lvl1pPr marL="228600" indent="-228600">
              <a:defRPr sz="2000"/>
            </a:lvl1pPr>
            <a:lvl2pPr marL="685800" indent="-228600">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pic>
        <p:nvPicPr>
          <p:cNvPr id="3"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3124200" y="6400800"/>
            <a:ext cx="2895600" cy="457200"/>
          </a:xfrm>
          <a:prstGeom prst="rect">
            <a:avLst/>
          </a:prstGeom>
          <a:ln/>
        </p:spPr>
        <p:txBody>
          <a:bodyPr/>
          <a:lstStyle>
            <a:lvl1pPr>
              <a:defRPr/>
            </a:lvl1pPr>
          </a:lstStyle>
          <a:p>
            <a:pPr>
              <a:defRPr/>
            </a:pPr>
            <a:r>
              <a:rPr lang="en-US"/>
              <a:t>Mar 2010</a:t>
            </a:r>
          </a:p>
        </p:txBody>
      </p:sp>
      <p:sp>
        <p:nvSpPr>
          <p:cNvPr id="7" name="Rectangle 6"/>
          <p:cNvSpPr>
            <a:spLocks noGrp="1" noChangeArrowheads="1"/>
          </p:cNvSpPr>
          <p:nvPr>
            <p:ph type="sldNum" sz="quarter" idx="11"/>
          </p:nvPr>
        </p:nvSpPr>
        <p:spPr>
          <a:ln/>
        </p:spPr>
        <p:txBody>
          <a:bodyPr/>
          <a:lstStyle>
            <a:lvl1pPr>
              <a:defRPr/>
            </a:lvl1pPr>
          </a:lstStyle>
          <a:p>
            <a:pPr>
              <a:defRPr/>
            </a:pPr>
            <a:fld id="{ADAE0099-431A-4369-A329-076653C9DCC0}" type="slidenum">
              <a:rPr lang="en-US"/>
              <a:pPr>
                <a:defRPr/>
              </a:pPr>
              <a:t>‹#›</a:t>
            </a:fld>
            <a:endParaRPr lang="en-US"/>
          </a:p>
        </p:txBody>
      </p:sp>
    </p:spTree>
    <p:extLst>
      <p:ext uri="{BB962C8B-B14F-4D97-AF65-F5344CB8AC3E}">
        <p14:creationId xmlns:p14="http://schemas.microsoft.com/office/powerpoint/2010/main" val="313865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7239000" y="6629400"/>
            <a:ext cx="1905000" cy="228600"/>
          </a:xfrm>
          <a:ln/>
        </p:spPr>
        <p:txBody>
          <a:bodyPr/>
          <a:lstStyle>
            <a:lvl1pP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114636909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Line 9"/>
          <p:cNvSpPr>
            <a:spLocks noChangeShapeType="1"/>
          </p:cNvSpPr>
          <p:nvPr/>
        </p:nvSpPr>
        <p:spPr bwMode="auto">
          <a:xfrm>
            <a:off x="609600" y="1219200"/>
            <a:ext cx="8534400" cy="0"/>
          </a:xfrm>
          <a:prstGeom prst="line">
            <a:avLst/>
          </a:prstGeom>
          <a:noFill/>
          <a:ln w="31750">
            <a:solidFill>
              <a:srgbClr val="000080"/>
            </a:solidFill>
            <a:round/>
            <a:headEnd/>
            <a:tailEnd/>
          </a:ln>
          <a:effectLst/>
        </p:spPr>
        <p:txBody>
          <a:bodyPr/>
          <a:lstStyle/>
          <a:p>
            <a:pPr>
              <a:defRPr/>
            </a:pPr>
            <a:endParaRPr lang="en-US" dirty="0"/>
          </a:p>
        </p:txBody>
      </p:sp>
      <p:sp>
        <p:nvSpPr>
          <p:cNvPr id="1035" name="Line 11"/>
          <p:cNvSpPr>
            <a:spLocks noChangeShapeType="1"/>
          </p:cNvSpPr>
          <p:nvPr/>
        </p:nvSpPr>
        <p:spPr bwMode="auto">
          <a:xfrm>
            <a:off x="457200" y="1270000"/>
            <a:ext cx="8686800" cy="0"/>
          </a:xfrm>
          <a:prstGeom prst="line">
            <a:avLst/>
          </a:prstGeom>
          <a:noFill/>
          <a:ln w="31750">
            <a:solidFill>
              <a:srgbClr val="FF0000"/>
            </a:solidFill>
            <a:round/>
            <a:headEnd/>
            <a:tailEnd/>
          </a:ln>
          <a:effectLst/>
        </p:spPr>
        <p:txBody>
          <a:bodyPr/>
          <a:lstStyle/>
          <a:p>
            <a:pPr>
              <a:defRPr/>
            </a:pPr>
            <a:endParaRPr lang="en-US" dirty="0"/>
          </a:p>
        </p:txBody>
      </p:sp>
      <p:sp>
        <p:nvSpPr>
          <p:cNvPr id="6" name="Rectangle 6"/>
          <p:cNvSpPr>
            <a:spLocks noGrp="1" noChangeArrowheads="1"/>
          </p:cNvSpPr>
          <p:nvPr>
            <p:ph type="sldNum" sz="quarter" idx="4"/>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pic>
        <p:nvPicPr>
          <p:cNvPr id="7" name="Picture 2"/>
          <p:cNvPicPr>
            <a:picLocks noChangeArrowheads="1"/>
          </p:cNvPicPr>
          <p:nvPr/>
        </p:nvPicPr>
        <p:blipFill>
          <a:blip r:embed="rId7" cstate="print"/>
          <a:srcRect/>
          <a:stretch>
            <a:fillRect/>
          </a:stretch>
        </p:blipFill>
        <p:spPr bwMode="auto">
          <a:xfrm>
            <a:off x="0" y="137160"/>
            <a:ext cx="1005840" cy="10058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69" r:id="rId4"/>
    <p:sldLayoutId id="2147483670" r:id="rId5"/>
  </p:sldLayoutIdLst>
  <p:hf hdr="0" dt="0"/>
  <p:txStyles>
    <p:titleStyle>
      <a:lvl1pPr algn="ctr" rtl="0" eaLnBrk="0" fontAlgn="base" hangingPunct="0">
        <a:spcBef>
          <a:spcPct val="0"/>
        </a:spcBef>
        <a:spcAft>
          <a:spcPct val="0"/>
        </a:spcAft>
        <a:defRPr sz="4000" b="0" i="0">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228600" indent="-2286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685800" indent="-22860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70114" y="1143000"/>
            <a:ext cx="8763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4300" marR="0" indent="-11430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cs typeface="Times New Roman" pitchFamily="18" charset="0"/>
            </a:endParaRPr>
          </a:p>
        </p:txBody>
      </p:sp>
      <p:pic>
        <p:nvPicPr>
          <p:cNvPr id="14" name="Picture 2"/>
          <p:cNvPicPr>
            <a:picLocks noChangeAspect="1" noChangeArrowheads="1"/>
          </p:cNvPicPr>
          <p:nvPr/>
        </p:nvPicPr>
        <p:blipFill>
          <a:blip r:embed="rId3" cstate="print"/>
          <a:srcRect/>
          <a:stretch>
            <a:fillRect/>
          </a:stretch>
        </p:blipFill>
        <p:spPr bwMode="auto">
          <a:xfrm>
            <a:off x="2247900" y="152401"/>
            <a:ext cx="4648200" cy="4419600"/>
          </a:xfrm>
          <a:prstGeom prst="rect">
            <a:avLst/>
          </a:prstGeom>
          <a:ln w="9525">
            <a:noFill/>
            <a:miter lim="800000"/>
            <a:headEnd/>
            <a:tailEnd/>
          </a:ln>
        </p:spPr>
      </p:pic>
      <p:sp>
        <p:nvSpPr>
          <p:cNvPr id="20486" name="Rectangle 4"/>
          <p:cNvSpPr>
            <a:spLocks noChangeArrowheads="1"/>
          </p:cNvSpPr>
          <p:nvPr/>
        </p:nvSpPr>
        <p:spPr bwMode="auto">
          <a:xfrm>
            <a:off x="28575" y="9524"/>
            <a:ext cx="1447800" cy="1362075"/>
          </a:xfrm>
          <a:prstGeom prst="rect">
            <a:avLst/>
          </a:prstGeom>
          <a:solidFill>
            <a:schemeClr val="bg1"/>
          </a:solidFill>
          <a:ln w="25400">
            <a:solidFill>
              <a:schemeClr val="bg1"/>
            </a:solidFill>
            <a:miter lim="800000"/>
            <a:headEnd/>
            <a:tailEnd/>
          </a:ln>
        </p:spPr>
        <p:txBody>
          <a:bodyPr wrap="none" anchor="ctr"/>
          <a:lstStyle/>
          <a:p>
            <a:endParaRPr lang="en-US" dirty="0"/>
          </a:p>
        </p:txBody>
      </p:sp>
      <p:sp>
        <p:nvSpPr>
          <p:cNvPr id="6" name="Rectangle 3"/>
          <p:cNvSpPr txBox="1">
            <a:spLocks noChangeArrowheads="1"/>
          </p:cNvSpPr>
          <p:nvPr/>
        </p:nvSpPr>
        <p:spPr bwMode="auto">
          <a:xfrm>
            <a:off x="762000" y="5105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2400" kern="0" dirty="0" smtClean="0">
                <a:solidFill>
                  <a:srgbClr val="000066"/>
                </a:solidFill>
                <a:latin typeface="+mj-lt"/>
                <a:ea typeface="+mj-ea"/>
                <a:cs typeface="+mj-cs"/>
              </a:rPr>
              <a:t>2019</a:t>
            </a:r>
            <a:endParaRPr lang="en-US" sz="2400" dirty="0" smtClean="0"/>
          </a:p>
        </p:txBody>
      </p:sp>
      <p:sp>
        <p:nvSpPr>
          <p:cNvPr id="11" name="Rectangle 3"/>
          <p:cNvSpPr txBox="1">
            <a:spLocks noChangeArrowheads="1"/>
          </p:cNvSpPr>
          <p:nvPr/>
        </p:nvSpPr>
        <p:spPr bwMode="auto">
          <a:xfrm>
            <a:off x="0" y="45720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u="none" strike="noStrike" kern="0" cap="none" spc="0" normalizeH="0" baseline="0" noProof="0" dirty="0" smtClean="0">
                <a:ln>
                  <a:noFill/>
                </a:ln>
                <a:solidFill>
                  <a:srgbClr val="000066"/>
                </a:solidFill>
                <a:effectLst/>
                <a:uLnTx/>
                <a:uFillTx/>
                <a:latin typeface="+mj-lt"/>
                <a:ea typeface="+mj-ea"/>
                <a:cs typeface="+mj-cs"/>
              </a:rPr>
              <a:t>Command Overview</a:t>
            </a:r>
            <a:endParaRPr kumimoji="0" lang="en-US" sz="4400" u="none" strike="noStrike" kern="0" cap="none" spc="0" normalizeH="0" baseline="0" noProof="0" dirty="0" smtClean="0">
              <a:ln>
                <a:noFill/>
              </a:ln>
              <a:solidFill>
                <a:srgbClr val="000066"/>
              </a:solidFill>
              <a:effectLst/>
              <a:uLnTx/>
              <a:uFillTx/>
              <a:latin typeface="+mj-lt"/>
              <a:ea typeface="+mj-ea"/>
              <a:cs typeface="+mj-cs"/>
            </a:endParaRPr>
          </a:p>
        </p:txBody>
      </p:sp>
      <p:sp>
        <p:nvSpPr>
          <p:cNvPr id="15" name="Rectangle 7"/>
          <p:cNvSpPr>
            <a:spLocks noChangeArrowheads="1"/>
          </p:cNvSpPr>
          <p:nvPr/>
        </p:nvSpPr>
        <p:spPr bwMode="auto">
          <a:xfrm>
            <a:off x="3962400" y="6553200"/>
            <a:ext cx="1371600" cy="304800"/>
          </a:xfrm>
          <a:prstGeom prst="rect">
            <a:avLst/>
          </a:prstGeom>
          <a:solidFill>
            <a:schemeClr val="bg1"/>
          </a:solidFill>
          <a:ln w="25400">
            <a:noFill/>
            <a:miter lim="800000"/>
            <a:headEnd/>
            <a:tailEnd/>
          </a:ln>
        </p:spPr>
        <p:txBody>
          <a:bodyPr wrap="none" anchor="ctr"/>
          <a:lstStyle/>
          <a:p>
            <a:pPr>
              <a:spcBef>
                <a:spcPct val="50000"/>
              </a:spcBef>
              <a:buFontTx/>
              <a:buChar char="•"/>
            </a:pPr>
            <a:endParaRPr lang="en-US" dirty="0"/>
          </a:p>
        </p:txBody>
      </p:sp>
      <p:sp>
        <p:nvSpPr>
          <p:cNvPr id="16" name="Rectangle 3"/>
          <p:cNvSpPr>
            <a:spLocks noChangeArrowheads="1"/>
          </p:cNvSpPr>
          <p:nvPr/>
        </p:nvSpPr>
        <p:spPr bwMode="auto">
          <a:xfrm>
            <a:off x="3886200" y="6629400"/>
            <a:ext cx="1371600" cy="228600"/>
          </a:xfrm>
          <a:prstGeom prst="rect">
            <a:avLst/>
          </a:prstGeom>
          <a:solidFill>
            <a:schemeClr val="bg1"/>
          </a:solidFill>
          <a:ln w="25400">
            <a:noFill/>
            <a:miter lim="800000"/>
            <a:headEnd/>
            <a:tailEnd/>
          </a:ln>
        </p:spPr>
        <p:txBody>
          <a:bodyPr wrap="none" anchor="ctr"/>
          <a:lstStyle/>
          <a:p>
            <a:endParaRPr lang="en-US" dirty="0"/>
          </a:p>
        </p:txBody>
      </p:sp>
      <p:sp>
        <p:nvSpPr>
          <p:cNvPr id="12" name="Text Box 4"/>
          <p:cNvSpPr txBox="1">
            <a:spLocks noChangeArrowheads="1"/>
          </p:cNvSpPr>
          <p:nvPr/>
        </p:nvSpPr>
        <p:spPr bwMode="auto">
          <a:xfrm>
            <a:off x="7162800" y="6007254"/>
            <a:ext cx="1981200" cy="584775"/>
          </a:xfrm>
          <a:prstGeom prst="rect">
            <a:avLst/>
          </a:prstGeom>
          <a:noFill/>
          <a:ln w="25400">
            <a:noFill/>
            <a:miter lim="800000"/>
            <a:headEnd/>
            <a:tailEnd/>
          </a:ln>
        </p:spPr>
        <p:txBody>
          <a:bodyPr wrap="square">
            <a:spAutoFit/>
          </a:bodyPr>
          <a:lstStyle/>
          <a:p>
            <a:r>
              <a:rPr lang="en-US" sz="1600" dirty="0">
                <a:solidFill>
                  <a:srgbClr val="000000"/>
                </a:solidFill>
                <a:latin typeface="Arial"/>
              </a:rPr>
              <a:t>Mr. </a:t>
            </a:r>
            <a:r>
              <a:rPr lang="en-US" sz="1600" dirty="0" smtClean="0">
                <a:solidFill>
                  <a:srgbClr val="000000"/>
                </a:solidFill>
                <a:latin typeface="Arial"/>
              </a:rPr>
              <a:t>Doyle Avant</a:t>
            </a:r>
          </a:p>
          <a:p>
            <a:r>
              <a:rPr lang="en-US" sz="1600" dirty="0" smtClean="0">
                <a:solidFill>
                  <a:srgbClr val="000000"/>
                </a:solidFill>
                <a:latin typeface="Arial"/>
              </a:rPr>
              <a:t>Technical Director</a:t>
            </a:r>
            <a:endParaRPr lang="en-US" sz="1600" dirty="0">
              <a:solidFill>
                <a:srgbClr val="000000"/>
              </a:solidFill>
              <a:latin typeface="Arial"/>
            </a:endParaRPr>
          </a:p>
        </p:txBody>
      </p:sp>
      <p:sp>
        <p:nvSpPr>
          <p:cNvPr id="20" name="Text Box 4"/>
          <p:cNvSpPr txBox="1">
            <a:spLocks noChangeArrowheads="1"/>
          </p:cNvSpPr>
          <p:nvPr/>
        </p:nvSpPr>
        <p:spPr bwMode="auto">
          <a:xfrm>
            <a:off x="142875" y="5986235"/>
            <a:ext cx="2667000" cy="584775"/>
          </a:xfrm>
          <a:prstGeom prst="rect">
            <a:avLst/>
          </a:prstGeom>
          <a:noFill/>
          <a:ln w="25400">
            <a:noFill/>
            <a:miter lim="800000"/>
            <a:headEnd/>
            <a:tailEnd/>
          </a:ln>
        </p:spPr>
        <p:txBody>
          <a:bodyPr>
            <a:spAutoFit/>
          </a:bodyPr>
          <a:lstStyle/>
          <a:p>
            <a:r>
              <a:rPr lang="en-US" sz="1600" dirty="0" smtClean="0">
                <a:solidFill>
                  <a:srgbClr val="000000"/>
                </a:solidFill>
                <a:latin typeface="Arial"/>
              </a:rPr>
              <a:t>CAPT </a:t>
            </a:r>
            <a:r>
              <a:rPr lang="en-US" sz="1600" dirty="0" smtClean="0">
                <a:solidFill>
                  <a:srgbClr val="000000"/>
                </a:solidFill>
                <a:latin typeface="Arial"/>
              </a:rPr>
              <a:t>Brent E. Cower</a:t>
            </a:r>
            <a:endParaRPr lang="en-US" sz="1600" dirty="0" smtClean="0">
              <a:solidFill>
                <a:srgbClr val="000000"/>
              </a:solidFill>
              <a:latin typeface="Arial"/>
            </a:endParaRPr>
          </a:p>
          <a:p>
            <a:r>
              <a:rPr lang="en-US" sz="1600" dirty="0" smtClean="0">
                <a:solidFill>
                  <a:srgbClr val="000000"/>
                </a:solidFill>
                <a:latin typeface="Arial"/>
              </a:rPr>
              <a:t>Commanding Officer</a:t>
            </a:r>
            <a:endParaRPr lang="en-US" sz="1600" dirty="0">
              <a:solidFill>
                <a:srgbClr val="000000"/>
              </a:solidFill>
              <a:latin typeface="Arial"/>
            </a:endParaRPr>
          </a:p>
        </p:txBody>
      </p:sp>
      <p:sp>
        <p:nvSpPr>
          <p:cNvPr id="21" name="Text Box 4"/>
          <p:cNvSpPr txBox="1">
            <a:spLocks noChangeArrowheads="1"/>
          </p:cNvSpPr>
          <p:nvPr/>
        </p:nvSpPr>
        <p:spPr bwMode="auto">
          <a:xfrm>
            <a:off x="3263462" y="5980976"/>
            <a:ext cx="2828301" cy="584775"/>
          </a:xfrm>
          <a:prstGeom prst="rect">
            <a:avLst/>
          </a:prstGeom>
          <a:noFill/>
          <a:ln w="25400">
            <a:noFill/>
            <a:miter lim="800000"/>
            <a:headEnd/>
            <a:tailEnd/>
          </a:ln>
        </p:spPr>
        <p:txBody>
          <a:bodyPr wrap="square">
            <a:spAutoFit/>
          </a:bodyPr>
          <a:lstStyle/>
          <a:p>
            <a:pPr algn="ctr"/>
            <a:r>
              <a:rPr lang="en-US" sz="1600" dirty="0" smtClean="0">
                <a:solidFill>
                  <a:srgbClr val="000000"/>
                </a:solidFill>
                <a:latin typeface="Arial"/>
              </a:rPr>
              <a:t>CDR Robert Carr</a:t>
            </a:r>
          </a:p>
          <a:p>
            <a:pPr algn="ctr"/>
            <a:r>
              <a:rPr lang="en-US" sz="1600" dirty="0" smtClean="0">
                <a:solidFill>
                  <a:srgbClr val="000000"/>
                </a:solidFill>
                <a:latin typeface="Arial"/>
              </a:rPr>
              <a:t>Executive Officer</a:t>
            </a:r>
          </a:p>
        </p:txBody>
      </p:sp>
    </p:spTree>
    <p:extLst>
      <p:ext uri="{BB962C8B-B14F-4D97-AF65-F5344CB8AC3E}">
        <p14:creationId xmlns:p14="http://schemas.microsoft.com/office/powerpoint/2010/main" val="2360502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6"/>
          <p:cNvSpPr>
            <a:spLocks noChangeArrowheads="1"/>
          </p:cNvSpPr>
          <p:nvPr/>
        </p:nvSpPr>
        <p:spPr bwMode="auto">
          <a:xfrm rot="16200000" flipV="1">
            <a:off x="6063456" y="5631929"/>
            <a:ext cx="304800" cy="239712"/>
          </a:xfrm>
          <a:prstGeom prst="rightArrow">
            <a:avLst>
              <a:gd name="adj1" fmla="val 50000"/>
              <a:gd name="adj2" fmla="val 31788"/>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85" name="AutoShape 6"/>
          <p:cNvSpPr>
            <a:spLocks noChangeArrowheads="1"/>
          </p:cNvSpPr>
          <p:nvPr/>
        </p:nvSpPr>
        <p:spPr bwMode="auto">
          <a:xfrm rot="5400000">
            <a:off x="6048450" y="4820782"/>
            <a:ext cx="304800" cy="239712"/>
          </a:xfrm>
          <a:prstGeom prst="rightArrow">
            <a:avLst>
              <a:gd name="adj1" fmla="val 50000"/>
              <a:gd name="adj2" fmla="val 31788"/>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69" name="Rectangle 10"/>
          <p:cNvSpPr>
            <a:spLocks noChangeArrowheads="1"/>
          </p:cNvSpPr>
          <p:nvPr/>
        </p:nvSpPr>
        <p:spPr bwMode="auto">
          <a:xfrm>
            <a:off x="5171558" y="5073896"/>
            <a:ext cx="2073409" cy="488704"/>
          </a:xfrm>
          <a:prstGeom prst="rect">
            <a:avLst/>
          </a:prstGeom>
          <a:solidFill>
            <a:srgbClr val="FFCC00"/>
          </a:solidFill>
          <a:ln w="12700" algn="ctr">
            <a:solidFill>
              <a:srgbClr val="808080"/>
            </a:solidFill>
            <a:miter lim="800000"/>
            <a:headEnd/>
            <a:tailEnd/>
          </a:ln>
          <a:effectLst>
            <a:outerShdw dist="35921" dir="2700000" algn="ctr" rotWithShape="0">
              <a:schemeClr val="bg2"/>
            </a:outerShdw>
          </a:effectLst>
        </p:spPr>
        <p:txBody>
          <a:bodyPr lIns="45720" tIns="45720" anchorCtr="1"/>
          <a:lstStyle/>
          <a:p>
            <a:pPr algn="ctr" eaLnBrk="0" hangingPunct="0">
              <a:defRPr/>
            </a:pPr>
            <a:r>
              <a:rPr lang="en-US" sz="800" b="1" u="sng" dirty="0" smtClean="0">
                <a:solidFill>
                  <a:srgbClr val="000000"/>
                </a:solidFill>
                <a:latin typeface="Arial" charset="0"/>
              </a:rPr>
              <a:t>Officer Programmed Authorizations / Enlisted Programmed Authorizations (OPA/EPA) Process </a:t>
            </a:r>
            <a:endParaRPr lang="en-US" sz="800" b="1" u="sng" dirty="0">
              <a:solidFill>
                <a:srgbClr val="000000"/>
              </a:solidFill>
              <a:latin typeface="Arial" charset="0"/>
            </a:endParaRPr>
          </a:p>
        </p:txBody>
      </p:sp>
      <p:sp>
        <p:nvSpPr>
          <p:cNvPr id="2092" name="AutoShape 25"/>
          <p:cNvSpPr>
            <a:spLocks noChangeArrowheads="1"/>
          </p:cNvSpPr>
          <p:nvPr/>
        </p:nvSpPr>
        <p:spPr bwMode="auto">
          <a:xfrm>
            <a:off x="3484181" y="3607073"/>
            <a:ext cx="228600" cy="239712"/>
          </a:xfrm>
          <a:prstGeom prst="rightArrow">
            <a:avLst>
              <a:gd name="adj1" fmla="val 50000"/>
              <a:gd name="adj2" fmla="val 25000"/>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78" name="AutoShape 6"/>
          <p:cNvSpPr>
            <a:spLocks noChangeArrowheads="1"/>
          </p:cNvSpPr>
          <p:nvPr/>
        </p:nvSpPr>
        <p:spPr bwMode="auto">
          <a:xfrm rot="16200000" flipV="1">
            <a:off x="2242344" y="5442744"/>
            <a:ext cx="304800" cy="239712"/>
          </a:xfrm>
          <a:prstGeom prst="rightArrow">
            <a:avLst>
              <a:gd name="adj1" fmla="val 50000"/>
              <a:gd name="adj2" fmla="val 31788"/>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2068" name="Slide Number Placeholder 6"/>
          <p:cNvSpPr>
            <a:spLocks noGrp="1"/>
          </p:cNvSpPr>
          <p:nvPr>
            <p:ph type="sldNum" sz="quarter" idx="11"/>
          </p:nvPr>
        </p:nvSpPr>
        <p:spPr>
          <a:xfrm>
            <a:off x="8527669" y="6604000"/>
            <a:ext cx="671512" cy="254000"/>
          </a:xfrm>
          <a:noFill/>
        </p:spPr>
        <p:txBody>
          <a:bodyPr/>
          <a:lstStyle/>
          <a:p>
            <a:fld id="{43087416-F2F3-4380-A2FC-D5211EE93FEA}" type="slidenum">
              <a:rPr lang="en-US">
                <a:solidFill>
                  <a:srgbClr val="000000"/>
                </a:solidFill>
              </a:rPr>
              <a:pPr/>
              <a:t>10</a:t>
            </a:fld>
            <a:endParaRPr lang="en-US" dirty="0">
              <a:solidFill>
                <a:srgbClr val="000000"/>
              </a:solidFill>
            </a:endParaRPr>
          </a:p>
        </p:txBody>
      </p:sp>
      <p:sp>
        <p:nvSpPr>
          <p:cNvPr id="2070" name="AutoShape 3"/>
          <p:cNvSpPr>
            <a:spLocks noChangeArrowheads="1"/>
          </p:cNvSpPr>
          <p:nvPr/>
        </p:nvSpPr>
        <p:spPr bwMode="auto">
          <a:xfrm rot="5400000">
            <a:off x="4088225" y="2164829"/>
            <a:ext cx="685800" cy="239712"/>
          </a:xfrm>
          <a:prstGeom prst="rightArrow">
            <a:avLst>
              <a:gd name="adj1" fmla="val 50000"/>
              <a:gd name="adj2" fmla="val 71523"/>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3056644" name="Rectangle 4"/>
          <p:cNvSpPr>
            <a:spLocks noChangeArrowheads="1"/>
          </p:cNvSpPr>
          <p:nvPr/>
        </p:nvSpPr>
        <p:spPr bwMode="auto">
          <a:xfrm>
            <a:off x="3788981" y="1408385"/>
            <a:ext cx="2971800" cy="914400"/>
          </a:xfrm>
          <a:prstGeom prst="rect">
            <a:avLst/>
          </a:prstGeom>
          <a:solidFill>
            <a:schemeClr val="folHlink"/>
          </a:solidFill>
          <a:ln w="12700" algn="ctr">
            <a:solidFill>
              <a:srgbClr val="808080"/>
            </a:solidFill>
            <a:miter lim="800000"/>
            <a:headEnd/>
            <a:tailEnd/>
          </a:ln>
          <a:effectLst>
            <a:outerShdw dist="35921" dir="2700000" algn="ctr" rotWithShape="0">
              <a:schemeClr val="bg2"/>
            </a:outerShdw>
          </a:effectLst>
        </p:spPr>
        <p:txBody>
          <a:bodyPr lIns="45720" rIns="0" anchorCtr="1"/>
          <a:lstStyle/>
          <a:p>
            <a:pPr algn="ctr" eaLnBrk="0" hangingPunct="0">
              <a:defRPr/>
            </a:pPr>
            <a:r>
              <a:rPr lang="en-US" sz="1400" b="1">
                <a:solidFill>
                  <a:srgbClr val="000000"/>
                </a:solidFill>
                <a:latin typeface="Arial" charset="0"/>
              </a:rPr>
              <a:t>Manpower Controls</a:t>
            </a:r>
          </a:p>
        </p:txBody>
      </p:sp>
      <p:sp>
        <p:nvSpPr>
          <p:cNvPr id="2072" name="Rectangle 5"/>
          <p:cNvSpPr>
            <a:spLocks noChangeArrowheads="1"/>
          </p:cNvSpPr>
          <p:nvPr/>
        </p:nvSpPr>
        <p:spPr bwMode="auto">
          <a:xfrm>
            <a:off x="3712781" y="2627585"/>
            <a:ext cx="1295400" cy="2804963"/>
          </a:xfrm>
          <a:prstGeom prst="rect">
            <a:avLst/>
          </a:prstGeom>
          <a:solidFill>
            <a:srgbClr val="FFCC00"/>
          </a:solidFill>
          <a:ln w="9525" algn="ctr">
            <a:solidFill>
              <a:schemeClr val="tx1"/>
            </a:solidFill>
            <a:miter lim="800000"/>
            <a:headEnd/>
            <a:tailEnd/>
          </a:ln>
        </p:spPr>
        <p:txBody>
          <a:bodyPr wrap="none" anchor="ctr"/>
          <a:lstStyle/>
          <a:p>
            <a:endParaRPr lang="en-US">
              <a:solidFill>
                <a:srgbClr val="000000"/>
              </a:solidFill>
            </a:endParaRPr>
          </a:p>
        </p:txBody>
      </p:sp>
      <p:sp>
        <p:nvSpPr>
          <p:cNvPr id="2073" name="AutoShape 6"/>
          <p:cNvSpPr>
            <a:spLocks noChangeArrowheads="1"/>
          </p:cNvSpPr>
          <p:nvPr/>
        </p:nvSpPr>
        <p:spPr bwMode="auto">
          <a:xfrm rot="5400000">
            <a:off x="2221325" y="4299744"/>
            <a:ext cx="304800" cy="239712"/>
          </a:xfrm>
          <a:prstGeom prst="rightArrow">
            <a:avLst>
              <a:gd name="adj1" fmla="val 50000"/>
              <a:gd name="adj2" fmla="val 31788"/>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3056647" name="Rectangle 7"/>
          <p:cNvSpPr>
            <a:spLocks noChangeArrowheads="1"/>
          </p:cNvSpPr>
          <p:nvPr/>
        </p:nvSpPr>
        <p:spPr bwMode="auto">
          <a:xfrm>
            <a:off x="55181" y="1347951"/>
            <a:ext cx="838200" cy="5371946"/>
          </a:xfrm>
          <a:prstGeom prst="rect">
            <a:avLst/>
          </a:prstGeom>
          <a:solidFill>
            <a:schemeClr val="folHlink"/>
          </a:solidFill>
          <a:ln w="12700" algn="ctr">
            <a:solidFill>
              <a:srgbClr val="808080"/>
            </a:solidFill>
            <a:miter lim="800000"/>
            <a:headEnd/>
            <a:tailEnd/>
          </a:ln>
          <a:effectLst>
            <a:outerShdw dist="35921" dir="2700000" algn="ctr" rotWithShape="0">
              <a:schemeClr val="bg2"/>
            </a:outerShdw>
          </a:effectLst>
        </p:spPr>
        <p:txBody>
          <a:bodyPr lIns="45720" rIns="0" anchorCtr="1"/>
          <a:lstStyle/>
          <a:p>
            <a:pPr algn="ctr" eaLnBrk="0" hangingPunct="0">
              <a:defRPr/>
            </a:pPr>
            <a:r>
              <a:rPr lang="en-US" sz="1200" b="1">
                <a:solidFill>
                  <a:srgbClr val="000000"/>
                </a:solidFill>
                <a:latin typeface="Arial" charset="0"/>
              </a:rPr>
              <a:t>Suppliers</a:t>
            </a:r>
          </a:p>
        </p:txBody>
      </p:sp>
      <p:sp>
        <p:nvSpPr>
          <p:cNvPr id="3056648" name="Rectangle 8"/>
          <p:cNvSpPr>
            <a:spLocks noChangeArrowheads="1"/>
          </p:cNvSpPr>
          <p:nvPr/>
        </p:nvSpPr>
        <p:spPr bwMode="auto">
          <a:xfrm rot="5400000">
            <a:off x="5027888" y="2647293"/>
            <a:ext cx="2475185" cy="2057400"/>
          </a:xfrm>
          <a:prstGeom prst="rect">
            <a:avLst/>
          </a:prstGeom>
          <a:solidFill>
            <a:srgbClr val="FFCC00"/>
          </a:solidFill>
          <a:ln w="12700" algn="ctr">
            <a:solidFill>
              <a:srgbClr val="808080"/>
            </a:solidFill>
            <a:miter lim="800000"/>
            <a:headEnd/>
            <a:tailEnd/>
          </a:ln>
          <a:effectLst>
            <a:outerShdw dist="35921" dir="2700000" algn="ctr" rotWithShape="0">
              <a:schemeClr val="bg2"/>
            </a:outerShdw>
          </a:effectLst>
        </p:spPr>
        <p:txBody>
          <a:bodyPr rot="10800000" vert="eaVert" lIns="45720" rIns="45720" anchorCtr="1"/>
          <a:lstStyle/>
          <a:p>
            <a:pPr algn="ctr" eaLnBrk="0" hangingPunct="0">
              <a:defRPr/>
            </a:pPr>
            <a:r>
              <a:rPr lang="en-US" sz="1200" b="1">
                <a:solidFill>
                  <a:srgbClr val="000000"/>
                </a:solidFill>
                <a:latin typeface="Arial" charset="0"/>
              </a:rPr>
              <a:t>Activity Manpower Documents (AMDs)</a:t>
            </a:r>
          </a:p>
        </p:txBody>
      </p:sp>
      <p:sp>
        <p:nvSpPr>
          <p:cNvPr id="2076" name="Rectangle 9"/>
          <p:cNvSpPr>
            <a:spLocks noChangeArrowheads="1"/>
          </p:cNvSpPr>
          <p:nvPr/>
        </p:nvSpPr>
        <p:spPr bwMode="auto">
          <a:xfrm>
            <a:off x="1447800" y="1982788"/>
            <a:ext cx="2057400" cy="2362200"/>
          </a:xfrm>
          <a:prstGeom prst="rect">
            <a:avLst/>
          </a:prstGeom>
          <a:solidFill>
            <a:srgbClr val="0066FF"/>
          </a:solidFill>
          <a:ln w="9525" algn="ctr">
            <a:solidFill>
              <a:schemeClr val="tx1"/>
            </a:solidFill>
            <a:miter lim="800000"/>
            <a:headEnd/>
            <a:tailEnd/>
          </a:ln>
        </p:spPr>
        <p:txBody>
          <a:bodyPr wrap="none" anchor="ctr"/>
          <a:lstStyle/>
          <a:p>
            <a:endParaRPr lang="en-US">
              <a:solidFill>
                <a:srgbClr val="000000"/>
              </a:solidFill>
            </a:endParaRPr>
          </a:p>
        </p:txBody>
      </p:sp>
      <p:sp>
        <p:nvSpPr>
          <p:cNvPr id="3056650" name="Rectangle 10"/>
          <p:cNvSpPr>
            <a:spLocks noChangeArrowheads="1"/>
          </p:cNvSpPr>
          <p:nvPr/>
        </p:nvSpPr>
        <p:spPr bwMode="auto">
          <a:xfrm>
            <a:off x="5312981" y="3886200"/>
            <a:ext cx="1752600" cy="951185"/>
          </a:xfrm>
          <a:prstGeom prst="rect">
            <a:avLst/>
          </a:prstGeom>
          <a:solidFill>
            <a:srgbClr val="CC6600"/>
          </a:solidFill>
          <a:ln w="12700" algn="ctr">
            <a:solidFill>
              <a:srgbClr val="808080"/>
            </a:solidFill>
            <a:miter lim="800000"/>
            <a:headEnd/>
            <a:tailEnd/>
          </a:ln>
          <a:effectLst>
            <a:outerShdw dist="35921" dir="2700000" algn="ctr" rotWithShape="0">
              <a:schemeClr val="bg2"/>
            </a:outerShdw>
          </a:effectLst>
        </p:spPr>
        <p:txBody>
          <a:bodyPr tIns="91440" anchorCtr="1"/>
          <a:lstStyle/>
          <a:p>
            <a:pPr algn="ctr" eaLnBrk="0" hangingPunct="0">
              <a:defRPr/>
            </a:pPr>
            <a:r>
              <a:rPr lang="en-US" sz="1200" b="1" dirty="0" smtClean="0">
                <a:solidFill>
                  <a:srgbClr val="000000"/>
                </a:solidFill>
                <a:latin typeface="Arial" charset="0"/>
              </a:rPr>
              <a:t>Authorized Positions</a:t>
            </a:r>
            <a:endParaRPr lang="en-US" sz="1200" b="1" dirty="0">
              <a:solidFill>
                <a:srgbClr val="000000"/>
              </a:solidFill>
              <a:latin typeface="Arial" charset="0"/>
            </a:endParaRPr>
          </a:p>
        </p:txBody>
      </p:sp>
      <p:sp>
        <p:nvSpPr>
          <p:cNvPr id="3056651" name="Rectangle 11"/>
          <p:cNvSpPr>
            <a:spLocks noChangeArrowheads="1"/>
          </p:cNvSpPr>
          <p:nvPr/>
        </p:nvSpPr>
        <p:spPr bwMode="auto">
          <a:xfrm rot="5400000">
            <a:off x="5822569" y="1460772"/>
            <a:ext cx="533400" cy="10382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lIns="45720" rIns="45720" anchor="ctr"/>
          <a:lstStyle/>
          <a:p>
            <a:pPr algn="ctr" eaLnBrk="0" hangingPunct="0">
              <a:defRPr/>
            </a:pPr>
            <a:r>
              <a:rPr lang="en-US" sz="1000" b="1" i="1">
                <a:solidFill>
                  <a:srgbClr val="000000"/>
                </a:solidFill>
                <a:latin typeface="Arial" charset="0"/>
              </a:rPr>
              <a:t>Organizational </a:t>
            </a:r>
          </a:p>
          <a:p>
            <a:pPr algn="ctr" eaLnBrk="0" hangingPunct="0">
              <a:defRPr/>
            </a:pPr>
            <a:r>
              <a:rPr lang="en-US" sz="1000" b="1" i="1">
                <a:solidFill>
                  <a:srgbClr val="000000"/>
                </a:solidFill>
                <a:latin typeface="Arial" charset="0"/>
              </a:rPr>
              <a:t>Structure</a:t>
            </a:r>
          </a:p>
          <a:p>
            <a:pPr algn="ctr" eaLnBrk="0" hangingPunct="0">
              <a:defRPr/>
            </a:pPr>
            <a:r>
              <a:rPr lang="en-US" sz="1000" b="1" i="1">
                <a:solidFill>
                  <a:srgbClr val="000000"/>
                </a:solidFill>
                <a:latin typeface="Arial" charset="0"/>
              </a:rPr>
              <a:t>(Activities/UICs)</a:t>
            </a:r>
          </a:p>
        </p:txBody>
      </p:sp>
      <p:sp>
        <p:nvSpPr>
          <p:cNvPr id="2079" name="Text Box 12"/>
          <p:cNvSpPr txBox="1">
            <a:spLocks noChangeArrowheads="1"/>
          </p:cNvSpPr>
          <p:nvPr/>
        </p:nvSpPr>
        <p:spPr bwMode="auto">
          <a:xfrm>
            <a:off x="1426781" y="1981200"/>
            <a:ext cx="2133600" cy="387798"/>
          </a:xfrm>
          <a:prstGeom prst="rect">
            <a:avLst/>
          </a:prstGeom>
          <a:noFill/>
          <a:ln w="9525" algn="ctr">
            <a:noFill/>
            <a:miter lim="800000"/>
            <a:headEnd/>
            <a:tailEnd/>
          </a:ln>
        </p:spPr>
        <p:txBody>
          <a:bodyPr>
            <a:spAutoFit/>
          </a:bodyPr>
          <a:lstStyle/>
          <a:p>
            <a:pPr algn="ctr" eaLnBrk="0" hangingPunct="0">
              <a:lnSpc>
                <a:spcPct val="80000"/>
              </a:lnSpc>
            </a:pPr>
            <a:r>
              <a:rPr lang="en-US" sz="1200" b="1" u="sng" dirty="0" smtClean="0">
                <a:solidFill>
                  <a:srgbClr val="FFFFFF"/>
                </a:solidFill>
                <a:latin typeface="Arial" charset="0"/>
              </a:rPr>
              <a:t>Manpower RQMT Determination Process</a:t>
            </a:r>
            <a:endParaRPr lang="en-US" sz="1200" b="1" u="sng" dirty="0">
              <a:solidFill>
                <a:srgbClr val="FFFFFF"/>
              </a:solidFill>
              <a:latin typeface="Arial" charset="0"/>
            </a:endParaRPr>
          </a:p>
        </p:txBody>
      </p:sp>
      <p:sp>
        <p:nvSpPr>
          <p:cNvPr id="3056653" name="Rectangle 13"/>
          <p:cNvSpPr>
            <a:spLocks noChangeArrowheads="1"/>
          </p:cNvSpPr>
          <p:nvPr/>
        </p:nvSpPr>
        <p:spPr bwMode="auto">
          <a:xfrm rot="5400000">
            <a:off x="5935365" y="3716338"/>
            <a:ext cx="507831" cy="1600200"/>
          </a:xfrm>
          <a:prstGeom prst="rect">
            <a:avLst/>
          </a:prstGeom>
          <a:solidFill>
            <a:srgbClr val="FFFFFF"/>
          </a:solidFill>
          <a:ln w="12700" algn="ctr">
            <a:solidFill>
              <a:srgbClr val="808080"/>
            </a:solidFill>
            <a:miter lim="800000"/>
            <a:headEnd/>
            <a:tailEnd/>
          </a:ln>
          <a:effectLst>
            <a:outerShdw dist="35921" dir="2700000" algn="ctr" rotWithShape="0">
              <a:schemeClr val="bg2"/>
            </a:outerShdw>
          </a:effectLst>
        </p:spPr>
        <p:txBody>
          <a:bodyPr rot="10800000" vert="eaVert" lIns="45720" rIns="45720" anchor="ctr">
            <a:spAutoFit/>
          </a:bodyPr>
          <a:lstStyle/>
          <a:p>
            <a:pPr algn="ctr" eaLnBrk="0" hangingPunct="0">
              <a:defRPr/>
            </a:pPr>
            <a:r>
              <a:rPr lang="en-US" sz="900" b="1" dirty="0" smtClean="0">
                <a:solidFill>
                  <a:srgbClr val="000000"/>
                </a:solidFill>
                <a:latin typeface="Arial" charset="0"/>
              </a:rPr>
              <a:t>Billet Authorizations (BA)</a:t>
            </a:r>
            <a:endParaRPr lang="en-US" sz="900" b="1" dirty="0">
              <a:solidFill>
                <a:srgbClr val="000000"/>
              </a:solidFill>
              <a:latin typeface="Arial" charset="0"/>
            </a:endParaRPr>
          </a:p>
          <a:p>
            <a:pPr algn="ctr" eaLnBrk="0" hangingPunct="0">
              <a:defRPr/>
            </a:pPr>
            <a:r>
              <a:rPr lang="en-US" sz="900" b="1" dirty="0" smtClean="0">
                <a:solidFill>
                  <a:srgbClr val="000000"/>
                </a:solidFill>
                <a:latin typeface="Arial" charset="0"/>
              </a:rPr>
              <a:t>&amp; Programmed</a:t>
            </a:r>
            <a:endParaRPr lang="en-US" sz="900" b="1" dirty="0">
              <a:solidFill>
                <a:srgbClr val="000000"/>
              </a:solidFill>
              <a:latin typeface="Arial" charset="0"/>
            </a:endParaRPr>
          </a:p>
          <a:p>
            <a:pPr algn="ctr" eaLnBrk="0" hangingPunct="0">
              <a:defRPr/>
            </a:pPr>
            <a:r>
              <a:rPr lang="en-US" sz="900" b="1" dirty="0" smtClean="0">
                <a:solidFill>
                  <a:srgbClr val="000000"/>
                </a:solidFill>
                <a:latin typeface="Arial" charset="0"/>
              </a:rPr>
              <a:t>Authorizations (PA)</a:t>
            </a:r>
            <a:endParaRPr lang="en-US" sz="900" b="1" dirty="0">
              <a:solidFill>
                <a:srgbClr val="000000"/>
              </a:solidFill>
              <a:latin typeface="Arial" charset="0"/>
            </a:endParaRPr>
          </a:p>
        </p:txBody>
      </p:sp>
      <p:sp>
        <p:nvSpPr>
          <p:cNvPr id="2081" name="Rectangle 14"/>
          <p:cNvSpPr>
            <a:spLocks noGrp="1" noChangeArrowheads="1"/>
          </p:cNvSpPr>
          <p:nvPr>
            <p:ph type="title"/>
          </p:nvPr>
        </p:nvSpPr>
        <p:spPr>
          <a:noFill/>
        </p:spPr>
        <p:txBody>
          <a:bodyPr lIns="92075" tIns="46038" rIns="92075" bIns="46038"/>
          <a:lstStyle/>
          <a:p>
            <a:pPr eaLnBrk="1" hangingPunct="1"/>
            <a:r>
              <a:rPr lang="en-US" dirty="0" smtClean="0"/>
              <a:t>Manpower Management Process</a:t>
            </a:r>
            <a:r>
              <a:rPr lang="en-US" sz="2800" dirty="0" smtClean="0"/>
              <a:t/>
            </a:r>
            <a:br>
              <a:rPr lang="en-US" sz="2800" dirty="0" smtClean="0"/>
            </a:br>
            <a:r>
              <a:rPr lang="en-US" sz="2800" i="1" dirty="0" smtClean="0"/>
              <a:t>Where does NAVMAC fit</a:t>
            </a:r>
          </a:p>
        </p:txBody>
      </p:sp>
      <p:sp>
        <p:nvSpPr>
          <p:cNvPr id="3056655" name="Rectangle 15"/>
          <p:cNvSpPr>
            <a:spLocks noChangeArrowheads="1"/>
          </p:cNvSpPr>
          <p:nvPr/>
        </p:nvSpPr>
        <p:spPr bwMode="auto">
          <a:xfrm rot="5400000">
            <a:off x="2278471" y="1616870"/>
            <a:ext cx="382588" cy="18764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tIns="91440" bIns="91440" anchor="ctr" anchorCtr="1"/>
          <a:lstStyle/>
          <a:p>
            <a:pPr algn="ctr" eaLnBrk="0" hangingPunct="0">
              <a:defRPr/>
            </a:pPr>
            <a:r>
              <a:rPr lang="en-US" sz="1000" b="1" dirty="0" smtClean="0">
                <a:solidFill>
                  <a:srgbClr val="000000"/>
                </a:solidFill>
                <a:latin typeface="Arial" charset="0"/>
              </a:rPr>
              <a:t>Fleet Manpower </a:t>
            </a:r>
            <a:r>
              <a:rPr lang="en-US" sz="1000" b="1" dirty="0">
                <a:solidFill>
                  <a:srgbClr val="000000"/>
                </a:solidFill>
                <a:latin typeface="Arial" charset="0"/>
              </a:rPr>
              <a:t>Requirement </a:t>
            </a:r>
          </a:p>
          <a:p>
            <a:pPr algn="ctr" eaLnBrk="0" hangingPunct="0">
              <a:defRPr/>
            </a:pPr>
            <a:r>
              <a:rPr lang="en-US" sz="1000" b="1" dirty="0">
                <a:solidFill>
                  <a:srgbClr val="000000"/>
                </a:solidFill>
                <a:latin typeface="Arial" charset="0"/>
              </a:rPr>
              <a:t>Determination </a:t>
            </a:r>
            <a:r>
              <a:rPr lang="en-US" sz="1000" b="1" dirty="0" smtClean="0">
                <a:solidFill>
                  <a:srgbClr val="000000"/>
                </a:solidFill>
                <a:latin typeface="Arial" charset="0"/>
              </a:rPr>
              <a:t>Program</a:t>
            </a:r>
            <a:endParaRPr lang="en-US" sz="1000" b="1" dirty="0">
              <a:solidFill>
                <a:srgbClr val="000000"/>
              </a:solidFill>
              <a:latin typeface="Arial" charset="0"/>
            </a:endParaRPr>
          </a:p>
        </p:txBody>
      </p:sp>
      <p:sp>
        <p:nvSpPr>
          <p:cNvPr id="3056656" name="Rectangle 16"/>
          <p:cNvSpPr>
            <a:spLocks noChangeArrowheads="1"/>
          </p:cNvSpPr>
          <p:nvPr/>
        </p:nvSpPr>
        <p:spPr bwMode="auto">
          <a:xfrm rot="5400000">
            <a:off x="2297386" y="2015196"/>
            <a:ext cx="344762" cy="18764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tIns="91440" bIns="91440" anchor="ctr" anchorCtr="1"/>
          <a:lstStyle/>
          <a:p>
            <a:pPr algn="ctr" eaLnBrk="0" hangingPunct="0">
              <a:defRPr/>
            </a:pPr>
            <a:r>
              <a:rPr lang="en-US" sz="1000" b="1" dirty="0" smtClean="0">
                <a:solidFill>
                  <a:srgbClr val="000000"/>
                </a:solidFill>
                <a:latin typeface="Arial" charset="0"/>
              </a:rPr>
              <a:t>Shore Manpower Requirement</a:t>
            </a:r>
          </a:p>
          <a:p>
            <a:pPr algn="ctr" eaLnBrk="0" hangingPunct="0">
              <a:defRPr/>
            </a:pPr>
            <a:r>
              <a:rPr lang="en-US" sz="1000" b="1" dirty="0" smtClean="0">
                <a:solidFill>
                  <a:srgbClr val="000000"/>
                </a:solidFill>
                <a:latin typeface="Arial" charset="0"/>
              </a:rPr>
              <a:t>Determination Program</a:t>
            </a:r>
            <a:endParaRPr lang="en-US" sz="1000" b="1" dirty="0">
              <a:solidFill>
                <a:srgbClr val="000000"/>
              </a:solidFill>
              <a:latin typeface="Arial" charset="0"/>
            </a:endParaRPr>
          </a:p>
        </p:txBody>
      </p:sp>
      <p:sp>
        <p:nvSpPr>
          <p:cNvPr id="3056657" name="Rectangle 17"/>
          <p:cNvSpPr>
            <a:spLocks noChangeArrowheads="1"/>
          </p:cNvSpPr>
          <p:nvPr/>
        </p:nvSpPr>
        <p:spPr bwMode="auto">
          <a:xfrm rot="5400000">
            <a:off x="2201478" y="2492101"/>
            <a:ext cx="536577" cy="18764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square" lIns="0" tIns="91440" bIns="91440" anchor="ctr" anchorCtr="1"/>
          <a:lstStyle/>
          <a:p>
            <a:pPr algn="ctr" eaLnBrk="0" hangingPunct="0">
              <a:defRPr/>
            </a:pPr>
            <a:r>
              <a:rPr lang="en-US" sz="1000" b="1" dirty="0" smtClean="0">
                <a:solidFill>
                  <a:srgbClr val="000000"/>
                </a:solidFill>
                <a:latin typeface="Arial" charset="0"/>
              </a:rPr>
              <a:t>Non-Navy </a:t>
            </a:r>
            <a:r>
              <a:rPr lang="en-US" sz="1000" b="1" dirty="0">
                <a:solidFill>
                  <a:srgbClr val="000000"/>
                </a:solidFill>
                <a:latin typeface="Arial" charset="0"/>
              </a:rPr>
              <a:t>Controlled (</a:t>
            </a:r>
            <a:r>
              <a:rPr lang="en-US" sz="1000" b="1" dirty="0" smtClean="0">
                <a:solidFill>
                  <a:srgbClr val="000000"/>
                </a:solidFill>
                <a:latin typeface="Arial" charset="0"/>
              </a:rPr>
              <a:t>Joint)</a:t>
            </a:r>
          </a:p>
          <a:p>
            <a:pPr algn="ctr" eaLnBrk="0" hangingPunct="0">
              <a:defRPr/>
            </a:pPr>
            <a:r>
              <a:rPr lang="en-US" sz="1000" b="1" dirty="0" smtClean="0">
                <a:solidFill>
                  <a:srgbClr val="000000"/>
                </a:solidFill>
                <a:latin typeface="Arial" charset="0"/>
              </a:rPr>
              <a:t>Manpower </a:t>
            </a:r>
            <a:r>
              <a:rPr lang="en-US" sz="1000" b="1" dirty="0">
                <a:solidFill>
                  <a:srgbClr val="000000"/>
                </a:solidFill>
                <a:latin typeface="Arial" charset="0"/>
              </a:rPr>
              <a:t>Requirement </a:t>
            </a:r>
          </a:p>
          <a:p>
            <a:pPr algn="ctr" eaLnBrk="0" hangingPunct="0">
              <a:defRPr/>
            </a:pPr>
            <a:r>
              <a:rPr lang="en-US" sz="1000" b="1" dirty="0">
                <a:solidFill>
                  <a:srgbClr val="000000"/>
                </a:solidFill>
                <a:latin typeface="Arial" charset="0"/>
              </a:rPr>
              <a:t>Determination Programs</a:t>
            </a:r>
          </a:p>
        </p:txBody>
      </p:sp>
      <p:sp>
        <p:nvSpPr>
          <p:cNvPr id="3056658" name="Rectangle 18"/>
          <p:cNvSpPr>
            <a:spLocks noChangeArrowheads="1"/>
          </p:cNvSpPr>
          <p:nvPr/>
        </p:nvSpPr>
        <p:spPr bwMode="auto">
          <a:xfrm rot="5400000">
            <a:off x="2184674" y="3045484"/>
            <a:ext cx="570184" cy="18764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tIns="91440" bIns="91440" anchor="ctr" anchorCtr="1"/>
          <a:lstStyle/>
          <a:p>
            <a:pPr algn="ctr" eaLnBrk="0" hangingPunct="0">
              <a:defRPr/>
            </a:pPr>
            <a:r>
              <a:rPr lang="en-US" sz="1000" b="1" dirty="0">
                <a:solidFill>
                  <a:srgbClr val="000000"/>
                </a:solidFill>
                <a:latin typeface="Arial" charset="0"/>
              </a:rPr>
              <a:t>Individual Account (IA) </a:t>
            </a:r>
          </a:p>
          <a:p>
            <a:pPr algn="ctr" eaLnBrk="0" hangingPunct="0">
              <a:defRPr/>
            </a:pPr>
            <a:r>
              <a:rPr lang="en-US" sz="1000" b="1" dirty="0">
                <a:solidFill>
                  <a:srgbClr val="000000"/>
                </a:solidFill>
                <a:latin typeface="Arial" charset="0"/>
              </a:rPr>
              <a:t>Manpower Requirement </a:t>
            </a:r>
          </a:p>
          <a:p>
            <a:pPr algn="ctr" eaLnBrk="0" hangingPunct="0">
              <a:defRPr/>
            </a:pPr>
            <a:r>
              <a:rPr lang="en-US" sz="1000" b="1" dirty="0">
                <a:solidFill>
                  <a:srgbClr val="000000"/>
                </a:solidFill>
                <a:latin typeface="Arial" charset="0"/>
              </a:rPr>
              <a:t>Determination </a:t>
            </a:r>
            <a:r>
              <a:rPr lang="en-US" sz="1000" b="1" dirty="0" smtClean="0">
                <a:solidFill>
                  <a:srgbClr val="000000"/>
                </a:solidFill>
                <a:latin typeface="Arial" charset="0"/>
              </a:rPr>
              <a:t>Program</a:t>
            </a:r>
            <a:endParaRPr lang="en-US" sz="1000" b="1" dirty="0">
              <a:solidFill>
                <a:srgbClr val="000000"/>
              </a:solidFill>
              <a:latin typeface="Arial" charset="0"/>
            </a:endParaRPr>
          </a:p>
        </p:txBody>
      </p:sp>
      <p:sp>
        <p:nvSpPr>
          <p:cNvPr id="3056659" name="Rectangle 19"/>
          <p:cNvSpPr>
            <a:spLocks noChangeArrowheads="1"/>
          </p:cNvSpPr>
          <p:nvPr/>
        </p:nvSpPr>
        <p:spPr bwMode="auto">
          <a:xfrm>
            <a:off x="8056181" y="1332185"/>
            <a:ext cx="990600" cy="5181600"/>
          </a:xfrm>
          <a:prstGeom prst="rect">
            <a:avLst/>
          </a:prstGeom>
          <a:solidFill>
            <a:schemeClr val="folHlink"/>
          </a:solidFill>
          <a:ln w="12700" algn="ctr">
            <a:solidFill>
              <a:srgbClr val="808080"/>
            </a:solidFill>
            <a:miter lim="800000"/>
            <a:headEnd/>
            <a:tailEnd/>
          </a:ln>
          <a:effectLst>
            <a:outerShdw dist="35921" dir="2700000" algn="ctr" rotWithShape="0">
              <a:schemeClr val="bg2"/>
            </a:outerShdw>
          </a:effectLst>
        </p:spPr>
        <p:txBody>
          <a:bodyPr lIns="45720" rIns="0" anchorCtr="1"/>
          <a:lstStyle/>
          <a:p>
            <a:pPr algn="ctr" eaLnBrk="0" hangingPunct="0">
              <a:defRPr/>
            </a:pPr>
            <a:r>
              <a:rPr lang="en-US" sz="1400" b="1">
                <a:solidFill>
                  <a:srgbClr val="000000"/>
                </a:solidFill>
                <a:latin typeface="Arial" charset="0"/>
              </a:rPr>
              <a:t>Customers</a:t>
            </a:r>
          </a:p>
        </p:txBody>
      </p:sp>
      <p:sp>
        <p:nvSpPr>
          <p:cNvPr id="3056660" name="Rectangle 20"/>
          <p:cNvSpPr>
            <a:spLocks noChangeArrowheads="1"/>
          </p:cNvSpPr>
          <p:nvPr/>
        </p:nvSpPr>
        <p:spPr bwMode="auto">
          <a:xfrm>
            <a:off x="8284781" y="4075385"/>
            <a:ext cx="609600" cy="7620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anchor="ctr" anchorCtr="1"/>
          <a:lstStyle/>
          <a:p>
            <a:pPr algn="ctr">
              <a:defRPr/>
            </a:pPr>
            <a:r>
              <a:rPr lang="en-US" sz="1000" dirty="0">
                <a:solidFill>
                  <a:srgbClr val="000000"/>
                </a:solidFill>
              </a:rPr>
              <a:t>Readiness Reporting</a:t>
            </a:r>
          </a:p>
        </p:txBody>
      </p:sp>
      <p:sp>
        <p:nvSpPr>
          <p:cNvPr id="3056661" name="Rectangle 21"/>
          <p:cNvSpPr>
            <a:spLocks noChangeArrowheads="1"/>
          </p:cNvSpPr>
          <p:nvPr/>
        </p:nvSpPr>
        <p:spPr bwMode="auto">
          <a:xfrm>
            <a:off x="8284781" y="3237185"/>
            <a:ext cx="595313" cy="7620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rIns="45720" anchor="ctr" anchorCtr="1"/>
          <a:lstStyle/>
          <a:p>
            <a:pPr algn="ctr">
              <a:defRPr/>
            </a:pPr>
            <a:r>
              <a:rPr lang="en-US" sz="900">
                <a:solidFill>
                  <a:srgbClr val="000000"/>
                </a:solidFill>
              </a:rPr>
              <a:t>Mobilization Planning</a:t>
            </a:r>
          </a:p>
        </p:txBody>
      </p:sp>
      <p:sp>
        <p:nvSpPr>
          <p:cNvPr id="3056662" name="Rectangle 22"/>
          <p:cNvSpPr>
            <a:spLocks noChangeArrowheads="1"/>
          </p:cNvSpPr>
          <p:nvPr/>
        </p:nvSpPr>
        <p:spPr bwMode="auto">
          <a:xfrm flipH="1">
            <a:off x="8284781" y="1647497"/>
            <a:ext cx="609600" cy="75148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anchor="ctr" anchorCtr="1"/>
          <a:lstStyle/>
          <a:p>
            <a:pPr algn="ctr">
              <a:defRPr/>
            </a:pPr>
            <a:r>
              <a:rPr lang="en-US" sz="900" dirty="0" smtClean="0">
                <a:solidFill>
                  <a:srgbClr val="000000"/>
                </a:solidFill>
              </a:rPr>
              <a:t>Military </a:t>
            </a:r>
            <a:r>
              <a:rPr lang="en-US" sz="900" dirty="0">
                <a:solidFill>
                  <a:srgbClr val="000000"/>
                </a:solidFill>
              </a:rPr>
              <a:t>Distribution</a:t>
            </a:r>
          </a:p>
        </p:txBody>
      </p:sp>
      <p:sp>
        <p:nvSpPr>
          <p:cNvPr id="3056663" name="Rectangle 23"/>
          <p:cNvSpPr>
            <a:spLocks noChangeArrowheads="1"/>
          </p:cNvSpPr>
          <p:nvPr/>
        </p:nvSpPr>
        <p:spPr bwMode="auto">
          <a:xfrm>
            <a:off x="8284781" y="4913585"/>
            <a:ext cx="595313" cy="6858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anchor="ctr" anchorCtr="1"/>
          <a:lstStyle/>
          <a:p>
            <a:pPr algn="ctr">
              <a:defRPr/>
            </a:pPr>
            <a:r>
              <a:rPr lang="en-US" sz="900" dirty="0">
                <a:solidFill>
                  <a:srgbClr val="000000"/>
                </a:solidFill>
              </a:rPr>
              <a:t>Manpower Managers</a:t>
            </a:r>
          </a:p>
        </p:txBody>
      </p:sp>
      <p:sp>
        <p:nvSpPr>
          <p:cNvPr id="3056664" name="Rectangle 24"/>
          <p:cNvSpPr>
            <a:spLocks noChangeArrowheads="1"/>
          </p:cNvSpPr>
          <p:nvPr/>
        </p:nvSpPr>
        <p:spPr bwMode="auto">
          <a:xfrm>
            <a:off x="8284781" y="2420008"/>
            <a:ext cx="595313" cy="74097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anchor="ctr" anchorCtr="1"/>
          <a:lstStyle/>
          <a:p>
            <a:pPr algn="ctr">
              <a:defRPr/>
            </a:pPr>
            <a:r>
              <a:rPr lang="en-US" sz="900">
                <a:solidFill>
                  <a:srgbClr val="000000"/>
                </a:solidFill>
              </a:rPr>
              <a:t>Community Mgmt</a:t>
            </a:r>
          </a:p>
        </p:txBody>
      </p:sp>
      <p:sp>
        <p:nvSpPr>
          <p:cNvPr id="2093" name="Rectangle 26"/>
          <p:cNvSpPr>
            <a:spLocks noChangeArrowheads="1"/>
          </p:cNvSpPr>
          <p:nvPr/>
        </p:nvSpPr>
        <p:spPr bwMode="auto">
          <a:xfrm rot="-5400000">
            <a:off x="-433552" y="2207006"/>
            <a:ext cx="1689538" cy="523220"/>
          </a:xfrm>
          <a:prstGeom prst="rect">
            <a:avLst/>
          </a:prstGeom>
          <a:solidFill>
            <a:schemeClr val="bg1"/>
          </a:solidFill>
          <a:ln w="9525" algn="ctr">
            <a:solidFill>
              <a:schemeClr val="tx1"/>
            </a:solidFill>
            <a:miter lim="800000"/>
            <a:headEnd/>
            <a:tailEnd/>
          </a:ln>
        </p:spPr>
        <p:txBody>
          <a:bodyPr wrap="square" lIns="45720" rIns="45720" anchor="ctr">
            <a:spAutoFit/>
          </a:bodyPr>
          <a:lstStyle/>
          <a:p>
            <a:pPr algn="ctr"/>
            <a:r>
              <a:rPr lang="en-US" sz="1400" dirty="0" smtClean="0">
                <a:solidFill>
                  <a:srgbClr val="000000"/>
                </a:solidFill>
              </a:rPr>
              <a:t>Budget Submitting </a:t>
            </a:r>
            <a:r>
              <a:rPr lang="en-US" sz="1400" dirty="0">
                <a:solidFill>
                  <a:srgbClr val="000000"/>
                </a:solidFill>
              </a:rPr>
              <a:t>Offices (BSOs)</a:t>
            </a:r>
          </a:p>
        </p:txBody>
      </p:sp>
      <p:sp>
        <p:nvSpPr>
          <p:cNvPr id="2094" name="Rectangle 27"/>
          <p:cNvSpPr>
            <a:spLocks noChangeArrowheads="1"/>
          </p:cNvSpPr>
          <p:nvPr/>
        </p:nvSpPr>
        <p:spPr bwMode="auto">
          <a:xfrm rot="-5400000">
            <a:off x="-231720" y="3765822"/>
            <a:ext cx="1066800" cy="314325"/>
          </a:xfrm>
          <a:prstGeom prst="rect">
            <a:avLst/>
          </a:prstGeom>
          <a:solidFill>
            <a:schemeClr val="bg1"/>
          </a:solidFill>
          <a:ln w="9525" algn="ctr">
            <a:solidFill>
              <a:schemeClr val="tx1"/>
            </a:solidFill>
            <a:miter lim="800000"/>
            <a:headEnd/>
            <a:tailEnd/>
          </a:ln>
        </p:spPr>
        <p:txBody>
          <a:bodyPr anchor="ctr">
            <a:spAutoFit/>
          </a:bodyPr>
          <a:lstStyle/>
          <a:p>
            <a:pPr algn="ctr"/>
            <a:r>
              <a:rPr lang="en-US" sz="1400" dirty="0">
                <a:solidFill>
                  <a:srgbClr val="000000"/>
                </a:solidFill>
              </a:rPr>
              <a:t>SYSCOMs</a:t>
            </a:r>
          </a:p>
        </p:txBody>
      </p:sp>
      <p:sp>
        <p:nvSpPr>
          <p:cNvPr id="3056668" name="Rectangle 28"/>
          <p:cNvSpPr>
            <a:spLocks noChangeArrowheads="1"/>
          </p:cNvSpPr>
          <p:nvPr/>
        </p:nvSpPr>
        <p:spPr bwMode="auto">
          <a:xfrm>
            <a:off x="8208581" y="5751785"/>
            <a:ext cx="762000" cy="685800"/>
          </a:xfrm>
          <a:prstGeom prst="rect">
            <a:avLst/>
          </a:prstGeom>
          <a:noFill/>
          <a:ln w="38100" algn="ctr">
            <a:solidFill>
              <a:schemeClr val="tx1"/>
            </a:solidFill>
            <a:miter lim="800000"/>
            <a:headEnd/>
            <a:tailEnd/>
          </a:ln>
          <a:effectLst>
            <a:outerShdw dist="35921" dir="2700000" algn="ctr" rotWithShape="0">
              <a:schemeClr val="bg2"/>
            </a:outerShdw>
          </a:effectLst>
        </p:spPr>
        <p:txBody>
          <a:bodyPr wrap="none" lIns="0" anchor="ctr"/>
          <a:lstStyle/>
          <a:p>
            <a:pPr algn="ctr" eaLnBrk="0" hangingPunct="0">
              <a:defRPr/>
            </a:pPr>
            <a:endParaRPr lang="en-US" sz="800" b="1">
              <a:solidFill>
                <a:srgbClr val="CC3300"/>
              </a:solidFill>
              <a:latin typeface="Arial" charset="0"/>
            </a:endParaRPr>
          </a:p>
        </p:txBody>
      </p:sp>
      <p:sp>
        <p:nvSpPr>
          <p:cNvPr id="3056669" name="Rectangle 29"/>
          <p:cNvSpPr>
            <a:spLocks noChangeArrowheads="1"/>
          </p:cNvSpPr>
          <p:nvPr/>
        </p:nvSpPr>
        <p:spPr bwMode="auto">
          <a:xfrm>
            <a:off x="8284781" y="5827985"/>
            <a:ext cx="609600" cy="5334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vert="eaVert" wrap="none" lIns="0" anchor="ctr"/>
          <a:lstStyle/>
          <a:p>
            <a:pPr algn="ctr">
              <a:defRPr/>
            </a:pPr>
            <a:r>
              <a:rPr lang="en-US" sz="900">
                <a:solidFill>
                  <a:srgbClr val="000000"/>
                </a:solidFill>
              </a:rPr>
              <a:t>PPBES </a:t>
            </a:r>
          </a:p>
          <a:p>
            <a:pPr algn="ctr">
              <a:defRPr/>
            </a:pPr>
            <a:r>
              <a:rPr lang="en-US" sz="900">
                <a:solidFill>
                  <a:srgbClr val="000000"/>
                </a:solidFill>
              </a:rPr>
              <a:t>Managers</a:t>
            </a:r>
          </a:p>
          <a:p>
            <a:pPr algn="ctr">
              <a:defRPr/>
            </a:pPr>
            <a:endParaRPr lang="en-US" sz="900">
              <a:solidFill>
                <a:srgbClr val="000000"/>
              </a:solidFill>
            </a:endParaRPr>
          </a:p>
        </p:txBody>
      </p:sp>
      <p:sp>
        <p:nvSpPr>
          <p:cNvPr id="2097" name="AutoShape 30"/>
          <p:cNvSpPr>
            <a:spLocks noChangeArrowheads="1"/>
          </p:cNvSpPr>
          <p:nvPr/>
        </p:nvSpPr>
        <p:spPr bwMode="auto">
          <a:xfrm>
            <a:off x="7141781" y="2886670"/>
            <a:ext cx="914400" cy="3056930"/>
          </a:xfrm>
          <a:prstGeom prst="rightArrow">
            <a:avLst>
              <a:gd name="adj1" fmla="val 50000"/>
              <a:gd name="adj2" fmla="val 33005"/>
            </a:avLst>
          </a:prstGeom>
          <a:solidFill>
            <a:srgbClr val="FFCC00"/>
          </a:solidFill>
          <a:ln w="9525">
            <a:solidFill>
              <a:schemeClr val="tx1"/>
            </a:solidFill>
            <a:miter lim="800000"/>
            <a:headEnd/>
            <a:tailEnd/>
          </a:ln>
        </p:spPr>
        <p:txBody>
          <a:bodyPr lIns="0" tIns="137160" rIns="0" bIns="228600" anchorCtr="1">
            <a:spAutoFit/>
          </a:bodyPr>
          <a:lstStyle/>
          <a:p>
            <a:pPr algn="ctr"/>
            <a:r>
              <a:rPr lang="en-US" sz="1400" b="1" u="sng" dirty="0">
                <a:solidFill>
                  <a:srgbClr val="000000"/>
                </a:solidFill>
              </a:rPr>
              <a:t>Output</a:t>
            </a:r>
          </a:p>
          <a:p>
            <a:pPr algn="ctr"/>
            <a:endParaRPr lang="en-US" sz="1400" b="1" u="sng" dirty="0">
              <a:solidFill>
                <a:srgbClr val="000000"/>
              </a:solidFill>
            </a:endParaRPr>
          </a:p>
          <a:p>
            <a:pPr algn="ctr"/>
            <a:r>
              <a:rPr lang="en-US" sz="1200" dirty="0">
                <a:solidFill>
                  <a:srgbClr val="000000"/>
                </a:solidFill>
              </a:rPr>
              <a:t>Valid </a:t>
            </a:r>
          </a:p>
          <a:p>
            <a:pPr algn="ctr"/>
            <a:r>
              <a:rPr lang="en-US" sz="1200" dirty="0">
                <a:solidFill>
                  <a:srgbClr val="000000"/>
                </a:solidFill>
              </a:rPr>
              <a:t>Demand </a:t>
            </a:r>
          </a:p>
          <a:p>
            <a:pPr algn="ctr"/>
            <a:r>
              <a:rPr lang="en-US" sz="1200" dirty="0" smtClean="0">
                <a:solidFill>
                  <a:srgbClr val="000000"/>
                </a:solidFill>
              </a:rPr>
              <a:t>Signal</a:t>
            </a:r>
          </a:p>
          <a:p>
            <a:pPr algn="ctr"/>
            <a:endParaRPr lang="en-US" sz="1200" dirty="0">
              <a:solidFill>
                <a:srgbClr val="000000"/>
              </a:solidFill>
            </a:endParaRPr>
          </a:p>
        </p:txBody>
      </p:sp>
      <p:sp>
        <p:nvSpPr>
          <p:cNvPr id="2098" name="AutoShape 31"/>
          <p:cNvSpPr>
            <a:spLocks noChangeArrowheads="1"/>
          </p:cNvSpPr>
          <p:nvPr/>
        </p:nvSpPr>
        <p:spPr bwMode="auto">
          <a:xfrm>
            <a:off x="536029" y="3124200"/>
            <a:ext cx="889166" cy="1245691"/>
          </a:xfrm>
          <a:prstGeom prst="rightArrow">
            <a:avLst>
              <a:gd name="adj1" fmla="val 61426"/>
              <a:gd name="adj2" fmla="val 32917"/>
            </a:avLst>
          </a:prstGeom>
          <a:solidFill>
            <a:srgbClr val="B2B2B2"/>
          </a:solidFill>
          <a:ln w="9525">
            <a:solidFill>
              <a:schemeClr val="tx1"/>
            </a:solidFill>
            <a:miter lim="800000"/>
            <a:headEnd/>
            <a:tailEnd/>
          </a:ln>
        </p:spPr>
        <p:txBody>
          <a:bodyPr wrap="square" lIns="0" tIns="0" rIns="0" bIns="0" anchorCtr="1">
            <a:spAutoFit/>
          </a:bodyPr>
          <a:lstStyle/>
          <a:p>
            <a:pPr algn="ctr"/>
            <a:r>
              <a:rPr lang="en-US" sz="1400" b="1" u="sng" dirty="0">
                <a:solidFill>
                  <a:srgbClr val="000000"/>
                </a:solidFill>
              </a:rPr>
              <a:t>Input</a:t>
            </a:r>
          </a:p>
          <a:p>
            <a:pPr algn="ctr"/>
            <a:r>
              <a:rPr lang="en-US" sz="1200" dirty="0">
                <a:solidFill>
                  <a:srgbClr val="000000"/>
                </a:solidFill>
              </a:rPr>
              <a:t>Activity </a:t>
            </a:r>
            <a:r>
              <a:rPr lang="en-US" sz="1200" dirty="0" smtClean="0">
                <a:solidFill>
                  <a:srgbClr val="000000"/>
                </a:solidFill>
              </a:rPr>
              <a:t>Mission / Workload</a:t>
            </a:r>
            <a:endParaRPr lang="en-US" sz="1200" dirty="0">
              <a:solidFill>
                <a:srgbClr val="000000"/>
              </a:solidFill>
            </a:endParaRPr>
          </a:p>
        </p:txBody>
      </p:sp>
      <p:sp>
        <p:nvSpPr>
          <p:cNvPr id="2099" name="Rectangle 32"/>
          <p:cNvSpPr>
            <a:spLocks noChangeArrowheads="1"/>
          </p:cNvSpPr>
          <p:nvPr/>
        </p:nvSpPr>
        <p:spPr bwMode="auto">
          <a:xfrm rot="-5400000">
            <a:off x="-679215" y="5492985"/>
            <a:ext cx="1965052" cy="307777"/>
          </a:xfrm>
          <a:prstGeom prst="rect">
            <a:avLst/>
          </a:prstGeom>
          <a:solidFill>
            <a:schemeClr val="bg1"/>
          </a:solidFill>
          <a:ln w="9525" algn="ctr">
            <a:solidFill>
              <a:schemeClr val="tx1"/>
            </a:solidFill>
            <a:miter lim="800000"/>
            <a:headEnd/>
            <a:tailEnd/>
          </a:ln>
        </p:spPr>
        <p:txBody>
          <a:bodyPr wrap="square" anchor="ctr">
            <a:spAutoFit/>
          </a:bodyPr>
          <a:lstStyle/>
          <a:p>
            <a:pPr algn="ctr"/>
            <a:r>
              <a:rPr lang="en-US" sz="1400" dirty="0">
                <a:solidFill>
                  <a:srgbClr val="000000"/>
                </a:solidFill>
              </a:rPr>
              <a:t>Manpower </a:t>
            </a:r>
            <a:r>
              <a:rPr lang="en-US" sz="1400" dirty="0" smtClean="0">
                <a:solidFill>
                  <a:srgbClr val="000000"/>
                </a:solidFill>
              </a:rPr>
              <a:t>Managers</a:t>
            </a:r>
            <a:endParaRPr lang="en-US" sz="1400" dirty="0">
              <a:solidFill>
                <a:srgbClr val="000000"/>
              </a:solidFill>
            </a:endParaRPr>
          </a:p>
        </p:txBody>
      </p:sp>
      <p:sp>
        <p:nvSpPr>
          <p:cNvPr id="2100" name="Rectangle 33"/>
          <p:cNvSpPr>
            <a:spLocks noChangeArrowheads="1"/>
          </p:cNvSpPr>
          <p:nvPr/>
        </p:nvSpPr>
        <p:spPr bwMode="auto">
          <a:xfrm>
            <a:off x="1447800" y="4572000"/>
            <a:ext cx="2057400" cy="838200"/>
          </a:xfrm>
          <a:prstGeom prst="rect">
            <a:avLst/>
          </a:prstGeom>
          <a:solidFill>
            <a:srgbClr val="3366FF"/>
          </a:solidFill>
          <a:ln w="9525" algn="ctr">
            <a:solidFill>
              <a:schemeClr val="tx1"/>
            </a:solidFill>
            <a:miter lim="800000"/>
            <a:headEnd/>
            <a:tailEnd/>
          </a:ln>
        </p:spPr>
        <p:txBody>
          <a:bodyPr wrap="none" anchor="ctr"/>
          <a:lstStyle/>
          <a:p>
            <a:endParaRPr lang="en-US">
              <a:solidFill>
                <a:srgbClr val="000000"/>
              </a:solidFill>
            </a:endParaRPr>
          </a:p>
        </p:txBody>
      </p:sp>
      <p:sp>
        <p:nvSpPr>
          <p:cNvPr id="2101" name="Text Box 34"/>
          <p:cNvSpPr txBox="1">
            <a:spLocks noChangeArrowheads="1"/>
          </p:cNvSpPr>
          <p:nvPr/>
        </p:nvSpPr>
        <p:spPr bwMode="auto">
          <a:xfrm>
            <a:off x="1447800" y="4572000"/>
            <a:ext cx="2133600" cy="384175"/>
          </a:xfrm>
          <a:prstGeom prst="rect">
            <a:avLst/>
          </a:prstGeom>
          <a:noFill/>
          <a:ln w="9525" algn="ctr">
            <a:noFill/>
            <a:miter lim="800000"/>
            <a:headEnd/>
            <a:tailEnd/>
          </a:ln>
        </p:spPr>
        <p:txBody>
          <a:bodyPr>
            <a:spAutoFit/>
          </a:bodyPr>
          <a:lstStyle/>
          <a:p>
            <a:pPr algn="ctr" eaLnBrk="0" hangingPunct="0">
              <a:lnSpc>
                <a:spcPct val="80000"/>
              </a:lnSpc>
            </a:pPr>
            <a:r>
              <a:rPr lang="en-US" sz="1200" b="1" u="sng" dirty="0" smtClean="0">
                <a:solidFill>
                  <a:srgbClr val="FFFFFF"/>
                </a:solidFill>
                <a:latin typeface="Arial" charset="0"/>
              </a:rPr>
              <a:t>Manpower  Authorization </a:t>
            </a:r>
            <a:r>
              <a:rPr lang="en-US" sz="1200" b="1" u="sng" dirty="0">
                <a:solidFill>
                  <a:srgbClr val="FFFFFF"/>
                </a:solidFill>
                <a:latin typeface="Arial" charset="0"/>
              </a:rPr>
              <a:t>Process</a:t>
            </a:r>
          </a:p>
        </p:txBody>
      </p:sp>
      <p:sp>
        <p:nvSpPr>
          <p:cNvPr id="3056675" name="Rectangle 35"/>
          <p:cNvSpPr>
            <a:spLocks noChangeArrowheads="1"/>
          </p:cNvSpPr>
          <p:nvPr/>
        </p:nvSpPr>
        <p:spPr bwMode="auto">
          <a:xfrm rot="5400000">
            <a:off x="2271713" y="4205288"/>
            <a:ext cx="381000" cy="18764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tIns="228600" anchor="ctr" anchorCtr="1"/>
          <a:lstStyle/>
          <a:p>
            <a:pPr algn="ctr" eaLnBrk="0" hangingPunct="0">
              <a:defRPr/>
            </a:pPr>
            <a:r>
              <a:rPr lang="en-US" sz="1000" b="1" dirty="0" smtClean="0">
                <a:solidFill>
                  <a:srgbClr val="000000"/>
                </a:solidFill>
                <a:latin typeface="Arial" charset="0"/>
              </a:rPr>
              <a:t>Active / Reserve </a:t>
            </a:r>
            <a:r>
              <a:rPr lang="en-US" sz="1000" b="1" dirty="0">
                <a:solidFill>
                  <a:srgbClr val="000000"/>
                </a:solidFill>
                <a:latin typeface="Arial" charset="0"/>
              </a:rPr>
              <a:t>Military </a:t>
            </a:r>
          </a:p>
          <a:p>
            <a:pPr algn="ctr" eaLnBrk="0" hangingPunct="0">
              <a:defRPr/>
            </a:pPr>
            <a:r>
              <a:rPr lang="en-US" sz="1000" b="1" dirty="0">
                <a:solidFill>
                  <a:srgbClr val="000000"/>
                </a:solidFill>
                <a:latin typeface="Arial" charset="0"/>
              </a:rPr>
              <a:t>&amp; Civilian</a:t>
            </a:r>
          </a:p>
        </p:txBody>
      </p:sp>
      <p:sp>
        <p:nvSpPr>
          <p:cNvPr id="3056676" name="Rectangle 36"/>
          <p:cNvSpPr>
            <a:spLocks noChangeArrowheads="1"/>
          </p:cNvSpPr>
          <p:nvPr/>
        </p:nvSpPr>
        <p:spPr bwMode="auto">
          <a:xfrm rot="5400000">
            <a:off x="3541331" y="3829050"/>
            <a:ext cx="1638300" cy="990600"/>
          </a:xfrm>
          <a:prstGeom prst="rect">
            <a:avLst/>
          </a:prstGeom>
          <a:solidFill>
            <a:srgbClr val="FFFFFF"/>
          </a:solidFill>
          <a:ln w="12700" algn="ctr">
            <a:solidFill>
              <a:srgbClr val="808080"/>
            </a:solidFill>
            <a:miter lim="800000"/>
            <a:headEnd/>
            <a:tailEnd/>
          </a:ln>
          <a:effectLst>
            <a:outerShdw dist="35921" dir="2700000" algn="ctr" rotWithShape="0">
              <a:schemeClr val="bg2"/>
            </a:outerShdw>
          </a:effectLst>
        </p:spPr>
        <p:txBody>
          <a:bodyPr rot="10800000" vert="eaVert" lIns="0" anchor="ctr">
            <a:spAutoFit/>
          </a:bodyPr>
          <a:lstStyle/>
          <a:p>
            <a:pPr algn="ctr" eaLnBrk="0" hangingPunct="0">
              <a:lnSpc>
                <a:spcPct val="120000"/>
              </a:lnSpc>
              <a:defRPr/>
            </a:pPr>
            <a:r>
              <a:rPr lang="en-US" sz="1200" b="1">
                <a:solidFill>
                  <a:srgbClr val="000000"/>
                </a:solidFill>
                <a:latin typeface="Arial" charset="0"/>
              </a:rPr>
              <a:t>Manpower Managers Update </a:t>
            </a:r>
          </a:p>
          <a:p>
            <a:pPr algn="ctr" eaLnBrk="0" hangingPunct="0">
              <a:lnSpc>
                <a:spcPct val="120000"/>
              </a:lnSpc>
              <a:defRPr/>
            </a:pPr>
            <a:r>
              <a:rPr lang="en-US" sz="1200" b="1">
                <a:solidFill>
                  <a:srgbClr val="000000"/>
                </a:solidFill>
                <a:latin typeface="Arial" charset="0"/>
              </a:rPr>
              <a:t> AMDs </a:t>
            </a:r>
          </a:p>
          <a:p>
            <a:pPr algn="ctr" eaLnBrk="0" hangingPunct="0">
              <a:lnSpc>
                <a:spcPct val="120000"/>
              </a:lnSpc>
              <a:defRPr/>
            </a:pPr>
            <a:r>
              <a:rPr lang="en-US" sz="1200" b="1">
                <a:solidFill>
                  <a:srgbClr val="000000"/>
                </a:solidFill>
                <a:latin typeface="Arial" charset="0"/>
              </a:rPr>
              <a:t>&amp; </a:t>
            </a:r>
          </a:p>
          <a:p>
            <a:pPr algn="ctr" eaLnBrk="0" hangingPunct="0">
              <a:lnSpc>
                <a:spcPct val="120000"/>
              </a:lnSpc>
              <a:defRPr/>
            </a:pPr>
            <a:r>
              <a:rPr lang="en-US" sz="1200" b="1">
                <a:solidFill>
                  <a:srgbClr val="000000"/>
                </a:solidFill>
                <a:latin typeface="Arial" charset="0"/>
              </a:rPr>
              <a:t>Military</a:t>
            </a:r>
          </a:p>
          <a:p>
            <a:pPr algn="ctr" eaLnBrk="0" hangingPunct="0">
              <a:lnSpc>
                <a:spcPct val="120000"/>
              </a:lnSpc>
              <a:defRPr/>
            </a:pPr>
            <a:r>
              <a:rPr lang="en-US" sz="1200" b="1">
                <a:solidFill>
                  <a:srgbClr val="000000"/>
                </a:solidFill>
                <a:latin typeface="Arial" charset="0"/>
              </a:rPr>
              <a:t>Controls</a:t>
            </a:r>
          </a:p>
        </p:txBody>
      </p:sp>
      <p:sp>
        <p:nvSpPr>
          <p:cNvPr id="2104" name="Text Box 37"/>
          <p:cNvSpPr txBox="1">
            <a:spLocks noChangeArrowheads="1"/>
          </p:cNvSpPr>
          <p:nvPr/>
        </p:nvSpPr>
        <p:spPr bwMode="auto">
          <a:xfrm>
            <a:off x="3733800" y="2627585"/>
            <a:ext cx="1274381" cy="830997"/>
          </a:xfrm>
          <a:prstGeom prst="rect">
            <a:avLst/>
          </a:prstGeom>
          <a:noFill/>
          <a:ln w="9525" algn="ctr">
            <a:noFill/>
            <a:miter lim="800000"/>
            <a:headEnd/>
            <a:tailEnd/>
          </a:ln>
        </p:spPr>
        <p:txBody>
          <a:bodyPr wrap="square">
            <a:spAutoFit/>
          </a:bodyPr>
          <a:lstStyle/>
          <a:p>
            <a:pPr algn="ctr" eaLnBrk="0" hangingPunct="0"/>
            <a:r>
              <a:rPr lang="en-US" sz="1200" b="1" u="sng" dirty="0">
                <a:solidFill>
                  <a:srgbClr val="000000"/>
                </a:solidFill>
                <a:latin typeface="Arial" charset="0"/>
              </a:rPr>
              <a:t>Manpower Change Request (MCR) Process</a:t>
            </a:r>
          </a:p>
        </p:txBody>
      </p:sp>
      <p:sp>
        <p:nvSpPr>
          <p:cNvPr id="3056681" name="Rectangle 41"/>
          <p:cNvSpPr>
            <a:spLocks noChangeArrowheads="1"/>
          </p:cNvSpPr>
          <p:nvPr/>
        </p:nvSpPr>
        <p:spPr bwMode="auto">
          <a:xfrm>
            <a:off x="4724400" y="5751785"/>
            <a:ext cx="1905000" cy="762000"/>
          </a:xfrm>
          <a:prstGeom prst="rect">
            <a:avLst/>
          </a:prstGeom>
          <a:solidFill>
            <a:schemeClr val="folHlink"/>
          </a:solidFill>
          <a:ln w="12700" algn="ctr">
            <a:solidFill>
              <a:srgbClr val="808080"/>
            </a:solidFill>
            <a:miter lim="800000"/>
            <a:headEnd/>
            <a:tailEnd/>
          </a:ln>
          <a:effectLst>
            <a:outerShdw dist="35921" dir="2700000" algn="ctr" rotWithShape="0">
              <a:schemeClr val="bg2"/>
            </a:outerShdw>
          </a:effectLst>
        </p:spPr>
        <p:txBody>
          <a:bodyPr lIns="45720" rIns="0" anchor="b" anchorCtr="1"/>
          <a:lstStyle/>
          <a:p>
            <a:pPr algn="ctr" eaLnBrk="0" hangingPunct="0">
              <a:defRPr/>
            </a:pPr>
            <a:r>
              <a:rPr lang="en-US" sz="1400" b="1" dirty="0">
                <a:solidFill>
                  <a:srgbClr val="000000"/>
                </a:solidFill>
                <a:latin typeface="Arial" charset="0"/>
              </a:rPr>
              <a:t>Resource Controls</a:t>
            </a:r>
          </a:p>
        </p:txBody>
      </p:sp>
      <p:sp>
        <p:nvSpPr>
          <p:cNvPr id="3056682" name="Rectangle 42"/>
          <p:cNvSpPr>
            <a:spLocks noChangeArrowheads="1"/>
          </p:cNvSpPr>
          <p:nvPr/>
        </p:nvSpPr>
        <p:spPr bwMode="auto">
          <a:xfrm rot="5400000">
            <a:off x="5524500" y="5180285"/>
            <a:ext cx="381000" cy="16764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lIns="45720" rIns="45720" anchor="ctr" anchorCtr="1"/>
          <a:lstStyle/>
          <a:p>
            <a:pPr algn="ctr" eaLnBrk="0" hangingPunct="0">
              <a:defRPr/>
            </a:pPr>
            <a:r>
              <a:rPr lang="en-US" sz="1000" b="1" i="1" dirty="0">
                <a:solidFill>
                  <a:srgbClr val="000000"/>
                </a:solidFill>
                <a:latin typeface="Arial" charset="0"/>
              </a:rPr>
              <a:t>Military </a:t>
            </a:r>
            <a:r>
              <a:rPr lang="en-US" sz="1000" b="1" i="1" dirty="0" smtClean="0">
                <a:solidFill>
                  <a:srgbClr val="000000"/>
                </a:solidFill>
                <a:latin typeface="Arial" charset="0"/>
              </a:rPr>
              <a:t>Programmed </a:t>
            </a:r>
          </a:p>
          <a:p>
            <a:pPr algn="ctr" eaLnBrk="0" hangingPunct="0">
              <a:defRPr/>
            </a:pPr>
            <a:r>
              <a:rPr lang="en-US" sz="1000" b="1" i="1" dirty="0" smtClean="0">
                <a:solidFill>
                  <a:srgbClr val="000000"/>
                </a:solidFill>
                <a:latin typeface="Arial" charset="0"/>
              </a:rPr>
              <a:t> </a:t>
            </a:r>
            <a:r>
              <a:rPr lang="en-US" sz="1000" b="1" i="1" dirty="0">
                <a:solidFill>
                  <a:srgbClr val="000000"/>
                </a:solidFill>
                <a:latin typeface="Arial" charset="0"/>
              </a:rPr>
              <a:t>E/S Controls</a:t>
            </a:r>
          </a:p>
        </p:txBody>
      </p:sp>
      <p:sp>
        <p:nvSpPr>
          <p:cNvPr id="2109" name="_s1031"/>
          <p:cNvSpPr>
            <a:spLocks noChangeArrowheads="1"/>
          </p:cNvSpPr>
          <p:nvPr/>
        </p:nvSpPr>
        <p:spPr bwMode="auto">
          <a:xfrm>
            <a:off x="5084381" y="4664348"/>
            <a:ext cx="100013" cy="101600"/>
          </a:xfrm>
          <a:prstGeom prst="rect">
            <a:avLst/>
          </a:prstGeom>
          <a:noFill/>
          <a:ln w="9525">
            <a:noFill/>
            <a:miter lim="800000"/>
            <a:headEnd/>
            <a:tailEnd/>
          </a:ln>
        </p:spPr>
        <p:txBody>
          <a:bodyPr wrap="none" lIns="0" tIns="0" rIns="0" bIns="0" anchor="ctr"/>
          <a:lstStyle/>
          <a:p>
            <a:pPr algn="ctr" eaLnBrk="0" hangingPunct="0">
              <a:lnSpc>
                <a:spcPct val="80000"/>
              </a:lnSpc>
            </a:pPr>
            <a:endParaRPr lang="en-US" sz="100" b="1">
              <a:solidFill>
                <a:srgbClr val="000000"/>
              </a:solidFill>
              <a:latin typeface="Arial" charset="0"/>
            </a:endParaRPr>
          </a:p>
        </p:txBody>
      </p:sp>
      <p:sp>
        <p:nvSpPr>
          <p:cNvPr id="5" name="Rectangle 53"/>
          <p:cNvSpPr>
            <a:spLocks noChangeArrowheads="1"/>
          </p:cNvSpPr>
          <p:nvPr/>
        </p:nvSpPr>
        <p:spPr bwMode="auto">
          <a:xfrm>
            <a:off x="4458557" y="5580603"/>
            <a:ext cx="3715" cy="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endParaRPr lang="en-US">
              <a:solidFill>
                <a:srgbClr val="000000"/>
              </a:solidFill>
            </a:endParaRPr>
          </a:p>
        </p:txBody>
      </p:sp>
      <p:sp>
        <p:nvSpPr>
          <p:cNvPr id="3056694" name="Rectangle 54"/>
          <p:cNvSpPr>
            <a:spLocks noChangeArrowheads="1"/>
          </p:cNvSpPr>
          <p:nvPr/>
        </p:nvSpPr>
        <p:spPr bwMode="auto">
          <a:xfrm rot="5400000">
            <a:off x="4360481" y="1294085"/>
            <a:ext cx="533400" cy="137160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lIns="45720" rIns="45720" anchor="ctr" anchorCtr="1"/>
          <a:lstStyle/>
          <a:p>
            <a:pPr algn="ctr" eaLnBrk="0" hangingPunct="0">
              <a:defRPr/>
            </a:pPr>
            <a:r>
              <a:rPr lang="en-US" sz="1000" b="1" i="1" dirty="0" smtClean="0">
                <a:solidFill>
                  <a:srgbClr val="000000"/>
                </a:solidFill>
                <a:latin typeface="Arial" charset="0"/>
              </a:rPr>
              <a:t>Occupational </a:t>
            </a:r>
            <a:endParaRPr lang="en-US" sz="1000" b="1" i="1" dirty="0">
              <a:solidFill>
                <a:srgbClr val="000000"/>
              </a:solidFill>
              <a:latin typeface="Arial" charset="0"/>
            </a:endParaRPr>
          </a:p>
          <a:p>
            <a:pPr algn="ctr" eaLnBrk="0" hangingPunct="0">
              <a:defRPr/>
            </a:pPr>
            <a:r>
              <a:rPr lang="en-US" sz="1000" b="1" i="1" dirty="0">
                <a:solidFill>
                  <a:srgbClr val="000000"/>
                </a:solidFill>
                <a:latin typeface="Arial" charset="0"/>
              </a:rPr>
              <a:t>Classification</a:t>
            </a:r>
          </a:p>
          <a:p>
            <a:pPr algn="ctr" eaLnBrk="0" hangingPunct="0">
              <a:defRPr/>
            </a:pPr>
            <a:r>
              <a:rPr lang="en-US" sz="1000" b="1" i="1" dirty="0">
                <a:solidFill>
                  <a:srgbClr val="000000"/>
                </a:solidFill>
                <a:latin typeface="Arial" charset="0"/>
              </a:rPr>
              <a:t>Structure (Off/Enl/Civ)</a:t>
            </a:r>
          </a:p>
        </p:txBody>
      </p:sp>
      <p:sp>
        <p:nvSpPr>
          <p:cNvPr id="2111" name="AutoShape 55"/>
          <p:cNvSpPr>
            <a:spLocks noChangeArrowheads="1"/>
          </p:cNvSpPr>
          <p:nvPr/>
        </p:nvSpPr>
        <p:spPr bwMode="auto">
          <a:xfrm rot="10800000">
            <a:off x="2341181" y="1524000"/>
            <a:ext cx="1447800" cy="457200"/>
          </a:xfrm>
          <a:custGeom>
            <a:avLst/>
            <a:gdLst>
              <a:gd name="T0" fmla="*/ 1038461 w 21600"/>
              <a:gd name="T1" fmla="*/ 0 h 21600"/>
              <a:gd name="T2" fmla="*/ 629056 w 21600"/>
              <a:gd name="T3" fmla="*/ 150791 h 21600"/>
              <a:gd name="T4" fmla="*/ 0 w 21600"/>
              <a:gd name="T5" fmla="*/ 423270 h 21600"/>
              <a:gd name="T6" fmla="*/ 560889 w 21600"/>
              <a:gd name="T7" fmla="*/ 457200 h 21600"/>
              <a:gd name="T8" fmla="*/ 1121710 w 21600"/>
              <a:gd name="T9" fmla="*/ 325924 h 21600"/>
              <a:gd name="T10" fmla="*/ 1447800 w 21600"/>
              <a:gd name="T11" fmla="*/ 150791 h 21600"/>
              <a:gd name="T12" fmla="*/ 17694720 60000 65536"/>
              <a:gd name="T13" fmla="*/ 11796480 60000 65536"/>
              <a:gd name="T14" fmla="*/ 11796480 60000 65536"/>
              <a:gd name="T15" fmla="*/ 5898240 60000 65536"/>
              <a:gd name="T16" fmla="*/ 0 60000 65536"/>
              <a:gd name="T17" fmla="*/ 0 60000 65536"/>
              <a:gd name="T18" fmla="*/ 0 w 21600"/>
              <a:gd name="T19" fmla="*/ 18393 h 21600"/>
              <a:gd name="T20" fmla="*/ 1673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93" y="0"/>
                </a:moveTo>
                <a:lnTo>
                  <a:pt x="9385" y="7124"/>
                </a:lnTo>
                <a:lnTo>
                  <a:pt x="14250" y="7124"/>
                </a:lnTo>
                <a:lnTo>
                  <a:pt x="14250" y="18393"/>
                </a:lnTo>
                <a:lnTo>
                  <a:pt x="0" y="18393"/>
                </a:lnTo>
                <a:lnTo>
                  <a:pt x="0" y="21600"/>
                </a:lnTo>
                <a:lnTo>
                  <a:pt x="16735" y="21600"/>
                </a:lnTo>
                <a:lnTo>
                  <a:pt x="16735" y="7124"/>
                </a:lnTo>
                <a:lnTo>
                  <a:pt x="21600" y="7124"/>
                </a:lnTo>
                <a:close/>
              </a:path>
            </a:pathLst>
          </a:custGeom>
          <a:solidFill>
            <a:srgbClr val="B2B2B2"/>
          </a:solidFill>
          <a:ln w="25400">
            <a:solidFill>
              <a:schemeClr val="tx1"/>
            </a:solidFill>
            <a:miter lim="800000"/>
            <a:headEnd/>
            <a:tailEnd/>
          </a:ln>
        </p:spPr>
        <p:txBody>
          <a:bodyPr wrap="none" anchor="ctr"/>
          <a:lstStyle/>
          <a:p>
            <a:endParaRPr lang="en-US">
              <a:solidFill>
                <a:srgbClr val="000000"/>
              </a:solidFill>
            </a:endParaRPr>
          </a:p>
        </p:txBody>
      </p:sp>
      <p:sp>
        <p:nvSpPr>
          <p:cNvPr id="3056696" name="Rectangle 56"/>
          <p:cNvSpPr>
            <a:spLocks noChangeArrowheads="1"/>
          </p:cNvSpPr>
          <p:nvPr/>
        </p:nvSpPr>
        <p:spPr bwMode="auto">
          <a:xfrm>
            <a:off x="5312981" y="2971800"/>
            <a:ext cx="1752600" cy="914400"/>
          </a:xfrm>
          <a:prstGeom prst="rect">
            <a:avLst/>
          </a:prstGeom>
          <a:solidFill>
            <a:srgbClr val="CC9900"/>
          </a:solidFill>
          <a:ln w="12700" algn="ctr">
            <a:solidFill>
              <a:srgbClr val="808080"/>
            </a:solidFill>
            <a:miter lim="800000"/>
            <a:headEnd/>
            <a:tailEnd/>
          </a:ln>
          <a:effectLst>
            <a:outerShdw dist="35921" dir="2700000" algn="ctr" rotWithShape="0">
              <a:schemeClr val="bg2"/>
            </a:outerShdw>
          </a:effectLst>
        </p:spPr>
        <p:txBody>
          <a:bodyPr lIns="0" anchorCtr="1"/>
          <a:lstStyle/>
          <a:p>
            <a:pPr algn="ctr" eaLnBrk="0" hangingPunct="0">
              <a:defRPr/>
            </a:pPr>
            <a:r>
              <a:rPr lang="en-US" sz="1200" b="1">
                <a:solidFill>
                  <a:srgbClr val="000000"/>
                </a:solidFill>
                <a:latin typeface="Arial" charset="0"/>
              </a:rPr>
              <a:t>Total Force Positions</a:t>
            </a:r>
          </a:p>
        </p:txBody>
      </p:sp>
      <p:sp>
        <p:nvSpPr>
          <p:cNvPr id="2113" name="AutoShape 57"/>
          <p:cNvSpPr>
            <a:spLocks noChangeArrowheads="1"/>
          </p:cNvSpPr>
          <p:nvPr/>
        </p:nvSpPr>
        <p:spPr bwMode="auto">
          <a:xfrm>
            <a:off x="3505200" y="4865688"/>
            <a:ext cx="228600" cy="239712"/>
          </a:xfrm>
          <a:prstGeom prst="rightArrow">
            <a:avLst>
              <a:gd name="adj1" fmla="val 50000"/>
              <a:gd name="adj2" fmla="val 25000"/>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sp>
        <p:nvSpPr>
          <p:cNvPr id="3056706" name="Rectangle 66"/>
          <p:cNvSpPr>
            <a:spLocks noChangeArrowheads="1"/>
          </p:cNvSpPr>
          <p:nvPr/>
        </p:nvSpPr>
        <p:spPr bwMode="auto">
          <a:xfrm rot="5400000">
            <a:off x="5908293" y="2728913"/>
            <a:ext cx="561975" cy="1600200"/>
          </a:xfrm>
          <a:prstGeom prst="rect">
            <a:avLst/>
          </a:prstGeom>
          <a:solidFill>
            <a:srgbClr val="FFFFFF"/>
          </a:solidFill>
          <a:ln w="12700" algn="ctr">
            <a:solidFill>
              <a:srgbClr val="808080"/>
            </a:solidFill>
            <a:miter lim="800000"/>
            <a:headEnd/>
            <a:tailEnd/>
          </a:ln>
          <a:effectLst>
            <a:outerShdw dist="35921" dir="2700000" algn="ctr" rotWithShape="0">
              <a:schemeClr val="bg2"/>
            </a:outerShdw>
          </a:effectLst>
        </p:spPr>
        <p:txBody>
          <a:bodyPr rot="10800000" vert="eaVert" lIns="45720" rIns="45720" anchor="ctr">
            <a:spAutoFit/>
          </a:bodyPr>
          <a:lstStyle/>
          <a:p>
            <a:pPr algn="ctr" eaLnBrk="0" hangingPunct="0">
              <a:defRPr/>
            </a:pPr>
            <a:r>
              <a:rPr lang="en-US" sz="1000" b="1">
                <a:solidFill>
                  <a:srgbClr val="000000"/>
                </a:solidFill>
                <a:latin typeface="Arial" charset="0"/>
              </a:rPr>
              <a:t>Officer / Enlisted</a:t>
            </a:r>
          </a:p>
          <a:p>
            <a:pPr algn="ctr" eaLnBrk="0" hangingPunct="0">
              <a:defRPr/>
            </a:pPr>
            <a:r>
              <a:rPr lang="en-US" sz="1000" b="1">
                <a:solidFill>
                  <a:srgbClr val="000000"/>
                </a:solidFill>
                <a:latin typeface="Arial" charset="0"/>
              </a:rPr>
              <a:t>Civilian / Contractor</a:t>
            </a:r>
          </a:p>
          <a:p>
            <a:pPr algn="ctr" eaLnBrk="0" hangingPunct="0">
              <a:defRPr/>
            </a:pPr>
            <a:r>
              <a:rPr lang="en-US" sz="1000" b="1">
                <a:solidFill>
                  <a:srgbClr val="000000"/>
                </a:solidFill>
                <a:latin typeface="Arial" charset="0"/>
              </a:rPr>
              <a:t>Requirements</a:t>
            </a:r>
          </a:p>
        </p:txBody>
      </p:sp>
      <p:sp>
        <p:nvSpPr>
          <p:cNvPr id="2115" name="Line 67"/>
          <p:cNvSpPr>
            <a:spLocks noChangeShapeType="1"/>
          </p:cNvSpPr>
          <p:nvPr/>
        </p:nvSpPr>
        <p:spPr bwMode="auto">
          <a:xfrm>
            <a:off x="6760781" y="1941785"/>
            <a:ext cx="1295400" cy="0"/>
          </a:xfrm>
          <a:prstGeom prst="line">
            <a:avLst/>
          </a:prstGeom>
          <a:noFill/>
          <a:ln w="28575">
            <a:solidFill>
              <a:srgbClr val="808080"/>
            </a:solidFill>
            <a:round/>
            <a:headEnd/>
            <a:tailEnd type="triangle" w="med" len="med"/>
          </a:ln>
        </p:spPr>
        <p:txBody>
          <a:bodyPr lIns="0" anchor="ctr"/>
          <a:lstStyle/>
          <a:p>
            <a:endParaRPr lang="en-US">
              <a:solidFill>
                <a:srgbClr val="000000"/>
              </a:solidFill>
            </a:endParaRPr>
          </a:p>
        </p:txBody>
      </p:sp>
      <p:sp>
        <p:nvSpPr>
          <p:cNvPr id="3056710" name="AutoShape 70"/>
          <p:cNvSpPr>
            <a:spLocks noChangeArrowheads="1"/>
          </p:cNvSpPr>
          <p:nvPr/>
        </p:nvSpPr>
        <p:spPr bwMode="auto">
          <a:xfrm>
            <a:off x="3712781" y="2703785"/>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sp>
        <p:nvSpPr>
          <p:cNvPr id="3056711" name="AutoShape 71"/>
          <p:cNvSpPr>
            <a:spLocks noChangeArrowheads="1"/>
          </p:cNvSpPr>
          <p:nvPr/>
        </p:nvSpPr>
        <p:spPr bwMode="auto">
          <a:xfrm>
            <a:off x="5236781" y="2438400"/>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sp>
        <p:nvSpPr>
          <p:cNvPr id="3056712" name="AutoShape 72"/>
          <p:cNvSpPr>
            <a:spLocks noChangeArrowheads="1"/>
          </p:cNvSpPr>
          <p:nvPr/>
        </p:nvSpPr>
        <p:spPr bwMode="auto">
          <a:xfrm>
            <a:off x="7141781" y="3492822"/>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grpSp>
        <p:nvGrpSpPr>
          <p:cNvPr id="4" name="Group 73"/>
          <p:cNvGrpSpPr>
            <a:grpSpLocks/>
          </p:cNvGrpSpPr>
          <p:nvPr/>
        </p:nvGrpSpPr>
        <p:grpSpPr bwMode="auto">
          <a:xfrm>
            <a:off x="1093579" y="6553209"/>
            <a:ext cx="2432633" cy="304801"/>
            <a:chOff x="181" y="4110"/>
            <a:chExt cx="1870" cy="192"/>
          </a:xfrm>
        </p:grpSpPr>
        <p:sp>
          <p:nvSpPr>
            <p:cNvPr id="3056714" name="AutoShape 74"/>
            <p:cNvSpPr>
              <a:spLocks noChangeArrowheads="1"/>
            </p:cNvSpPr>
            <p:nvPr/>
          </p:nvSpPr>
          <p:spPr bwMode="auto">
            <a:xfrm>
              <a:off x="181" y="4110"/>
              <a:ext cx="176" cy="175"/>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sp>
          <p:nvSpPr>
            <p:cNvPr id="2124" name="Text Box 75"/>
            <p:cNvSpPr txBox="1">
              <a:spLocks noChangeArrowheads="1"/>
            </p:cNvSpPr>
            <p:nvPr/>
          </p:nvSpPr>
          <p:spPr bwMode="auto">
            <a:xfrm>
              <a:off x="357" y="4128"/>
              <a:ext cx="1694" cy="174"/>
            </a:xfrm>
            <a:prstGeom prst="rect">
              <a:avLst/>
            </a:prstGeom>
            <a:noFill/>
            <a:ln w="25400">
              <a:noFill/>
              <a:miter lim="800000"/>
              <a:headEnd/>
              <a:tailEnd/>
            </a:ln>
          </p:spPr>
          <p:txBody>
            <a:bodyPr wrap="none">
              <a:spAutoFit/>
            </a:bodyPr>
            <a:lstStyle/>
            <a:p>
              <a:r>
                <a:rPr lang="en-US" sz="1200" dirty="0" smtClean="0">
                  <a:solidFill>
                    <a:srgbClr val="000000"/>
                  </a:solidFill>
                </a:rPr>
                <a:t>NAVMAC Business Functions</a:t>
              </a:r>
              <a:endParaRPr lang="en-US" sz="1200" dirty="0">
                <a:solidFill>
                  <a:srgbClr val="000000"/>
                </a:solidFill>
              </a:endParaRPr>
            </a:p>
          </p:txBody>
        </p:sp>
      </p:grpSp>
      <p:sp>
        <p:nvSpPr>
          <p:cNvPr id="64" name="AutoShape 70"/>
          <p:cNvSpPr>
            <a:spLocks noChangeArrowheads="1"/>
          </p:cNvSpPr>
          <p:nvPr/>
        </p:nvSpPr>
        <p:spPr bwMode="auto">
          <a:xfrm>
            <a:off x="1558167" y="2516188"/>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sp>
        <p:nvSpPr>
          <p:cNvPr id="66" name="AutoShape 70"/>
          <p:cNvSpPr>
            <a:spLocks noChangeArrowheads="1"/>
          </p:cNvSpPr>
          <p:nvPr/>
        </p:nvSpPr>
        <p:spPr bwMode="auto">
          <a:xfrm>
            <a:off x="3941381" y="1713185"/>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sp>
        <p:nvSpPr>
          <p:cNvPr id="67" name="AutoShape 70"/>
          <p:cNvSpPr>
            <a:spLocks noChangeArrowheads="1"/>
          </p:cNvSpPr>
          <p:nvPr/>
        </p:nvSpPr>
        <p:spPr bwMode="auto">
          <a:xfrm>
            <a:off x="1426781" y="1981200"/>
            <a:ext cx="206375" cy="230188"/>
          </a:xfrm>
          <a:prstGeom prst="star5">
            <a:avLst/>
          </a:prstGeom>
          <a:solidFill>
            <a:srgbClr val="FF0000"/>
          </a:solidFill>
          <a:ln w="12700">
            <a:solidFill>
              <a:srgbClr val="FF0000"/>
            </a:solidFill>
            <a:miter lim="800000"/>
            <a:headEnd/>
            <a:tailEnd/>
          </a:ln>
          <a:effectLst/>
        </p:spPr>
        <p:txBody>
          <a:bodyPr wrap="none" anchor="ctr"/>
          <a:lstStyle/>
          <a:p>
            <a:pPr algn="ctr">
              <a:defRPr/>
            </a:pPr>
            <a:endParaRPr lang="en-US" sz="2400" b="1">
              <a:solidFill>
                <a:srgbClr val="000099"/>
              </a:solidFill>
              <a:latin typeface="Arial" charset="0"/>
            </a:endParaRPr>
          </a:p>
        </p:txBody>
      </p:sp>
      <p:grpSp>
        <p:nvGrpSpPr>
          <p:cNvPr id="11" name="Group 10"/>
          <p:cNvGrpSpPr/>
          <p:nvPr/>
        </p:nvGrpSpPr>
        <p:grpSpPr>
          <a:xfrm>
            <a:off x="4577544" y="5334000"/>
            <a:ext cx="451656" cy="457200"/>
            <a:chOff x="5946648" y="4862614"/>
            <a:chExt cx="1289304" cy="1696891"/>
          </a:xfrm>
          <a:solidFill>
            <a:srgbClr val="FF0000"/>
          </a:solidFill>
        </p:grpSpPr>
        <p:sp>
          <p:nvSpPr>
            <p:cNvPr id="10" name="Curved Up Arrow 9"/>
            <p:cNvSpPr/>
            <p:nvPr/>
          </p:nvSpPr>
          <p:spPr bwMode="auto">
            <a:xfrm>
              <a:off x="6019800" y="5827985"/>
              <a:ext cx="1216152" cy="731520"/>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8" name="Curved Up Arrow 67"/>
            <p:cNvSpPr/>
            <p:nvPr/>
          </p:nvSpPr>
          <p:spPr bwMode="auto">
            <a:xfrm flipH="1" flipV="1">
              <a:off x="5946648" y="4862614"/>
              <a:ext cx="1216152" cy="731519"/>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70" name="Group 69"/>
          <p:cNvGrpSpPr/>
          <p:nvPr/>
        </p:nvGrpSpPr>
        <p:grpSpPr>
          <a:xfrm>
            <a:off x="4958544" y="3657600"/>
            <a:ext cx="451656" cy="478605"/>
            <a:chOff x="5946648" y="4783170"/>
            <a:chExt cx="1289304" cy="1776335"/>
          </a:xfrm>
          <a:solidFill>
            <a:srgbClr val="FF0000"/>
          </a:solidFill>
        </p:grpSpPr>
        <p:sp>
          <p:nvSpPr>
            <p:cNvPr id="71" name="Curved Up Arrow 70"/>
            <p:cNvSpPr/>
            <p:nvPr/>
          </p:nvSpPr>
          <p:spPr bwMode="auto">
            <a:xfrm>
              <a:off x="6019800" y="5827985"/>
              <a:ext cx="1216152" cy="731520"/>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72" name="Curved Up Arrow 71"/>
            <p:cNvSpPr/>
            <p:nvPr/>
          </p:nvSpPr>
          <p:spPr bwMode="auto">
            <a:xfrm flipH="1" flipV="1">
              <a:off x="5946648" y="4783170"/>
              <a:ext cx="1216152" cy="731519"/>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74" name="Rectangle 33"/>
          <p:cNvSpPr>
            <a:spLocks noChangeArrowheads="1"/>
          </p:cNvSpPr>
          <p:nvPr/>
        </p:nvSpPr>
        <p:spPr bwMode="auto">
          <a:xfrm>
            <a:off x="1447800" y="5638800"/>
            <a:ext cx="2057400" cy="838209"/>
          </a:xfrm>
          <a:prstGeom prst="rect">
            <a:avLst/>
          </a:prstGeom>
          <a:solidFill>
            <a:srgbClr val="3366FF"/>
          </a:solidFill>
          <a:ln w="9525" algn="ctr">
            <a:solidFill>
              <a:schemeClr val="tx1"/>
            </a:solidFill>
            <a:miter lim="800000"/>
            <a:headEnd/>
            <a:tailEnd/>
          </a:ln>
        </p:spPr>
        <p:txBody>
          <a:bodyPr wrap="none" anchor="ctr"/>
          <a:lstStyle/>
          <a:p>
            <a:endParaRPr lang="en-US">
              <a:solidFill>
                <a:srgbClr val="000000"/>
              </a:solidFill>
            </a:endParaRPr>
          </a:p>
        </p:txBody>
      </p:sp>
      <p:sp>
        <p:nvSpPr>
          <p:cNvPr id="75" name="Text Box 34"/>
          <p:cNvSpPr txBox="1">
            <a:spLocks noChangeArrowheads="1"/>
          </p:cNvSpPr>
          <p:nvPr/>
        </p:nvSpPr>
        <p:spPr bwMode="auto">
          <a:xfrm>
            <a:off x="1447800" y="5638791"/>
            <a:ext cx="2133600" cy="240066"/>
          </a:xfrm>
          <a:prstGeom prst="rect">
            <a:avLst/>
          </a:prstGeom>
          <a:noFill/>
          <a:ln w="9525" algn="ctr">
            <a:noFill/>
            <a:miter lim="800000"/>
            <a:headEnd/>
            <a:tailEnd/>
          </a:ln>
        </p:spPr>
        <p:txBody>
          <a:bodyPr>
            <a:spAutoFit/>
          </a:bodyPr>
          <a:lstStyle/>
          <a:p>
            <a:pPr algn="ctr" eaLnBrk="0" hangingPunct="0">
              <a:lnSpc>
                <a:spcPct val="80000"/>
              </a:lnSpc>
            </a:pPr>
            <a:r>
              <a:rPr lang="en-US" sz="1200" b="1" u="sng" dirty="0" smtClean="0">
                <a:solidFill>
                  <a:srgbClr val="FFFFFF"/>
                </a:solidFill>
                <a:latin typeface="Arial" charset="0"/>
              </a:rPr>
              <a:t>PPBES Process</a:t>
            </a:r>
            <a:endParaRPr lang="en-US" sz="1200" b="1" u="sng" dirty="0">
              <a:solidFill>
                <a:srgbClr val="FFFFFF"/>
              </a:solidFill>
              <a:latin typeface="Arial" charset="0"/>
            </a:endParaRPr>
          </a:p>
        </p:txBody>
      </p:sp>
      <p:sp>
        <p:nvSpPr>
          <p:cNvPr id="76" name="Rectangle 35"/>
          <p:cNvSpPr>
            <a:spLocks noChangeArrowheads="1"/>
          </p:cNvSpPr>
          <p:nvPr/>
        </p:nvSpPr>
        <p:spPr bwMode="auto">
          <a:xfrm rot="5400000">
            <a:off x="2337470" y="5032902"/>
            <a:ext cx="246221" cy="1915199"/>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square" lIns="45720" tIns="45720" rIns="45720" bIns="45720" anchor="ctr" anchorCtr="1">
            <a:spAutoFit/>
          </a:bodyPr>
          <a:lstStyle/>
          <a:p>
            <a:pPr algn="ctr" eaLnBrk="0" hangingPunct="0">
              <a:defRPr/>
            </a:pPr>
            <a:r>
              <a:rPr lang="en-US" sz="1000" b="1" dirty="0" smtClean="0">
                <a:solidFill>
                  <a:srgbClr val="000000"/>
                </a:solidFill>
                <a:latin typeface="Arial" charset="0"/>
              </a:rPr>
              <a:t>Active / Reserve  Military </a:t>
            </a:r>
            <a:endParaRPr lang="en-US" sz="1000" b="1" dirty="0">
              <a:solidFill>
                <a:srgbClr val="000000"/>
              </a:solidFill>
              <a:latin typeface="Arial" charset="0"/>
            </a:endParaRPr>
          </a:p>
        </p:txBody>
      </p:sp>
      <p:sp>
        <p:nvSpPr>
          <p:cNvPr id="77" name="Rectangle 35"/>
          <p:cNvSpPr>
            <a:spLocks noChangeArrowheads="1"/>
          </p:cNvSpPr>
          <p:nvPr/>
        </p:nvSpPr>
        <p:spPr bwMode="auto">
          <a:xfrm rot="5400000">
            <a:off x="2249361" y="5952787"/>
            <a:ext cx="248726" cy="664779"/>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rot="10800000" vert="eaVert" wrap="none" tIns="91440" bIns="91440" anchor="ctr" anchorCtr="1"/>
          <a:lstStyle/>
          <a:p>
            <a:pPr algn="ctr" eaLnBrk="0" hangingPunct="0">
              <a:defRPr/>
            </a:pPr>
            <a:r>
              <a:rPr lang="en-US" sz="1000" b="1" dirty="0" smtClean="0">
                <a:solidFill>
                  <a:srgbClr val="000000"/>
                </a:solidFill>
                <a:latin typeface="Arial" charset="0"/>
              </a:rPr>
              <a:t>Civilian</a:t>
            </a:r>
            <a:endParaRPr lang="en-US" sz="1000" b="1" dirty="0">
              <a:solidFill>
                <a:srgbClr val="000000"/>
              </a:solidFill>
              <a:latin typeface="Arial" charset="0"/>
            </a:endParaRPr>
          </a:p>
        </p:txBody>
      </p:sp>
      <p:sp>
        <p:nvSpPr>
          <p:cNvPr id="79" name="Rectangle 5"/>
          <p:cNvSpPr>
            <a:spLocks noChangeArrowheads="1"/>
          </p:cNvSpPr>
          <p:nvPr/>
        </p:nvSpPr>
        <p:spPr bwMode="auto">
          <a:xfrm>
            <a:off x="3694490" y="5867400"/>
            <a:ext cx="953710" cy="576019"/>
          </a:xfrm>
          <a:prstGeom prst="rect">
            <a:avLst/>
          </a:prstGeom>
          <a:solidFill>
            <a:srgbClr val="FFCC00"/>
          </a:solidFill>
          <a:ln w="9525" algn="ctr">
            <a:solidFill>
              <a:schemeClr val="tx1"/>
            </a:solidFill>
            <a:miter lim="800000"/>
            <a:headEnd/>
            <a:tailEnd/>
          </a:ln>
        </p:spPr>
        <p:txBody>
          <a:bodyPr wrap="square" lIns="0" rIns="0" anchor="t" anchorCtr="0"/>
          <a:lstStyle/>
          <a:p>
            <a:pPr algn="ctr"/>
            <a:r>
              <a:rPr lang="en-US" sz="1200" b="1" u="sng" dirty="0" smtClean="0">
                <a:solidFill>
                  <a:srgbClr val="000000"/>
                </a:solidFill>
                <a:latin typeface="Arial"/>
              </a:rPr>
              <a:t>PBIS Synchronize Process</a:t>
            </a:r>
            <a:endParaRPr lang="en-US" sz="1200" b="1" u="sng" dirty="0">
              <a:solidFill>
                <a:srgbClr val="000000"/>
              </a:solidFill>
              <a:latin typeface="Arial"/>
            </a:endParaRPr>
          </a:p>
        </p:txBody>
      </p:sp>
      <p:sp>
        <p:nvSpPr>
          <p:cNvPr id="80" name="AutoShape 57"/>
          <p:cNvSpPr>
            <a:spLocks noChangeArrowheads="1"/>
          </p:cNvSpPr>
          <p:nvPr/>
        </p:nvSpPr>
        <p:spPr bwMode="auto">
          <a:xfrm>
            <a:off x="3418179" y="5932488"/>
            <a:ext cx="276311" cy="239712"/>
          </a:xfrm>
          <a:prstGeom prst="rightArrow">
            <a:avLst>
              <a:gd name="adj1" fmla="val 50000"/>
              <a:gd name="adj2" fmla="val 25000"/>
            </a:avLst>
          </a:prstGeom>
          <a:solidFill>
            <a:srgbClr val="B2B2B2"/>
          </a:solidFill>
          <a:ln w="9525" algn="ctr">
            <a:solidFill>
              <a:schemeClr val="tx1"/>
            </a:solidFill>
            <a:miter lim="800000"/>
            <a:headEnd/>
            <a:tailEnd/>
          </a:ln>
        </p:spPr>
        <p:txBody>
          <a:bodyPr wrap="none" anchor="ctr"/>
          <a:lstStyle/>
          <a:p>
            <a:endParaRPr lang="en-US">
              <a:solidFill>
                <a:srgbClr val="000000"/>
              </a:solidFill>
            </a:endParaRPr>
          </a:p>
        </p:txBody>
      </p:sp>
      <p:grpSp>
        <p:nvGrpSpPr>
          <p:cNvPr id="81" name="Group 80"/>
          <p:cNvGrpSpPr/>
          <p:nvPr/>
        </p:nvGrpSpPr>
        <p:grpSpPr>
          <a:xfrm>
            <a:off x="4592711" y="5943600"/>
            <a:ext cx="436489" cy="348734"/>
            <a:chOff x="5946648" y="4862614"/>
            <a:chExt cx="1289304" cy="1696891"/>
          </a:xfrm>
          <a:solidFill>
            <a:srgbClr val="FF0000"/>
          </a:solidFill>
        </p:grpSpPr>
        <p:sp>
          <p:nvSpPr>
            <p:cNvPr id="82" name="Curved Up Arrow 81"/>
            <p:cNvSpPr/>
            <p:nvPr/>
          </p:nvSpPr>
          <p:spPr bwMode="auto">
            <a:xfrm>
              <a:off x="6019800" y="5827985"/>
              <a:ext cx="1216152" cy="731520"/>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3" name="Curved Up Arrow 82"/>
            <p:cNvSpPr/>
            <p:nvPr/>
          </p:nvSpPr>
          <p:spPr bwMode="auto">
            <a:xfrm flipH="1" flipV="1">
              <a:off x="5946648" y="4862614"/>
              <a:ext cx="1216152" cy="731519"/>
            </a:xfrm>
            <a:prstGeom prst="curvedUpArrow">
              <a:avLst/>
            </a:prstGeom>
            <a:gr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84" name="AutoShape 31"/>
          <p:cNvSpPr>
            <a:spLocks noChangeArrowheads="1"/>
          </p:cNvSpPr>
          <p:nvPr/>
        </p:nvSpPr>
        <p:spPr bwMode="auto">
          <a:xfrm>
            <a:off x="533400" y="4419600"/>
            <a:ext cx="889166" cy="1544657"/>
          </a:xfrm>
          <a:prstGeom prst="rightArrow">
            <a:avLst>
              <a:gd name="adj1" fmla="val 61426"/>
              <a:gd name="adj2" fmla="val 32917"/>
            </a:avLst>
          </a:prstGeom>
          <a:solidFill>
            <a:srgbClr val="B2B2B2"/>
          </a:solidFill>
          <a:ln w="9525">
            <a:solidFill>
              <a:schemeClr val="tx1"/>
            </a:solidFill>
            <a:miter lim="800000"/>
            <a:headEnd/>
            <a:tailEnd/>
          </a:ln>
        </p:spPr>
        <p:txBody>
          <a:bodyPr wrap="square" lIns="0" tIns="0" rIns="0" bIns="0" anchorCtr="1">
            <a:spAutoFit/>
          </a:bodyPr>
          <a:lstStyle/>
          <a:p>
            <a:pPr algn="ctr"/>
            <a:r>
              <a:rPr lang="en-US" sz="1400" b="1" u="sng" dirty="0">
                <a:solidFill>
                  <a:srgbClr val="000000"/>
                </a:solidFill>
              </a:rPr>
              <a:t>Input</a:t>
            </a:r>
          </a:p>
          <a:p>
            <a:pPr algn="ctr"/>
            <a:r>
              <a:rPr lang="en-US" sz="1200" dirty="0" smtClean="0">
                <a:solidFill>
                  <a:srgbClr val="000000"/>
                </a:solidFill>
              </a:rPr>
              <a:t>Mission Priorities   / Force Shaping</a:t>
            </a:r>
            <a:endParaRPr lang="en-US" sz="1200" dirty="0">
              <a:solidFill>
                <a:srgbClr val="000000"/>
              </a:solidFill>
            </a:endParaRPr>
          </a:p>
        </p:txBody>
      </p:sp>
    </p:spTree>
    <p:extLst>
      <p:ext uri="{BB962C8B-B14F-4D97-AF65-F5344CB8AC3E}">
        <p14:creationId xmlns:p14="http://schemas.microsoft.com/office/powerpoint/2010/main" val="11176949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76200"/>
            <a:ext cx="8001000" cy="1143000"/>
          </a:xfrm>
        </p:spPr>
        <p:txBody>
          <a:bodyPr/>
          <a:lstStyle/>
          <a:p>
            <a:pPr eaLnBrk="1" hangingPunct="1">
              <a:lnSpc>
                <a:spcPct val="80000"/>
              </a:lnSpc>
            </a:pPr>
            <a:r>
              <a:rPr lang="en-US" dirty="0" smtClean="0"/>
              <a:t>Navy Manpower Management</a:t>
            </a:r>
            <a:br>
              <a:rPr lang="en-US" dirty="0" smtClean="0"/>
            </a:br>
            <a:r>
              <a:rPr lang="en-US" dirty="0" smtClean="0"/>
              <a:t> </a:t>
            </a:r>
            <a:r>
              <a:rPr lang="en-US" sz="2800" i="1" dirty="0" smtClean="0"/>
              <a:t>Improvement Strategy &amp; Initiatives</a:t>
            </a:r>
          </a:p>
        </p:txBody>
      </p:sp>
      <p:sp>
        <p:nvSpPr>
          <p:cNvPr id="6" name="Rectangle 1"/>
          <p:cNvSpPr>
            <a:spLocks noChangeArrowheads="1"/>
          </p:cNvSpPr>
          <p:nvPr/>
        </p:nvSpPr>
        <p:spPr bwMode="auto">
          <a:xfrm>
            <a:off x="3989295" y="1536192"/>
            <a:ext cx="5078505" cy="5155285"/>
          </a:xfrm>
          <a:prstGeom prst="rect">
            <a:avLst/>
          </a:prstGeom>
          <a:solidFill>
            <a:schemeClr val="accent6">
              <a:lumMod val="20000"/>
              <a:lumOff val="80000"/>
            </a:schemeClr>
          </a:solidFill>
          <a:ln w="9525">
            <a:solidFill>
              <a:schemeClr val="tx1"/>
            </a:solidFill>
            <a:miter lim="800000"/>
            <a:headEnd/>
            <a:tailEnd/>
          </a:ln>
          <a:scene3d>
            <a:camera prst="orthographicFront"/>
            <a:lightRig rig="threePt" dir="t"/>
          </a:scene3d>
          <a:sp3d>
            <a:bevelT/>
          </a:sp3d>
        </p:spPr>
        <p:txBody>
          <a:bodyPr wrap="square" anchor="t">
            <a:noAutofit/>
          </a:bodyPr>
          <a:lstStyle/>
          <a:p>
            <a:pPr marL="233363" indent="-233363">
              <a:spcBef>
                <a:spcPts val="0"/>
              </a:spcBef>
              <a:spcAft>
                <a:spcPts val="20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Modernize Navy Manpower Information Support</a:t>
            </a:r>
            <a:endParaRPr lang="en-US" sz="1200" dirty="0" smtClean="0">
              <a:solidFill>
                <a:srgbClr val="000000"/>
              </a:solidFill>
              <a:latin typeface="Arial" panose="020B0604020202020204" pitchFamily="34" charset="0"/>
              <a:cs typeface="Arial" panose="020B0604020202020204" pitchFamily="34" charset="0"/>
            </a:endParaRPr>
          </a:p>
          <a:p>
            <a:pPr lvl="1" indent="-231775">
              <a:spcBef>
                <a:spcPts val="0"/>
              </a:spcBef>
              <a:spcAft>
                <a:spcPts val="200"/>
              </a:spcAft>
              <a:buSzPct val="100000"/>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New Activity Manpower Management (AMM) capabilities</a:t>
            </a:r>
          </a:p>
          <a:p>
            <a:pPr lvl="2" indent="-231775">
              <a:spcBef>
                <a:spcPts val="0"/>
              </a:spcBef>
              <a:spcAft>
                <a:spcPts val="0"/>
              </a:spcAft>
              <a:buSzPct val="100000"/>
              <a:buFont typeface="Wingdings" panose="05000000000000000000" pitchFamily="2" charset="2"/>
              <a:buChar char="Ø"/>
            </a:pPr>
            <a:r>
              <a:rPr lang="en-US" sz="1100" dirty="0" smtClean="0">
                <a:solidFill>
                  <a:srgbClr val="000000"/>
                </a:solidFill>
                <a:latin typeface="Arial" panose="020B0604020202020204" pitchFamily="34" charset="0"/>
                <a:cs typeface="Arial" panose="020B0604020202020204" pitchFamily="34" charset="0"/>
              </a:rPr>
              <a:t>Total </a:t>
            </a:r>
            <a:r>
              <a:rPr lang="en-US" sz="1100" dirty="0">
                <a:solidFill>
                  <a:srgbClr val="000000"/>
                </a:solidFill>
                <a:latin typeface="Arial" panose="020B0604020202020204" pitchFamily="34" charset="0"/>
                <a:cs typeface="Arial" panose="020B0604020202020204" pitchFamily="34" charset="0"/>
              </a:rPr>
              <a:t>Force Manpower </a:t>
            </a:r>
            <a:r>
              <a:rPr lang="en-US" sz="1100" dirty="0" smtClean="0">
                <a:solidFill>
                  <a:srgbClr val="000000"/>
                </a:solidFill>
                <a:latin typeface="Arial" panose="020B0604020202020204" pitchFamily="34" charset="0"/>
                <a:cs typeface="Arial" panose="020B0604020202020204" pitchFamily="34" charset="0"/>
              </a:rPr>
              <a:t>Management System (TFMMS) 2.0</a:t>
            </a:r>
          </a:p>
          <a:p>
            <a:pPr lvl="2" indent="-231775">
              <a:spcBef>
                <a:spcPts val="0"/>
              </a:spcBef>
              <a:spcAft>
                <a:spcPts val="0"/>
              </a:spcAft>
              <a:buSzPct val="100000"/>
              <a:buFont typeface="Wingdings" panose="05000000000000000000" pitchFamily="2" charset="2"/>
              <a:buChar char="Ø"/>
            </a:pPr>
            <a:r>
              <a:rPr lang="en-US" sz="1100" dirty="0" smtClean="0">
                <a:solidFill>
                  <a:srgbClr val="000000"/>
                </a:solidFill>
                <a:latin typeface="Arial" panose="020B0604020202020204" pitchFamily="34" charset="0"/>
                <a:cs typeface="Arial" panose="020B0604020202020204" pitchFamily="34" charset="0"/>
              </a:rPr>
              <a:t>Aligning to MPTE 55-1 I system concept </a:t>
            </a:r>
            <a:endParaRPr lang="en-US" sz="1100" dirty="0">
              <a:solidFill>
                <a:srgbClr val="000000"/>
              </a:solidFill>
              <a:latin typeface="Arial" panose="020B0604020202020204" pitchFamily="34" charset="0"/>
              <a:cs typeface="Arial" panose="020B0604020202020204" pitchFamily="34" charset="0"/>
            </a:endParaRPr>
          </a:p>
          <a:p>
            <a:pPr lvl="1" indent="-231775">
              <a:spcBef>
                <a:spcPts val="0"/>
              </a:spcBef>
              <a:spcAft>
                <a:spcPts val="200"/>
              </a:spcAft>
              <a:buSzPct val="100000"/>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Transforming FMRD Analytics capabilities</a:t>
            </a:r>
          </a:p>
          <a:p>
            <a:pPr lvl="2" indent="-231775">
              <a:spcBef>
                <a:spcPts val="0"/>
              </a:spcBef>
              <a:spcAft>
                <a:spcPts val="0"/>
              </a:spcAft>
              <a:buSzPct val="100000"/>
              <a:buFont typeface="Wingdings" panose="05000000000000000000" pitchFamily="2" charset="2"/>
              <a:buChar char="Ø"/>
            </a:pPr>
            <a:r>
              <a:rPr lang="en-US" sz="1100" u="sng" dirty="0" smtClean="0">
                <a:solidFill>
                  <a:srgbClr val="000000"/>
                </a:solidFill>
                <a:latin typeface="Arial" panose="020B0604020202020204" pitchFamily="34" charset="0"/>
                <a:cs typeface="Arial" panose="020B0604020202020204" pitchFamily="34" charset="0"/>
              </a:rPr>
              <a:t>Now</a:t>
            </a:r>
            <a:r>
              <a:rPr lang="en-US" sz="1100" dirty="0" smtClean="0">
                <a:solidFill>
                  <a:srgbClr val="000000"/>
                </a:solidFill>
                <a:latin typeface="Arial" panose="020B0604020202020204" pitchFamily="34" charset="0"/>
                <a:cs typeface="Arial" panose="020B0604020202020204" pitchFamily="34" charset="0"/>
              </a:rPr>
              <a:t>:  Navy </a:t>
            </a:r>
            <a:r>
              <a:rPr lang="en-US" sz="1100" dirty="0">
                <a:solidFill>
                  <a:srgbClr val="000000"/>
                </a:solidFill>
                <a:latin typeface="Arial" panose="020B0604020202020204" pitchFamily="34" charset="0"/>
                <a:cs typeface="Arial" panose="020B0604020202020204" pitchFamily="34" charset="0"/>
              </a:rPr>
              <a:t>Manpower Requirements System (NMRS</a:t>
            </a:r>
            <a:r>
              <a:rPr lang="en-US" sz="1100" dirty="0" smtClean="0">
                <a:solidFill>
                  <a:srgbClr val="000000"/>
                </a:solidFill>
                <a:latin typeface="Arial" panose="020B0604020202020204" pitchFamily="34" charset="0"/>
                <a:cs typeface="Arial" panose="020B0604020202020204" pitchFamily="34" charset="0"/>
              </a:rPr>
              <a:t>)</a:t>
            </a:r>
          </a:p>
          <a:p>
            <a:pPr lvl="2" indent="-231775">
              <a:spcBef>
                <a:spcPts val="0"/>
              </a:spcBef>
              <a:spcAft>
                <a:spcPts val="0"/>
              </a:spcAft>
              <a:buSzPct val="100000"/>
              <a:buFont typeface="Wingdings" panose="05000000000000000000" pitchFamily="2" charset="2"/>
              <a:buChar char="Ø"/>
            </a:pPr>
            <a:r>
              <a:rPr lang="en-US" sz="1100" u="sng" dirty="0" smtClean="0">
                <a:solidFill>
                  <a:srgbClr val="000000"/>
                </a:solidFill>
                <a:latin typeface="Arial" panose="020B0604020202020204" pitchFamily="34" charset="0"/>
                <a:cs typeface="Arial" panose="020B0604020202020204" pitchFamily="34" charset="0"/>
              </a:rPr>
              <a:t>Future</a:t>
            </a:r>
            <a:r>
              <a:rPr lang="en-US" sz="1100" dirty="0" smtClean="0">
                <a:solidFill>
                  <a:srgbClr val="000000"/>
                </a:solidFill>
                <a:latin typeface="Arial" panose="020B0604020202020204" pitchFamily="34" charset="0"/>
                <a:cs typeface="Arial" panose="020B0604020202020204" pitchFamily="34" charset="0"/>
              </a:rPr>
              <a:t>:  User-defined models within MPTE Analytics as a Service (AaaS)</a:t>
            </a:r>
            <a:endParaRPr lang="en-US" sz="1100" dirty="0">
              <a:solidFill>
                <a:srgbClr val="000000"/>
              </a:solidFill>
              <a:latin typeface="Arial" panose="020B0604020202020204" pitchFamily="34" charset="0"/>
              <a:cs typeface="Arial" panose="020B0604020202020204" pitchFamily="34" charset="0"/>
            </a:endParaRPr>
          </a:p>
          <a:p>
            <a:pPr marL="233363" indent="-233363">
              <a:spcBef>
                <a:spcPts val="0"/>
              </a:spcBef>
              <a:spcAft>
                <a:spcPts val="20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Improve Fleet Manpower Requirements Determination (FMRD) Model </a:t>
            </a:r>
          </a:p>
          <a:p>
            <a:pPr lvl="1" indent="-231775">
              <a:spcBef>
                <a:spcPts val="0"/>
              </a:spcBef>
              <a:spcAft>
                <a:spcPts val="20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Integrated at-sea and inport manpower requirements determination (MRD)</a:t>
            </a:r>
          </a:p>
          <a:p>
            <a:pPr lvl="1" indent="-231775">
              <a:spcBef>
                <a:spcPts val="0"/>
              </a:spcBef>
              <a:spcAft>
                <a:spcPts val="20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Updating Industrial Engineering allowances, factors, standards and modifiers (AFS&amp;M)</a:t>
            </a:r>
          </a:p>
          <a:p>
            <a:pPr marL="1141413" lvl="2" indent="-231775">
              <a:spcBef>
                <a:spcPts val="0"/>
              </a:spcBef>
              <a:spcAft>
                <a:spcPts val="0"/>
              </a:spcAft>
              <a:buFont typeface="Wingdings" panose="05000000000000000000" pitchFamily="2" charset="2"/>
              <a:buChar char="Ø"/>
            </a:pPr>
            <a:r>
              <a:rPr lang="en-US" sz="1100" dirty="0" smtClean="0">
                <a:solidFill>
                  <a:srgbClr val="000000"/>
                </a:solidFill>
                <a:latin typeface="Arial" panose="020B0604020202020204" pitchFamily="34" charset="0"/>
                <a:cs typeface="Arial" panose="020B0604020202020204" pitchFamily="34" charset="0"/>
              </a:rPr>
              <a:t>Afloat Navy Availability Factor (NAF)</a:t>
            </a:r>
          </a:p>
          <a:p>
            <a:pPr marL="1141413" lvl="2" indent="-231775">
              <a:spcBef>
                <a:spcPts val="0"/>
              </a:spcBef>
              <a:spcAft>
                <a:spcPts val="0"/>
              </a:spcAft>
              <a:buFont typeface="Wingdings" panose="05000000000000000000" pitchFamily="2" charset="2"/>
              <a:buChar char="Ø"/>
            </a:pPr>
            <a:r>
              <a:rPr lang="en-US" sz="1100" dirty="0" smtClean="0">
                <a:solidFill>
                  <a:srgbClr val="000000"/>
                </a:solidFill>
                <a:latin typeface="Arial" panose="020B0604020202020204" pitchFamily="34" charset="0"/>
                <a:cs typeface="Arial" panose="020B0604020202020204" pitchFamily="34" charset="0"/>
              </a:rPr>
              <a:t>Personal, Fatigue and Delay (PF&amp;D A) Allowance</a:t>
            </a:r>
          </a:p>
          <a:p>
            <a:pPr marL="1141413" lvl="2" indent="-231775">
              <a:spcBef>
                <a:spcPts val="0"/>
              </a:spcBef>
              <a:spcAft>
                <a:spcPts val="0"/>
              </a:spcAft>
              <a:buFont typeface="Wingdings" panose="05000000000000000000" pitchFamily="2" charset="2"/>
              <a:buChar char="Ø"/>
            </a:pPr>
            <a:r>
              <a:rPr lang="en-US" sz="1200" dirty="0" smtClean="0">
                <a:solidFill>
                  <a:srgbClr val="000000"/>
                </a:solidFill>
                <a:latin typeface="Arial" panose="020B0604020202020204" pitchFamily="34" charset="0"/>
                <a:cs typeface="Arial" panose="020B0604020202020204" pitchFamily="34" charset="0"/>
              </a:rPr>
              <a:t>Facilities Maintenance Cleaning Time Standards</a:t>
            </a:r>
          </a:p>
          <a:p>
            <a:pPr marL="1141413" lvl="2" indent="-231775">
              <a:spcBef>
                <a:spcPts val="0"/>
              </a:spcBef>
              <a:spcAft>
                <a:spcPts val="0"/>
              </a:spcAft>
              <a:buFont typeface="Wingdings" panose="05000000000000000000" pitchFamily="2" charset="2"/>
              <a:buChar char="Ø"/>
            </a:pPr>
            <a:r>
              <a:rPr lang="en-US" sz="1200" dirty="0" smtClean="0">
                <a:solidFill>
                  <a:srgbClr val="000000"/>
                </a:solidFill>
                <a:latin typeface="Arial" panose="020B0604020202020204" pitchFamily="34" charset="0"/>
                <a:cs typeface="Arial" panose="020B0604020202020204" pitchFamily="34" charset="0"/>
              </a:rPr>
              <a:t>Corrective Maintenance/Ship Aging Modifier</a:t>
            </a:r>
          </a:p>
          <a:p>
            <a:pPr marL="1141413" lvl="2" indent="-231775">
              <a:spcBef>
                <a:spcPts val="0"/>
              </a:spcBef>
              <a:spcAft>
                <a:spcPts val="0"/>
              </a:spcAft>
              <a:buFont typeface="Wingdings" panose="05000000000000000000" pitchFamily="2" charset="2"/>
              <a:buChar char="Ø"/>
            </a:pPr>
            <a:r>
              <a:rPr lang="en-US" sz="1200" dirty="0" smtClean="0">
                <a:solidFill>
                  <a:srgbClr val="000000"/>
                </a:solidFill>
                <a:latin typeface="Arial" panose="020B0604020202020204" pitchFamily="34" charset="0"/>
                <a:cs typeface="Arial" panose="020B0604020202020204" pitchFamily="34" charset="0"/>
              </a:rPr>
              <a:t>Squadron Staffing Standards</a:t>
            </a:r>
          </a:p>
          <a:p>
            <a:pPr marL="285750" indent="-285750">
              <a:spcBef>
                <a:spcPts val="0"/>
              </a:spcBef>
              <a:spcAft>
                <a:spcPts val="20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Modernize Navy Occupational Classification</a:t>
            </a:r>
          </a:p>
          <a:p>
            <a:pPr lvl="1" indent="-231775">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Streamlined/automated </a:t>
            </a:r>
            <a:r>
              <a:rPr lang="en-US" sz="1200" dirty="0">
                <a:solidFill>
                  <a:srgbClr val="000000"/>
                </a:solidFill>
                <a:latin typeface="Arial" panose="020B0604020202020204" pitchFamily="34" charset="0"/>
                <a:cs typeface="Arial" panose="020B0604020202020204" pitchFamily="34" charset="0"/>
              </a:rPr>
              <a:t>Navy </a:t>
            </a:r>
            <a:r>
              <a:rPr lang="en-US" sz="1200" dirty="0" smtClean="0">
                <a:solidFill>
                  <a:srgbClr val="000000"/>
                </a:solidFill>
                <a:latin typeface="Arial" panose="020B0604020202020204" pitchFamily="34" charset="0"/>
                <a:cs typeface="Arial" panose="020B0604020202020204" pitchFamily="34" charset="0"/>
              </a:rPr>
              <a:t>Military Occupational </a:t>
            </a:r>
            <a:r>
              <a:rPr lang="en-US" sz="1200" dirty="0">
                <a:solidFill>
                  <a:srgbClr val="000000"/>
                </a:solidFill>
                <a:latin typeface="Arial" panose="020B0604020202020204" pitchFamily="34" charset="0"/>
                <a:cs typeface="Arial" panose="020B0604020202020204" pitchFamily="34" charset="0"/>
              </a:rPr>
              <a:t>Classification processes and data</a:t>
            </a:r>
          </a:p>
          <a:p>
            <a:pPr lvl="1" indent="-231775">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Deployed </a:t>
            </a:r>
            <a:r>
              <a:rPr lang="en-US" sz="1200" dirty="0">
                <a:solidFill>
                  <a:srgbClr val="000000"/>
                </a:solidFill>
                <a:latin typeface="Arial" panose="020B0604020202020204" pitchFamily="34" charset="0"/>
                <a:cs typeface="Arial" panose="020B0604020202020204" pitchFamily="34" charset="0"/>
              </a:rPr>
              <a:t>new Navy Job Analysis (NJA) tools</a:t>
            </a:r>
          </a:p>
          <a:p>
            <a:pPr lvl="1" indent="-231775">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Delivered new NEC construct</a:t>
            </a:r>
          </a:p>
          <a:p>
            <a:pPr lvl="1" indent="-231775">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Modernizing Ratings – Commonality Matrix</a:t>
            </a:r>
          </a:p>
          <a:p>
            <a:pPr lvl="1" indent="-231775">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Developing formal IT support tools</a:t>
            </a:r>
            <a:endParaRPr lang="en-US" sz="1100" dirty="0" smtClean="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5067300" y="1232649"/>
            <a:ext cx="2822119" cy="369332"/>
          </a:xfrm>
          <a:prstGeom prst="rect">
            <a:avLst/>
          </a:prstGeom>
          <a:noFill/>
          <a:ln w="9525">
            <a:noFill/>
            <a:prstDash val="sysDash"/>
          </a:ln>
        </p:spPr>
        <p:txBody>
          <a:bodyPr wrap="none" rtlCol="0">
            <a:spAutoFit/>
          </a:bodyPr>
          <a:lstStyle/>
          <a:p>
            <a:r>
              <a:rPr lang="en-US" sz="1800" u="sng" dirty="0" smtClean="0">
                <a:solidFill>
                  <a:srgbClr val="000000"/>
                </a:solidFill>
                <a:latin typeface="Arial" panose="020B0604020202020204" pitchFamily="34" charset="0"/>
                <a:cs typeface="Arial" panose="020B0604020202020204" pitchFamily="34" charset="0"/>
              </a:rPr>
              <a:t>Major NAVMAC Initiatives</a:t>
            </a:r>
            <a:endParaRPr lang="en-US" sz="1800" u="sng"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762000" y="1219200"/>
            <a:ext cx="2634054" cy="369332"/>
          </a:xfrm>
          <a:prstGeom prst="rect">
            <a:avLst/>
          </a:prstGeom>
          <a:noFill/>
        </p:spPr>
        <p:txBody>
          <a:bodyPr wrap="none" rtlCol="0">
            <a:spAutoFit/>
          </a:bodyPr>
          <a:lstStyle/>
          <a:p>
            <a:r>
              <a:rPr lang="en-US" sz="1800" u="sng" dirty="0" smtClean="0">
                <a:solidFill>
                  <a:srgbClr val="000000"/>
                </a:solidFill>
                <a:latin typeface="Arial" panose="020B0604020202020204" pitchFamily="34" charset="0"/>
                <a:cs typeface="Arial" panose="020B0604020202020204" pitchFamily="34" charset="0"/>
              </a:rPr>
              <a:t>Three-pronged Strategy</a:t>
            </a:r>
            <a:endParaRPr lang="en-US" sz="1800" u="sng" dirty="0">
              <a:solidFill>
                <a:srgbClr val="000000"/>
              </a:solidFill>
              <a:latin typeface="Arial" panose="020B0604020202020204" pitchFamily="34" charset="0"/>
              <a:cs typeface="Arial" panose="020B0604020202020204" pitchFamily="34" charset="0"/>
            </a:endParaRPr>
          </a:p>
        </p:txBody>
      </p:sp>
      <p:sp>
        <p:nvSpPr>
          <p:cNvPr id="10" name="Rectangle 1"/>
          <p:cNvSpPr>
            <a:spLocks noChangeArrowheads="1"/>
          </p:cNvSpPr>
          <p:nvPr/>
        </p:nvSpPr>
        <p:spPr bwMode="auto">
          <a:xfrm>
            <a:off x="45720" y="2590800"/>
            <a:ext cx="3889248" cy="1631216"/>
          </a:xfrm>
          <a:prstGeom prst="rect">
            <a:avLst/>
          </a:prstGeom>
          <a:solidFill>
            <a:srgbClr val="99CCFF"/>
          </a:solidFill>
          <a:ln w="9525">
            <a:solidFill>
              <a:schemeClr val="tx1"/>
            </a:solidFill>
            <a:miter lim="800000"/>
            <a:headEnd/>
            <a:tailEnd/>
          </a:ln>
          <a:scene3d>
            <a:camera prst="orthographicFront"/>
            <a:lightRig rig="threePt" dir="t"/>
          </a:scene3d>
          <a:sp3d>
            <a:bevelT/>
          </a:sp3d>
        </p:spPr>
        <p:txBody>
          <a:bodyPr wrap="square" anchor="t">
            <a:spAutoFit/>
          </a:bodyPr>
          <a:lstStyle/>
          <a:p>
            <a:pPr marL="231775" indent="-231775" algn="ctr">
              <a:spcBef>
                <a:spcPts val="0"/>
              </a:spcBef>
              <a:spcAft>
                <a:spcPts val="0"/>
              </a:spcAft>
            </a:pPr>
            <a:r>
              <a:rPr lang="en-US" sz="1600" b="1" i="1" u="sng" dirty="0" smtClean="0">
                <a:solidFill>
                  <a:srgbClr val="000000"/>
                </a:solidFill>
                <a:latin typeface="Arial" panose="020B0604020202020204" pitchFamily="34" charset="0"/>
                <a:cs typeface="Arial" panose="020B0604020202020204" pitchFamily="34" charset="0"/>
              </a:rPr>
              <a:t>Improve Manpower Processes</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Assess and Update Current Process Inputs, Standards, Factors &amp; Assumptions</a:t>
            </a:r>
            <a:endParaRPr lang="en-US" sz="1400" dirty="0">
              <a:solidFill>
                <a:srgbClr val="000000"/>
              </a:solidFill>
              <a:latin typeface="Arial" panose="020B0604020202020204" pitchFamily="34" charset="0"/>
              <a:cs typeface="Arial" panose="020B0604020202020204" pitchFamily="34" charset="0"/>
            </a:endParaRP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Fully integrate at-sea and inport manpower studies into SMD</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Develop New Data Collection &amp; Computation Methods</a:t>
            </a:r>
          </a:p>
        </p:txBody>
      </p:sp>
      <p:sp>
        <p:nvSpPr>
          <p:cNvPr id="11" name="Rectangle 1"/>
          <p:cNvSpPr>
            <a:spLocks noChangeArrowheads="1"/>
          </p:cNvSpPr>
          <p:nvPr/>
        </p:nvSpPr>
        <p:spPr bwMode="auto">
          <a:xfrm>
            <a:off x="41775" y="1524000"/>
            <a:ext cx="3889249" cy="769441"/>
          </a:xfrm>
          <a:prstGeom prst="rect">
            <a:avLst/>
          </a:prstGeom>
          <a:solidFill>
            <a:srgbClr val="FFC000"/>
          </a:solidFill>
          <a:ln w="9525">
            <a:solidFill>
              <a:schemeClr val="tx1"/>
            </a:solidFill>
            <a:miter lim="800000"/>
            <a:headEnd/>
            <a:tailEnd/>
          </a:ln>
          <a:scene3d>
            <a:camera prst="orthographicFront"/>
            <a:lightRig rig="threePt" dir="t"/>
          </a:scene3d>
          <a:sp3d>
            <a:bevelT/>
          </a:sp3d>
        </p:spPr>
        <p:txBody>
          <a:bodyPr wrap="square" anchor="t">
            <a:spAutoFit/>
          </a:bodyPr>
          <a:lstStyle/>
          <a:p>
            <a:pPr marL="231775" indent="-231775" algn="ctr">
              <a:spcBef>
                <a:spcPts val="0"/>
              </a:spcBef>
              <a:spcAft>
                <a:spcPts val="0"/>
              </a:spcAft>
            </a:pPr>
            <a:r>
              <a:rPr lang="en-US" sz="1600" b="1" i="1" u="sng" dirty="0" smtClean="0">
                <a:solidFill>
                  <a:srgbClr val="000000"/>
                </a:solidFill>
                <a:latin typeface="Arial" panose="020B0604020202020204" pitchFamily="34" charset="0"/>
                <a:cs typeface="Arial" panose="020B0604020202020204" pitchFamily="34" charset="0"/>
              </a:rPr>
              <a:t>Modernize Business Capabilities</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Increase availability, access, accuracy </a:t>
            </a:r>
            <a:r>
              <a:rPr lang="en-US" sz="1400" dirty="0">
                <a:solidFill>
                  <a:srgbClr val="000000"/>
                </a:solidFill>
                <a:latin typeface="Arial" panose="020B0604020202020204" pitchFamily="34" charset="0"/>
                <a:cs typeface="Arial" panose="020B0604020202020204" pitchFamily="34" charset="0"/>
              </a:rPr>
              <a:t>&amp;</a:t>
            </a:r>
            <a:r>
              <a:rPr lang="en-US" sz="1400" dirty="0" smtClean="0">
                <a:solidFill>
                  <a:srgbClr val="000000"/>
                </a:solidFill>
                <a:latin typeface="Arial" panose="020B0604020202020204" pitchFamily="34" charset="0"/>
                <a:cs typeface="Arial" panose="020B0604020202020204" pitchFamily="34" charset="0"/>
              </a:rPr>
              <a:t> agility</a:t>
            </a:r>
          </a:p>
        </p:txBody>
      </p:sp>
      <p:sp>
        <p:nvSpPr>
          <p:cNvPr id="12" name="Rectangle 1"/>
          <p:cNvSpPr>
            <a:spLocks noChangeArrowheads="1"/>
          </p:cNvSpPr>
          <p:nvPr/>
        </p:nvSpPr>
        <p:spPr bwMode="auto">
          <a:xfrm>
            <a:off x="45720" y="4397276"/>
            <a:ext cx="3889248" cy="2308324"/>
          </a:xfrm>
          <a:prstGeom prst="rect">
            <a:avLst/>
          </a:prstGeom>
          <a:solidFill>
            <a:srgbClr val="FFFF00"/>
          </a:solidFill>
          <a:ln w="9525">
            <a:solidFill>
              <a:schemeClr val="tx1"/>
            </a:solidFill>
            <a:miter lim="800000"/>
            <a:headEnd/>
            <a:tailEnd/>
          </a:ln>
          <a:scene3d>
            <a:camera prst="orthographicFront"/>
            <a:lightRig rig="threePt" dir="t"/>
          </a:scene3d>
          <a:sp3d>
            <a:bevelT/>
          </a:sp3d>
        </p:spPr>
        <p:txBody>
          <a:bodyPr wrap="square" anchor="t">
            <a:spAutoFit/>
          </a:bodyPr>
          <a:lstStyle/>
          <a:p>
            <a:pPr marL="231775" indent="-231775" algn="ctr">
              <a:spcBef>
                <a:spcPts val="0"/>
              </a:spcBef>
              <a:spcAft>
                <a:spcPts val="0"/>
              </a:spcAft>
            </a:pPr>
            <a:r>
              <a:rPr lang="en-US" sz="1600" b="1" i="1" u="sng" dirty="0" smtClean="0">
                <a:solidFill>
                  <a:srgbClr val="000000"/>
                </a:solidFill>
                <a:latin typeface="Arial" panose="020B0604020202020204" pitchFamily="34" charset="0"/>
                <a:cs typeface="Arial" panose="020B0604020202020204" pitchFamily="34" charset="0"/>
              </a:rPr>
              <a:t>Leverage External Resources</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Science &amp; Technology (S&amp;T) Projects</a:t>
            </a:r>
            <a:endParaRPr lang="en-US" sz="1400" dirty="0">
              <a:solidFill>
                <a:srgbClr val="000000"/>
              </a:solidFill>
              <a:latin typeface="Arial" panose="020B0604020202020204" pitchFamily="34" charset="0"/>
              <a:cs typeface="Arial" panose="020B0604020202020204" pitchFamily="34" charset="0"/>
            </a:endParaRP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Navy Analytic Office (NAO)</a:t>
            </a:r>
          </a:p>
          <a:p>
            <a:pPr marL="690563" lvl="1" indent="-233363">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Annual Study Submissions</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Survey &amp; Database Capabilities</a:t>
            </a:r>
          </a:p>
          <a:p>
            <a:pPr marL="690563" lvl="1" indent="-233363">
              <a:spcBef>
                <a:spcPts val="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e.g., NETC Job Task Analysis</a:t>
            </a:r>
          </a:p>
          <a:p>
            <a:pPr marL="233363" indent="-233363">
              <a:spcBef>
                <a:spcPts val="0"/>
              </a:spcBef>
              <a:spcAft>
                <a:spcPts val="0"/>
              </a:spcAft>
              <a:buFont typeface="Wingdings" panose="05000000000000000000" pitchFamily="2" charset="2"/>
              <a:buChar char="§"/>
            </a:pPr>
            <a:r>
              <a:rPr lang="en-US" sz="1400" dirty="0" smtClean="0">
                <a:solidFill>
                  <a:srgbClr val="000000"/>
                </a:solidFill>
                <a:latin typeface="Arial" panose="020B0604020202020204" pitchFamily="34" charset="0"/>
                <a:cs typeface="Arial" panose="020B0604020202020204" pitchFamily="34" charset="0"/>
              </a:rPr>
              <a:t>Navy Subject Matter Experts (</a:t>
            </a:r>
            <a:r>
              <a:rPr lang="en-US" sz="1400" dirty="0">
                <a:solidFill>
                  <a:srgbClr val="000000"/>
                </a:solidFill>
                <a:latin typeface="Arial" panose="020B0604020202020204" pitchFamily="34" charset="0"/>
                <a:cs typeface="Arial" panose="020B0604020202020204" pitchFamily="34" charset="0"/>
              </a:rPr>
              <a:t>SMEs</a:t>
            </a:r>
            <a:r>
              <a:rPr lang="en-US" sz="1400" dirty="0" smtClean="0">
                <a:solidFill>
                  <a:srgbClr val="000000"/>
                </a:solidFill>
                <a:latin typeface="Arial" panose="020B0604020202020204" pitchFamily="34" charset="0"/>
                <a:cs typeface="Arial" panose="020B0604020202020204" pitchFamily="34" charset="0"/>
              </a:rPr>
              <a:t>)</a:t>
            </a:r>
          </a:p>
          <a:p>
            <a:pPr marL="968375" lvl="1" indent="-169863">
              <a:spcBef>
                <a:spcPts val="0"/>
              </a:spcBef>
              <a:spcAft>
                <a:spcPts val="0"/>
              </a:spcAft>
              <a:buFontTx/>
              <a:buChar char="•"/>
            </a:pPr>
            <a:r>
              <a:rPr lang="en-US" sz="1200" dirty="0" smtClean="0">
                <a:solidFill>
                  <a:srgbClr val="000000"/>
                </a:solidFill>
                <a:latin typeface="Arial" panose="020B0604020202020204" pitchFamily="34" charset="0"/>
                <a:cs typeface="Arial" panose="020B0604020202020204" pitchFamily="34" charset="0"/>
              </a:rPr>
              <a:t>Business Process Reengineering (BPR), </a:t>
            </a:r>
          </a:p>
          <a:p>
            <a:pPr marL="968375" lvl="1" indent="-169863">
              <a:spcBef>
                <a:spcPts val="0"/>
              </a:spcBef>
              <a:spcAft>
                <a:spcPts val="0"/>
              </a:spcAft>
              <a:buFontTx/>
              <a:buChar char="•"/>
            </a:pPr>
            <a:r>
              <a:rPr lang="en-US" sz="1200" dirty="0" smtClean="0">
                <a:solidFill>
                  <a:srgbClr val="000000"/>
                </a:solidFill>
                <a:latin typeface="Arial" panose="020B0604020202020204" pitchFamily="34" charset="0"/>
                <a:cs typeface="Arial" panose="020B0604020202020204" pitchFamily="34" charset="0"/>
              </a:rPr>
              <a:t>Functional Requirement Documents (FRD) </a:t>
            </a:r>
          </a:p>
          <a:p>
            <a:pPr marL="968375" lvl="1" indent="-169863">
              <a:spcBef>
                <a:spcPts val="0"/>
              </a:spcBef>
              <a:spcAft>
                <a:spcPts val="0"/>
              </a:spcAft>
              <a:buFontTx/>
              <a:buChar char="•"/>
            </a:pPr>
            <a:r>
              <a:rPr lang="en-US" sz="1200" dirty="0" smtClean="0">
                <a:solidFill>
                  <a:srgbClr val="000000"/>
                </a:solidFill>
                <a:latin typeface="Arial" panose="020B0604020202020204" pitchFamily="34" charset="0"/>
                <a:cs typeface="Arial" panose="020B0604020202020204" pitchFamily="34" charset="0"/>
              </a:rPr>
              <a:t>Business Case Analysis (BCA)</a:t>
            </a:r>
          </a:p>
        </p:txBody>
      </p:sp>
      <p:sp>
        <p:nvSpPr>
          <p:cNvPr id="15365" name="Slide Number Placeholder 4"/>
          <p:cNvSpPr txBox="1">
            <a:spLocks/>
          </p:cNvSpPr>
          <p:nvPr/>
        </p:nvSpPr>
        <p:spPr bwMode="auto">
          <a:xfrm>
            <a:off x="8534400" y="6691477"/>
            <a:ext cx="609600" cy="242723"/>
          </a:xfrm>
          <a:prstGeom prst="rect">
            <a:avLst/>
          </a:prstGeom>
          <a:noFill/>
          <a:ln w="9525">
            <a:noFill/>
            <a:miter lim="800000"/>
            <a:headEnd/>
            <a:tailEnd/>
          </a:ln>
        </p:spPr>
        <p:txBody>
          <a:bodyPr/>
          <a:lstStyle/>
          <a:p>
            <a:pPr algn="r"/>
            <a:fld id="{D41EDA6A-A0EA-4425-B694-D679444EE76A}" type="slidenum">
              <a:rPr lang="en-US" sz="1000">
                <a:solidFill>
                  <a:srgbClr val="000000"/>
                </a:solidFill>
                <a:latin typeface="Arial" charset="0"/>
                <a:cs typeface="Arial" charset="0"/>
              </a:rPr>
              <a:pPr algn="r"/>
              <a:t>11</a:t>
            </a:fld>
            <a:endParaRPr lang="en-US" sz="1000" dirty="0">
              <a:solidFill>
                <a:srgbClr val="000000"/>
              </a:solidFill>
              <a:latin typeface="Arial" charset="0"/>
              <a:cs typeface="Arial" charset="0"/>
            </a:endParaRPr>
          </a:p>
        </p:txBody>
      </p:sp>
      <p:sp>
        <p:nvSpPr>
          <p:cNvPr id="2" name="TextBox 1"/>
          <p:cNvSpPr txBox="1"/>
          <p:nvPr/>
        </p:nvSpPr>
        <p:spPr>
          <a:xfrm>
            <a:off x="76200" y="6172949"/>
            <a:ext cx="816249"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BUPERS</a:t>
            </a:r>
            <a:endParaRPr lang="en-US" sz="1200" dirty="0">
              <a:latin typeface="Arial" panose="020B0604020202020204" pitchFamily="34" charset="0"/>
              <a:cs typeface="Arial" panose="020B0604020202020204" pitchFamily="34" charset="0"/>
            </a:endParaRPr>
          </a:p>
        </p:txBody>
      </p:sp>
      <p:sp>
        <p:nvSpPr>
          <p:cNvPr id="3" name="Left Brace 2"/>
          <p:cNvSpPr/>
          <p:nvPr/>
        </p:nvSpPr>
        <p:spPr bwMode="auto">
          <a:xfrm>
            <a:off x="838200" y="5967546"/>
            <a:ext cx="152400" cy="6716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 name="TextBox 14"/>
          <p:cNvSpPr txBox="1"/>
          <p:nvPr/>
        </p:nvSpPr>
        <p:spPr>
          <a:xfrm>
            <a:off x="3890720" y="4320252"/>
            <a:ext cx="1102557" cy="900246"/>
          </a:xfrm>
          <a:prstGeom prst="rect">
            <a:avLst/>
          </a:prstGeom>
          <a:noFill/>
        </p:spPr>
        <p:txBody>
          <a:bodyPr wrap="square" rtlCol="0">
            <a:spAutoFit/>
          </a:bodyPr>
          <a:lstStyle/>
          <a:p>
            <a:pPr algn="ctr"/>
            <a:r>
              <a:rPr lang="en-US" sz="1050" i="1" dirty="0" smtClean="0">
                <a:latin typeface="Arial" panose="020B0604020202020204" pitchFamily="34" charset="0"/>
                <a:cs typeface="Arial" panose="020B0604020202020204" pitchFamily="34" charset="0"/>
              </a:rPr>
              <a:t>Formally</a:t>
            </a:r>
          </a:p>
          <a:p>
            <a:pPr algn="ctr"/>
            <a:r>
              <a:rPr lang="en-US" sz="1050" i="1" dirty="0" smtClean="0">
                <a:latin typeface="Arial" panose="020B0604020202020204" pitchFamily="34" charset="0"/>
                <a:cs typeface="Arial" panose="020B0604020202020204" pitchFamily="34" charset="0"/>
              </a:rPr>
              <a:t>integrated</a:t>
            </a:r>
          </a:p>
          <a:p>
            <a:pPr algn="ctr"/>
            <a:r>
              <a:rPr lang="en-US" sz="1050" i="1" dirty="0">
                <a:latin typeface="Arial" panose="020B0604020202020204" pitchFamily="34" charset="0"/>
                <a:cs typeface="Arial" panose="020B0604020202020204" pitchFamily="34" charset="0"/>
              </a:rPr>
              <a:t>i</a:t>
            </a:r>
            <a:r>
              <a:rPr lang="en-US" sz="1050" i="1" dirty="0" smtClean="0">
                <a:latin typeface="Arial" panose="020B0604020202020204" pitchFamily="34" charset="0"/>
                <a:cs typeface="Arial" panose="020B0604020202020204" pitchFamily="34" charset="0"/>
              </a:rPr>
              <a:t>nto FMRD</a:t>
            </a:r>
          </a:p>
          <a:p>
            <a:pPr algn="ctr"/>
            <a:r>
              <a:rPr lang="en-US" sz="1050" i="1" dirty="0" smtClean="0">
                <a:latin typeface="Arial" panose="020B0604020202020204" pitchFamily="34" charset="0"/>
                <a:cs typeface="Arial" panose="020B0604020202020204" pitchFamily="34" charset="0"/>
              </a:rPr>
              <a:t>Production</a:t>
            </a:r>
          </a:p>
          <a:p>
            <a:pPr algn="ctr"/>
            <a:r>
              <a:rPr lang="en-US" sz="1050" i="1" dirty="0" smtClean="0">
                <a:latin typeface="Arial" panose="020B0604020202020204" pitchFamily="34" charset="0"/>
                <a:cs typeface="Arial" panose="020B0604020202020204" pitchFamily="34" charset="0"/>
              </a:rPr>
              <a:t>Plan</a:t>
            </a:r>
            <a:endParaRPr lang="en-US" sz="1050" i="1" dirty="0">
              <a:latin typeface="Arial" panose="020B0604020202020204" pitchFamily="34" charset="0"/>
              <a:cs typeface="Arial" panose="020B0604020202020204" pitchFamily="34" charset="0"/>
            </a:endParaRPr>
          </a:p>
        </p:txBody>
      </p:sp>
      <p:sp>
        <p:nvSpPr>
          <p:cNvPr id="16" name="Left Brace 15"/>
          <p:cNvSpPr/>
          <p:nvPr/>
        </p:nvSpPr>
        <p:spPr bwMode="auto">
          <a:xfrm>
            <a:off x="4820194" y="4311143"/>
            <a:ext cx="190500" cy="86211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5244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NAVMAC Production Plan</a:t>
            </a:r>
            <a:r>
              <a:rPr lang="en-US" sz="3200" dirty="0" smtClean="0"/>
              <a:t/>
            </a:r>
            <a:br>
              <a:rPr lang="en-US" sz="3200" dirty="0" smtClean="0"/>
            </a:br>
            <a:r>
              <a:rPr lang="en-US" sz="2800" i="1" dirty="0" smtClean="0"/>
              <a:t>Number of Products/Services Produced</a:t>
            </a:r>
            <a:endParaRPr lang="en-US" sz="2800" i="1" dirty="0"/>
          </a:p>
        </p:txBody>
      </p:sp>
      <p:graphicFrame>
        <p:nvGraphicFramePr>
          <p:cNvPr id="5" name="Table 4"/>
          <p:cNvGraphicFramePr>
            <a:graphicFrameLocks noGrp="1"/>
          </p:cNvGraphicFramePr>
          <p:nvPr>
            <p:extLst/>
          </p:nvPr>
        </p:nvGraphicFramePr>
        <p:xfrm>
          <a:off x="304800" y="1295400"/>
          <a:ext cx="8610600" cy="5535353"/>
        </p:xfrm>
        <a:graphic>
          <a:graphicData uri="http://schemas.openxmlformats.org/drawingml/2006/table">
            <a:tbl>
              <a:tblPr/>
              <a:tblGrid>
                <a:gridCol w="1143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4015300">
                  <a:extLst>
                    <a:ext uri="{9D8B030D-6E8A-4147-A177-3AD203B41FA5}">
                      <a16:colId xmlns:a16="http://schemas.microsoft.com/office/drawing/2014/main" val="20002"/>
                    </a:ext>
                  </a:extLst>
                </a:gridCol>
                <a:gridCol w="439338">
                  <a:extLst>
                    <a:ext uri="{9D8B030D-6E8A-4147-A177-3AD203B41FA5}">
                      <a16:colId xmlns:a16="http://schemas.microsoft.com/office/drawing/2014/main" val="20003"/>
                    </a:ext>
                  </a:extLst>
                </a:gridCol>
                <a:gridCol w="439338">
                  <a:extLst>
                    <a:ext uri="{9D8B030D-6E8A-4147-A177-3AD203B41FA5}">
                      <a16:colId xmlns:a16="http://schemas.microsoft.com/office/drawing/2014/main" val="20004"/>
                    </a:ext>
                  </a:extLst>
                </a:gridCol>
                <a:gridCol w="412195">
                  <a:extLst>
                    <a:ext uri="{9D8B030D-6E8A-4147-A177-3AD203B41FA5}">
                      <a16:colId xmlns:a16="http://schemas.microsoft.com/office/drawing/2014/main" val="20005"/>
                    </a:ext>
                  </a:extLst>
                </a:gridCol>
                <a:gridCol w="466476">
                  <a:extLst>
                    <a:ext uri="{9D8B030D-6E8A-4147-A177-3AD203B41FA5}">
                      <a16:colId xmlns:a16="http://schemas.microsoft.com/office/drawing/2014/main" val="20006"/>
                    </a:ext>
                  </a:extLst>
                </a:gridCol>
                <a:gridCol w="466476">
                  <a:extLst>
                    <a:ext uri="{9D8B030D-6E8A-4147-A177-3AD203B41FA5}">
                      <a16:colId xmlns:a16="http://schemas.microsoft.com/office/drawing/2014/main" val="20007"/>
                    </a:ext>
                  </a:extLst>
                </a:gridCol>
                <a:gridCol w="542677">
                  <a:extLst>
                    <a:ext uri="{9D8B030D-6E8A-4147-A177-3AD203B41FA5}">
                      <a16:colId xmlns:a16="http://schemas.microsoft.com/office/drawing/2014/main" val="20008"/>
                    </a:ext>
                  </a:extLst>
                </a:gridCol>
              </a:tblGrid>
              <a:tr h="244719">
                <a:tc>
                  <a:txBody>
                    <a:bodyPr/>
                    <a:lstStyle/>
                    <a:p>
                      <a:pPr marL="0" marR="0" algn="ctr">
                        <a:spcBef>
                          <a:spcPts val="0"/>
                        </a:spcBef>
                        <a:spcAft>
                          <a:spcPts val="0"/>
                        </a:spcAft>
                      </a:pPr>
                      <a:r>
                        <a:rPr lang="en-US" sz="1000" b="1" dirty="0" smtClean="0">
                          <a:solidFill>
                            <a:srgbClr val="000000"/>
                          </a:solidFill>
                          <a:latin typeface="Arial" pitchFamily="34" charset="0"/>
                          <a:ea typeface="Times New Roman"/>
                          <a:cs typeface="Arial" pitchFamily="34" charset="0"/>
                        </a:rPr>
                        <a:t>Mission</a:t>
                      </a:r>
                      <a:r>
                        <a:rPr lang="en-US" sz="1000" b="1" baseline="0" dirty="0" smtClean="0">
                          <a:solidFill>
                            <a:srgbClr val="000000"/>
                          </a:solidFill>
                          <a:latin typeface="Arial" pitchFamily="34" charset="0"/>
                          <a:ea typeface="Times New Roman"/>
                          <a:cs typeface="Arial" pitchFamily="34" charset="0"/>
                        </a:rPr>
                        <a:t> Area</a:t>
                      </a:r>
                      <a:endParaRPr lang="en-US" sz="1000" dirty="0">
                        <a:latin typeface="Arial" pitchFamily="34" charset="0"/>
                        <a:ea typeface="Times New Roman"/>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000" b="1" dirty="0" smtClean="0">
                          <a:solidFill>
                            <a:srgbClr val="000000"/>
                          </a:solidFill>
                          <a:latin typeface="Arial" pitchFamily="34" charset="0"/>
                          <a:ea typeface="Times New Roman"/>
                          <a:cs typeface="Arial" pitchFamily="34" charset="0"/>
                        </a:rPr>
                        <a:t>Product</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000" b="1" dirty="0" smtClean="0">
                          <a:solidFill>
                            <a:srgbClr val="000000"/>
                          </a:solidFill>
                          <a:latin typeface="Arial" pitchFamily="34" charset="0"/>
                          <a:ea typeface="Times New Roman"/>
                          <a:cs typeface="Arial" pitchFamily="34" charset="0"/>
                        </a:rPr>
                        <a:t>Production Metric –</a:t>
                      </a:r>
                      <a:r>
                        <a:rPr lang="en-US" sz="1000" b="1" baseline="0" dirty="0" smtClean="0">
                          <a:solidFill>
                            <a:srgbClr val="000000"/>
                          </a:solidFill>
                          <a:latin typeface="Arial" pitchFamily="34" charset="0"/>
                          <a:ea typeface="Times New Roman"/>
                          <a:cs typeface="Arial" pitchFamily="34" charset="0"/>
                        </a:rPr>
                        <a:t> Number Completed</a:t>
                      </a:r>
                    </a:p>
                    <a:p>
                      <a:pPr marL="0" marR="0" algn="ctr">
                        <a:spcBef>
                          <a:spcPts val="0"/>
                        </a:spcBef>
                        <a:spcAft>
                          <a:spcPts val="0"/>
                        </a:spcAft>
                      </a:pPr>
                      <a:r>
                        <a:rPr lang="en-US" sz="1000" b="1" baseline="0" dirty="0" smtClean="0">
                          <a:solidFill>
                            <a:srgbClr val="000000"/>
                          </a:solidFill>
                          <a:latin typeface="Arial" pitchFamily="34" charset="0"/>
                          <a:ea typeface="Times New Roman"/>
                          <a:cs typeface="Arial" pitchFamily="34" charset="0"/>
                        </a:rPr>
                        <a:t>(Completed, not including Canceled) in FY</a:t>
                      </a:r>
                      <a:endParaRPr lang="en-US" sz="1000" dirty="0">
                        <a:latin typeface="Arial" pitchFamily="34" charset="0"/>
                        <a:ea typeface="Times New Roman"/>
                        <a:cs typeface="Arial" pitchFamily="34" charset="0"/>
                      </a:endParaRPr>
                    </a:p>
                  </a:txBody>
                  <a:tcPr marL="21457" marR="10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900" b="1" dirty="0" smtClean="0">
                          <a:solidFill>
                            <a:srgbClr val="000000"/>
                          </a:solidFill>
                          <a:latin typeface="Arial" pitchFamily="34" charset="0"/>
                          <a:ea typeface="Times New Roman"/>
                          <a:cs typeface="Arial" pitchFamily="34" charset="0"/>
                        </a:rPr>
                        <a:t>FY14 Actual</a:t>
                      </a:r>
                      <a:endParaRPr lang="en-US" sz="100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900" b="1" dirty="0" smtClean="0">
                          <a:solidFill>
                            <a:srgbClr val="000000"/>
                          </a:solidFill>
                          <a:latin typeface="Arial" pitchFamily="34" charset="0"/>
                          <a:ea typeface="Times New Roman"/>
                          <a:cs typeface="Arial" pitchFamily="34" charset="0"/>
                        </a:rPr>
                        <a:t>FY15 Actual</a:t>
                      </a:r>
                      <a:endParaRPr lang="en-US" sz="90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smtClean="0">
                          <a:solidFill>
                            <a:srgbClr val="000000"/>
                          </a:solidFill>
                          <a:latin typeface="Arial" pitchFamily="34" charset="0"/>
                          <a:ea typeface="Times New Roman"/>
                          <a:cs typeface="Arial" pitchFamily="34" charset="0"/>
                        </a:rPr>
                        <a:t>FY16 Actual</a:t>
                      </a:r>
                      <a:endParaRPr lang="en-US" sz="900" i="0" dirty="0" smtClean="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smtClean="0">
                          <a:latin typeface="Arial" pitchFamily="34" charset="0"/>
                          <a:ea typeface="Times New Roman"/>
                          <a:cs typeface="Arial" pitchFamily="34" charset="0"/>
                        </a:rPr>
                        <a:t>FY17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smtClean="0">
                          <a:latin typeface="Arial" pitchFamily="34" charset="0"/>
                          <a:ea typeface="Times New Roman"/>
                          <a:cs typeface="Arial" pitchFamily="34" charset="0"/>
                        </a:rPr>
                        <a:t>Actual</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smtClean="0">
                          <a:latin typeface="Arial" pitchFamily="34" charset="0"/>
                          <a:ea typeface="Times New Roman"/>
                          <a:cs typeface="Arial" pitchFamily="34" charset="0"/>
                        </a:rPr>
                        <a:t>FY18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smtClean="0">
                          <a:latin typeface="Arial" pitchFamily="34" charset="0"/>
                          <a:ea typeface="Times New Roman"/>
                          <a:cs typeface="Arial" pitchFamily="34" charset="0"/>
                        </a:rPr>
                        <a:t>Actual</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dirty="0" smtClean="0">
                          <a:latin typeface="Arial" pitchFamily="34" charset="0"/>
                          <a:ea typeface="Times New Roman"/>
                          <a:cs typeface="Arial" pitchFamily="34" charset="0"/>
                        </a:rPr>
                        <a:t>FY19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i="1" dirty="0" smtClean="0">
                          <a:latin typeface="Arial" pitchFamily="34" charset="0"/>
                          <a:ea typeface="Times New Roman"/>
                          <a:cs typeface="Arial" pitchFamily="34" charset="0"/>
                        </a:rPr>
                        <a:t>Planned</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83539">
                <a:tc row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Navy’s Occupational Classification Systems (NOCS)</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tabLst>
                          <a:tab pos="457200" algn="l"/>
                        </a:tabLst>
                      </a:pPr>
                      <a:r>
                        <a:rPr lang="en-US" sz="1000" dirty="0">
                          <a:latin typeface="Arial" pitchFamily="34" charset="0"/>
                          <a:ea typeface="Times New Roman"/>
                          <a:cs typeface="Arial" pitchFamily="34" charset="0"/>
                        </a:rPr>
                        <a:t>P01</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of Job Analysis Studies </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20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244719">
                <a:tc vMerge="1">
                  <a:txBody>
                    <a:bodyPr/>
                    <a:lstStyle/>
                    <a:p>
                      <a:endParaRPr lang="en-US"/>
                    </a:p>
                  </a:txBody>
                  <a:tcPr/>
                </a:tc>
                <a:tc>
                  <a:txBody>
                    <a:bodyPr/>
                    <a:lstStyle/>
                    <a:p>
                      <a:pPr marL="0" marR="0" algn="ctr">
                        <a:spcBef>
                          <a:spcPts val="0"/>
                        </a:spcBef>
                        <a:spcAft>
                          <a:spcPts val="0"/>
                        </a:spcAft>
                        <a:tabLst>
                          <a:tab pos="457200" algn="l"/>
                        </a:tabLst>
                      </a:pPr>
                      <a:r>
                        <a:rPr lang="en-US" sz="1000" dirty="0">
                          <a:latin typeface="Arial" pitchFamily="34" charset="0"/>
                          <a:ea typeface="Times New Roman"/>
                          <a:cs typeface="Arial" pitchFamily="34" charset="0"/>
                        </a:rPr>
                        <a:t>P02</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NOCS Classification</a:t>
                      </a:r>
                      <a:r>
                        <a:rPr lang="en-US" sz="1000" baseline="0" dirty="0" smtClean="0">
                          <a:solidFill>
                            <a:srgbClr val="000000"/>
                          </a:solidFill>
                          <a:latin typeface="Arial" pitchFamily="34" charset="0"/>
                          <a:ea typeface="Times New Roman"/>
                          <a:cs typeface="Arial" pitchFamily="34" charset="0"/>
                        </a:rPr>
                        <a:t> Change Requests (</a:t>
                      </a:r>
                      <a:r>
                        <a:rPr lang="en-US" sz="1000" dirty="0" smtClean="0">
                          <a:solidFill>
                            <a:srgbClr val="000000"/>
                          </a:solidFill>
                          <a:latin typeface="Arial" pitchFamily="34" charset="0"/>
                          <a:ea typeface="Times New Roman"/>
                          <a:cs typeface="Arial" pitchFamily="34" charset="0"/>
                        </a:rPr>
                        <a:t>CCRs)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124</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163</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236</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194</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194</a:t>
                      </a: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184</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244719">
                <a:tc vMerge="1">
                  <a:txBody>
                    <a:bodyPr/>
                    <a:lstStyle/>
                    <a:p>
                      <a:endParaRPr lang="en-US"/>
                    </a:p>
                  </a:txBody>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P03</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NOCS </a:t>
                      </a:r>
                      <a:r>
                        <a:rPr lang="en-US" sz="1000" dirty="0" smtClean="0">
                          <a:solidFill>
                            <a:srgbClr val="000000"/>
                          </a:solidFill>
                          <a:latin typeface="Arial" pitchFamily="34" charset="0"/>
                          <a:ea typeface="Times New Roman"/>
                          <a:cs typeface="Arial" pitchFamily="34" charset="0"/>
                        </a:rPr>
                        <a:t>Tasks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17</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190612">
                <a:tc rowSpan="10">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Fleet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Manpower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Requirement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Determination (FMRD)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Program</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P04</a:t>
                      </a:r>
                    </a:p>
                  </a:txBody>
                  <a:tcPr marL="21457" marR="108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Aviation Manpower RQMT Determination (MRD)</a:t>
                      </a:r>
                      <a:r>
                        <a:rPr lang="en-US" sz="1000" baseline="0" dirty="0" smtClean="0">
                          <a:solidFill>
                            <a:srgbClr val="000000"/>
                          </a:solidFill>
                          <a:latin typeface="Arial" pitchFamily="34" charset="0"/>
                          <a:ea typeface="Times New Roman"/>
                          <a:cs typeface="Arial" pitchFamily="34" charset="0"/>
                        </a:rPr>
                        <a:t> </a:t>
                      </a:r>
                      <a:r>
                        <a:rPr lang="en-US" sz="1000" dirty="0" smtClean="0">
                          <a:solidFill>
                            <a:srgbClr val="000000"/>
                          </a:solidFill>
                          <a:latin typeface="Arial" pitchFamily="34" charset="0"/>
                          <a:ea typeface="Times New Roman"/>
                          <a:cs typeface="Arial" pitchFamily="34" charset="0"/>
                        </a:rPr>
                        <a:t>Studies</a:t>
                      </a:r>
                      <a:endParaRPr lang="en-US" sz="1000" dirty="0">
                        <a:latin typeface="Arial" pitchFamily="34" charset="0"/>
                        <a:ea typeface="Times New Roman"/>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32</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183539">
                <a:tc vMerge="1">
                  <a:txBody>
                    <a:bodyPr/>
                    <a:lstStyle/>
                    <a:p>
                      <a:endParaRPr lang="en-US"/>
                    </a:p>
                  </a:txBody>
                  <a:tcPr/>
                </a:tc>
                <a:tc>
                  <a:txBody>
                    <a:bodyPr/>
                    <a:lstStyle/>
                    <a:p>
                      <a:pPr marL="0" marR="0" algn="ctr">
                        <a:spcBef>
                          <a:spcPts val="0"/>
                        </a:spcBef>
                        <a:spcAft>
                          <a:spcPts val="0"/>
                        </a:spcAft>
                      </a:pPr>
                      <a:endParaRPr lang="en-US" sz="1000" dirty="0">
                        <a:solidFill>
                          <a:srgbClr val="000000"/>
                        </a:solidFill>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Afloat / </a:t>
                      </a:r>
                      <a:r>
                        <a:rPr lang="en-US" sz="1000" dirty="0" err="1" smtClean="0">
                          <a:solidFill>
                            <a:srgbClr val="000000"/>
                          </a:solidFill>
                          <a:latin typeface="Arial" pitchFamily="34" charset="0"/>
                          <a:ea typeface="Times New Roman"/>
                          <a:cs typeface="Arial" pitchFamily="34" charset="0"/>
                        </a:rPr>
                        <a:t>Exped</a:t>
                      </a:r>
                      <a:r>
                        <a:rPr lang="en-US" sz="1000" dirty="0" smtClean="0">
                          <a:solidFill>
                            <a:srgbClr val="000000"/>
                          </a:solidFill>
                          <a:latin typeface="Arial" pitchFamily="34" charset="0"/>
                          <a:ea typeface="Times New Roman"/>
                          <a:cs typeface="Arial" pitchFamily="34" charset="0"/>
                        </a:rPr>
                        <a:t> MRD Studies</a:t>
                      </a:r>
                      <a:endParaRPr lang="en-US" sz="1000" dirty="0">
                        <a:latin typeface="Arial" pitchFamily="34" charset="0"/>
                        <a:ea typeface="Times New Roman"/>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12</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248272">
                <a:tc vMerge="1">
                  <a:txBody>
                    <a:bodyPr/>
                    <a:lstStyle/>
                    <a:p>
                      <a:endParaRPr lang="en-US"/>
                    </a:p>
                  </a:txBody>
                  <a:tcPr/>
                </a:tc>
                <a:tc rowSpan="2">
                  <a:txBody>
                    <a:bodyPr/>
                    <a:lstStyle/>
                    <a:p>
                      <a:pPr marL="0" marR="0" algn="ctr">
                        <a:spcBef>
                          <a:spcPts val="0"/>
                        </a:spcBef>
                        <a:spcAft>
                          <a:spcPts val="0"/>
                        </a:spcAft>
                        <a:tabLst>
                          <a:tab pos="457200" algn="l"/>
                        </a:tabLst>
                      </a:pPr>
                      <a:r>
                        <a:rPr lang="en-US" sz="1000" dirty="0" smtClean="0">
                          <a:latin typeface="Arial" pitchFamily="34" charset="0"/>
                          <a:ea typeface="Times New Roman"/>
                          <a:cs typeface="Arial" pitchFamily="34" charset="0"/>
                        </a:rPr>
                        <a:t>P05</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itchFamily="34" charset="0"/>
                          <a:ea typeface="Times New Roman"/>
                          <a:cs typeface="Arial" pitchFamily="34" charset="0"/>
                        </a:rPr>
                        <a:t>Number of Aviation Readiness Reviews (SQMDs,</a:t>
                      </a:r>
                      <a:r>
                        <a:rPr lang="en-US" sz="1000" baseline="0" dirty="0" smtClean="0">
                          <a:solidFill>
                            <a:srgbClr val="000000"/>
                          </a:solidFill>
                          <a:latin typeface="Arial" pitchFamily="34" charset="0"/>
                          <a:ea typeface="Times New Roman"/>
                          <a:cs typeface="Arial" pitchFamily="34" charset="0"/>
                        </a:rPr>
                        <a:t> MRWs)</a:t>
                      </a:r>
                      <a:endParaRPr lang="en-US" sz="1000" dirty="0" smtClean="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35</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r h="248272">
                <a:tc vMerge="1">
                  <a:txBody>
                    <a:bodyPr/>
                    <a:lstStyle/>
                    <a:p>
                      <a:endParaRPr lang="en-US"/>
                    </a:p>
                  </a:txBody>
                  <a:tcPr/>
                </a:tc>
                <a:tc vMerge="1">
                  <a:txBody>
                    <a:bodyPr/>
                    <a:lstStyle/>
                    <a:p>
                      <a:pPr marL="0" marR="0" algn="ctr">
                        <a:spcBef>
                          <a:spcPts val="0"/>
                        </a:spcBef>
                        <a:spcAft>
                          <a:spcPts val="0"/>
                        </a:spcAft>
                        <a:tabLst>
                          <a:tab pos="457200" algn="l"/>
                        </a:tabLst>
                      </a:pPr>
                      <a:endParaRPr lang="en-US" sz="100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itchFamily="34" charset="0"/>
                          <a:ea typeface="Times New Roman"/>
                          <a:cs typeface="Arial" pitchFamily="34" charset="0"/>
                        </a:rPr>
                        <a:t>Number of Afloat</a:t>
                      </a:r>
                      <a:r>
                        <a:rPr lang="en-US" sz="1000" baseline="0" dirty="0" smtClean="0">
                          <a:solidFill>
                            <a:srgbClr val="000000"/>
                          </a:solidFill>
                          <a:latin typeface="Arial" pitchFamily="34" charset="0"/>
                          <a:ea typeface="Times New Roman"/>
                          <a:cs typeface="Arial" pitchFamily="34" charset="0"/>
                        </a:rPr>
                        <a:t> </a:t>
                      </a:r>
                      <a:r>
                        <a:rPr lang="en-US" sz="1000" dirty="0" smtClean="0">
                          <a:solidFill>
                            <a:srgbClr val="000000"/>
                          </a:solidFill>
                          <a:latin typeface="Arial" pitchFamily="34" charset="0"/>
                          <a:ea typeface="Times New Roman"/>
                          <a:cs typeface="Arial" pitchFamily="34" charset="0"/>
                        </a:rPr>
                        <a:t>Readiness Reviews (A-MPT, BCRs, SMDs) </a:t>
                      </a:r>
                      <a:endParaRPr lang="en-US" sz="1000" dirty="0" smtClean="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590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601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636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616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616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600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79280">
                <a:tc vMerge="1">
                  <a:txBody>
                    <a:bodyPr/>
                    <a:lstStyle/>
                    <a:p>
                      <a:endParaRPr lang="en-US"/>
                    </a:p>
                  </a:txBody>
                  <a:tcPr/>
                </a:tc>
                <a:tc>
                  <a:txBody>
                    <a:bodyPr/>
                    <a:lstStyle/>
                    <a:p>
                      <a:pPr marL="0" marR="0" algn="ctr">
                        <a:spcBef>
                          <a:spcPts val="0"/>
                        </a:spcBef>
                        <a:spcAft>
                          <a:spcPts val="0"/>
                        </a:spcAft>
                        <a:tabLst>
                          <a:tab pos="457200" algn="l"/>
                        </a:tabLst>
                      </a:pPr>
                      <a:r>
                        <a:rPr lang="en-US" sz="1000" dirty="0">
                          <a:latin typeface="Arial" pitchFamily="34" charset="0"/>
                          <a:ea typeface="Times New Roman"/>
                          <a:cs typeface="Arial" pitchFamily="34" charset="0"/>
                        </a:rPr>
                        <a:t>P06</a:t>
                      </a:r>
                    </a:p>
                  </a:txBody>
                  <a:tcPr marL="21457" marR="10822"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Aviation Acquisition </a:t>
                      </a:r>
                      <a:r>
                        <a:rPr lang="en-US" sz="1000" dirty="0" smtClean="0">
                          <a:solidFill>
                            <a:srgbClr val="000000"/>
                          </a:solidFill>
                          <a:latin typeface="Arial" pitchFamily="34" charset="0"/>
                          <a:ea typeface="Times New Roman"/>
                          <a:cs typeface="Arial" pitchFamily="34" charset="0"/>
                        </a:rPr>
                        <a:t>Documents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9</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37646">
                <a:tc vMerge="1">
                  <a:txBody>
                    <a:bodyPr/>
                    <a:lstStyle/>
                    <a:p>
                      <a:endParaRPr lang="en-US"/>
                    </a:p>
                  </a:txBody>
                  <a:tcPr/>
                </a:tc>
                <a:tc>
                  <a:txBody>
                    <a:bodyPr/>
                    <a:lstStyle/>
                    <a:p>
                      <a:pPr marL="0" marR="0" algn="ctr">
                        <a:spcBef>
                          <a:spcPts val="0"/>
                        </a:spcBef>
                        <a:spcAft>
                          <a:spcPts val="0"/>
                        </a:spcAft>
                      </a:pPr>
                      <a:endParaRPr lang="en-US" sz="1000" dirty="0">
                        <a:solidFill>
                          <a:srgbClr val="000000"/>
                        </a:solidFill>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Afloat Acquisition </a:t>
                      </a:r>
                      <a:r>
                        <a:rPr lang="en-US" sz="1000" dirty="0" smtClean="0">
                          <a:solidFill>
                            <a:srgbClr val="000000"/>
                          </a:solidFill>
                          <a:latin typeface="Arial" pitchFamily="34" charset="0"/>
                          <a:ea typeface="Times New Roman"/>
                          <a:cs typeface="Arial" pitchFamily="34" charset="0"/>
                        </a:rPr>
                        <a:t>Documents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4</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190612">
                <a:tc vMerge="1">
                  <a:txBody>
                    <a:bodyPr/>
                    <a:lstStyle/>
                    <a:p>
                      <a:endParaRPr lang="en-US"/>
                    </a:p>
                  </a:txBody>
                  <a:tcPr/>
                </a:tc>
                <a:tc>
                  <a:txBody>
                    <a:bodyPr/>
                    <a:lstStyle/>
                    <a:p>
                      <a:pPr marL="0" marR="0" algn="ctr">
                        <a:spcBef>
                          <a:spcPts val="0"/>
                        </a:spcBef>
                        <a:spcAft>
                          <a:spcPts val="0"/>
                        </a:spcAft>
                        <a:tabLst>
                          <a:tab pos="457200" algn="l"/>
                        </a:tabLst>
                      </a:pPr>
                      <a:r>
                        <a:rPr lang="en-US" sz="1000" dirty="0">
                          <a:latin typeface="Arial" pitchFamily="34" charset="0"/>
                          <a:ea typeface="Times New Roman"/>
                          <a:cs typeface="Arial" pitchFamily="34" charset="0"/>
                        </a:rPr>
                        <a:t>P07</a:t>
                      </a:r>
                    </a:p>
                  </a:txBody>
                  <a:tcPr marL="21457" marR="10822"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Aviation Special</a:t>
                      </a:r>
                      <a:r>
                        <a:rPr lang="en-US" sz="1000" baseline="0" dirty="0" smtClean="0">
                          <a:solidFill>
                            <a:srgbClr val="000000"/>
                          </a:solidFill>
                          <a:latin typeface="Arial" pitchFamily="34" charset="0"/>
                          <a:ea typeface="Times New Roman"/>
                          <a:cs typeface="Arial" pitchFamily="34" charset="0"/>
                        </a:rPr>
                        <a:t> </a:t>
                      </a:r>
                      <a:r>
                        <a:rPr lang="en-US" sz="1000" dirty="0" smtClean="0">
                          <a:solidFill>
                            <a:srgbClr val="000000"/>
                          </a:solidFill>
                          <a:latin typeface="Arial" pitchFamily="34" charset="0"/>
                          <a:ea typeface="Times New Roman"/>
                          <a:cs typeface="Arial" pitchFamily="34" charset="0"/>
                        </a:rPr>
                        <a:t>Tasks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2</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230573">
                <a:tc vMerge="1">
                  <a:txBody>
                    <a:bodyPr/>
                    <a:lstStyle/>
                    <a:p>
                      <a:endParaRPr lang="en-US"/>
                    </a:p>
                  </a:txBody>
                  <a:tcPr/>
                </a:tc>
                <a:tc>
                  <a:txBody>
                    <a:bodyPr/>
                    <a:lstStyle/>
                    <a:p>
                      <a:pPr marL="0" marR="0" algn="ctr">
                        <a:spcBef>
                          <a:spcPts val="0"/>
                        </a:spcBef>
                        <a:spcAft>
                          <a:spcPts val="0"/>
                        </a:spcAft>
                      </a:pPr>
                      <a:endParaRPr lang="en-US" sz="1000" dirty="0">
                        <a:solidFill>
                          <a:srgbClr val="000000"/>
                        </a:solidFill>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DDD"/>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Afloat </a:t>
                      </a:r>
                      <a:r>
                        <a:rPr lang="en-US" sz="1000" dirty="0">
                          <a:solidFill>
                            <a:srgbClr val="000000"/>
                          </a:solidFill>
                          <a:latin typeface="Arial" pitchFamily="34" charset="0"/>
                          <a:ea typeface="Times New Roman"/>
                          <a:cs typeface="Arial" pitchFamily="34" charset="0"/>
                        </a:rPr>
                        <a:t>/ Expeditionary </a:t>
                      </a:r>
                      <a:r>
                        <a:rPr lang="en-US" sz="1000" dirty="0" smtClean="0">
                          <a:solidFill>
                            <a:srgbClr val="000000"/>
                          </a:solidFill>
                          <a:latin typeface="Arial" pitchFamily="34" charset="0"/>
                          <a:ea typeface="Times New Roman"/>
                          <a:cs typeface="Arial" pitchFamily="34" charset="0"/>
                        </a:rPr>
                        <a:t>Tasks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4</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1"/>
                  </a:ext>
                </a:extLst>
              </a:tr>
              <a:tr h="202978">
                <a:tc vMerge="1">
                  <a:txBody>
                    <a:bodyPr/>
                    <a:lstStyle/>
                    <a:p>
                      <a:endParaRPr lang="en-US"/>
                    </a:p>
                  </a:txBody>
                  <a:tcPr/>
                </a:tc>
                <a:tc>
                  <a:txBody>
                    <a:bodyPr/>
                    <a:lstStyle/>
                    <a:p>
                      <a:pPr marL="0" marR="0" algn="ctr">
                        <a:spcBef>
                          <a:spcPts val="0"/>
                        </a:spcBef>
                        <a:spcAft>
                          <a:spcPts val="0"/>
                        </a:spcAft>
                        <a:tabLst>
                          <a:tab pos="457200" algn="l"/>
                        </a:tabLst>
                      </a:pPr>
                      <a:r>
                        <a:rPr lang="en-US" sz="1000" dirty="0">
                          <a:latin typeface="Arial" pitchFamily="34" charset="0"/>
                          <a:ea typeface="Times New Roman"/>
                          <a:cs typeface="Arial" pitchFamily="34" charset="0"/>
                        </a:rPr>
                        <a:t>P08</a:t>
                      </a:r>
                    </a:p>
                  </a:txBody>
                  <a:tcPr marL="21457" marR="10822"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Aviation </a:t>
                      </a:r>
                      <a:r>
                        <a:rPr lang="en-US" sz="1000" dirty="0">
                          <a:solidFill>
                            <a:srgbClr val="000000"/>
                          </a:solidFill>
                          <a:latin typeface="Arial" pitchFamily="34" charset="0"/>
                          <a:ea typeface="Times New Roman"/>
                          <a:cs typeface="Arial" pitchFamily="34" charset="0"/>
                        </a:rPr>
                        <a:t>Workload Doc </a:t>
                      </a:r>
                      <a:r>
                        <a:rPr lang="en-US" sz="1000" dirty="0" smtClean="0">
                          <a:solidFill>
                            <a:srgbClr val="000000"/>
                          </a:solidFill>
                          <a:latin typeface="Arial" pitchFamily="34" charset="0"/>
                          <a:ea typeface="Times New Roman"/>
                          <a:cs typeface="Arial" pitchFamily="34" charset="0"/>
                        </a:rPr>
                        <a:t>Review</a:t>
                      </a:r>
                      <a:r>
                        <a:rPr lang="en-US" sz="1000" baseline="0" dirty="0" smtClean="0">
                          <a:solidFill>
                            <a:srgbClr val="000000"/>
                          </a:solidFill>
                          <a:latin typeface="Arial" pitchFamily="34" charset="0"/>
                          <a:ea typeface="Times New Roman"/>
                          <a:cs typeface="Arial" pitchFamily="34" charset="0"/>
                        </a:rPr>
                        <a:t>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35</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40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2"/>
                  </a:ext>
                </a:extLst>
              </a:tr>
              <a:tr h="228154">
                <a:tc vMerge="1">
                  <a:txBody>
                    <a:bodyPr/>
                    <a:lstStyle/>
                    <a:p>
                      <a:endParaRPr lang="en-US"/>
                    </a:p>
                  </a:txBody>
                  <a:tcPr/>
                </a:tc>
                <a:tc>
                  <a:txBody>
                    <a:bodyPr/>
                    <a:lstStyle/>
                    <a:p>
                      <a:pPr marL="0" marR="0" algn="ctr">
                        <a:spcBef>
                          <a:spcPts val="0"/>
                        </a:spcBef>
                        <a:spcAft>
                          <a:spcPts val="0"/>
                        </a:spcAft>
                      </a:pPr>
                      <a:endParaRPr lang="en-US" sz="1000" dirty="0">
                        <a:solidFill>
                          <a:srgbClr val="000000"/>
                        </a:solidFill>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DDDDD"/>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Afloat / </a:t>
                      </a:r>
                      <a:r>
                        <a:rPr lang="en-US" sz="1000" dirty="0" err="1" smtClean="0">
                          <a:solidFill>
                            <a:srgbClr val="000000"/>
                          </a:solidFill>
                          <a:latin typeface="Arial" pitchFamily="34" charset="0"/>
                          <a:ea typeface="Times New Roman"/>
                          <a:cs typeface="Arial" pitchFamily="34" charset="0"/>
                        </a:rPr>
                        <a:t>Exped</a:t>
                      </a:r>
                      <a:r>
                        <a:rPr lang="en-US" sz="1000" dirty="0" smtClean="0">
                          <a:solidFill>
                            <a:srgbClr val="000000"/>
                          </a:solidFill>
                          <a:latin typeface="Arial" pitchFamily="34" charset="0"/>
                          <a:ea typeface="Times New Roman"/>
                          <a:cs typeface="Arial" pitchFamily="34" charset="0"/>
                        </a:rPr>
                        <a:t> Workload Doc Reviews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DDD"/>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85</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72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50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3"/>
                  </a:ext>
                </a:extLst>
              </a:tr>
              <a:tr h="185318">
                <a:tc rowSpan="5">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Navy’s Manpower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Management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Program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Administration</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P09</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Policy Reviews </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508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401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341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341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422</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4"/>
                  </a:ext>
                </a:extLst>
              </a:tr>
              <a:tr h="197553">
                <a:tc vMerge="1">
                  <a:txBody>
                    <a:bodyPr/>
                    <a:lstStyle/>
                    <a:p>
                      <a:endParaRPr lang="en-US"/>
                    </a:p>
                  </a:txBody>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P10</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a:t>
                      </a:r>
                      <a:r>
                        <a:rPr lang="en-US" sz="1000" dirty="0" smtClean="0">
                          <a:solidFill>
                            <a:srgbClr val="000000"/>
                          </a:solidFill>
                          <a:latin typeface="Arial" pitchFamily="34" charset="0"/>
                          <a:ea typeface="Times New Roman"/>
                          <a:cs typeface="Arial" pitchFamily="34" charset="0"/>
                        </a:rPr>
                        <a:t>Special </a:t>
                      </a:r>
                      <a:r>
                        <a:rPr lang="en-US" sz="1000" dirty="0">
                          <a:solidFill>
                            <a:srgbClr val="000000"/>
                          </a:solidFill>
                          <a:latin typeface="Arial" pitchFamily="34" charset="0"/>
                          <a:ea typeface="Times New Roman"/>
                          <a:cs typeface="Arial" pitchFamily="34" charset="0"/>
                        </a:rPr>
                        <a:t>Policy </a:t>
                      </a:r>
                      <a:r>
                        <a:rPr lang="en-US" sz="1000" dirty="0" smtClean="0">
                          <a:solidFill>
                            <a:srgbClr val="000000"/>
                          </a:solidFill>
                          <a:latin typeface="Arial" pitchFamily="34" charset="0"/>
                          <a:ea typeface="Times New Roman"/>
                          <a:cs typeface="Arial" pitchFamily="34" charset="0"/>
                        </a:rPr>
                        <a:t>Tasks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17</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5"/>
                  </a:ext>
                </a:extLst>
              </a:tr>
              <a:tr h="197553">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731520" algn="l"/>
                          <a:tab pos="1097280" algn="l"/>
                          <a:tab pos="1463040" algn="l"/>
                          <a:tab pos="4297680" algn="l"/>
                        </a:tabLst>
                      </a:pPr>
                      <a:r>
                        <a:rPr lang="en-US" sz="1000" dirty="0">
                          <a:latin typeface="Arial" pitchFamily="34" charset="0"/>
                          <a:ea typeface="Times New Roman"/>
                          <a:cs typeface="Arial" pitchFamily="34" charset="0"/>
                        </a:rPr>
                        <a:t>P11</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Shore </a:t>
                      </a:r>
                      <a:r>
                        <a:rPr lang="en-US" sz="1000" dirty="0" smtClean="0">
                          <a:solidFill>
                            <a:srgbClr val="000000"/>
                          </a:solidFill>
                          <a:latin typeface="Arial" pitchFamily="34" charset="0"/>
                          <a:ea typeface="Times New Roman"/>
                          <a:cs typeface="Arial" pitchFamily="34" charset="0"/>
                        </a:rPr>
                        <a:t>Manpower Change Requests (MCRs)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4972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5414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5459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6590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6590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N/A</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6"/>
                  </a:ext>
                </a:extLst>
              </a:tr>
              <a:tr h="197553">
                <a:tc vMerge="1">
                  <a:txBody>
                    <a:bodyPr/>
                    <a:lstStyle/>
                    <a:p>
                      <a:endParaRPr lang="en-US"/>
                    </a:p>
                  </a:txBody>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P12</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Activity Manpower Document (AMD) </a:t>
                      </a:r>
                      <a:r>
                        <a:rPr lang="en-US" sz="1000" dirty="0">
                          <a:solidFill>
                            <a:srgbClr val="000000"/>
                          </a:solidFill>
                          <a:latin typeface="Arial" pitchFamily="34" charset="0"/>
                          <a:ea typeface="Times New Roman"/>
                          <a:cs typeface="Arial" pitchFamily="34" charset="0"/>
                        </a:rPr>
                        <a:t>Position </a:t>
                      </a:r>
                      <a:r>
                        <a:rPr lang="en-US" sz="1000" dirty="0" smtClean="0">
                          <a:solidFill>
                            <a:srgbClr val="000000"/>
                          </a:solidFill>
                          <a:latin typeface="Arial" pitchFamily="34" charset="0"/>
                          <a:ea typeface="Times New Roman"/>
                          <a:cs typeface="Arial" pitchFamily="34" charset="0"/>
                        </a:rPr>
                        <a:t>Reviews </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18714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3644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3592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3431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3431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3500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7"/>
                  </a:ext>
                </a:extLst>
              </a:tr>
              <a:tr h="190480">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P13</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en-US" sz="1000" dirty="0" smtClean="0">
                          <a:solidFill>
                            <a:srgbClr val="000000"/>
                          </a:solidFill>
                          <a:latin typeface="Arial" pitchFamily="34" charset="0"/>
                          <a:ea typeface="Times New Roman"/>
                          <a:cs typeface="Arial" pitchFamily="34" charset="0"/>
                        </a:rPr>
                        <a:t>Number </a:t>
                      </a:r>
                      <a:r>
                        <a:rPr lang="en-US" sz="1000" dirty="0">
                          <a:solidFill>
                            <a:srgbClr val="000000"/>
                          </a:solidFill>
                          <a:latin typeface="Arial" pitchFamily="34" charset="0"/>
                          <a:ea typeface="Times New Roman"/>
                          <a:cs typeface="Arial" pitchFamily="34" charset="0"/>
                        </a:rPr>
                        <a:t>of MRD </a:t>
                      </a:r>
                      <a:r>
                        <a:rPr lang="en-US" sz="1000" dirty="0" smtClean="0">
                          <a:solidFill>
                            <a:srgbClr val="000000"/>
                          </a:solidFill>
                          <a:latin typeface="Arial" pitchFamily="34" charset="0"/>
                          <a:ea typeface="Times New Roman"/>
                          <a:cs typeface="Arial" pitchFamily="34" charset="0"/>
                        </a:rPr>
                        <a:t>Tasks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15</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13</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8"/>
                  </a:ext>
                </a:extLst>
              </a:tr>
              <a:tr h="161790">
                <a:tc rowSpan="6">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Navy’s Manpower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Information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System (IS)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Business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Requirement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P14</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System Change Requests (SCRs)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65</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76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77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77</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75</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19"/>
                  </a:ext>
                </a:extLst>
              </a:tr>
              <a:tr h="233979">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P15</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Request</a:t>
                      </a:r>
                      <a:r>
                        <a:rPr lang="en-US" sz="1000" baseline="0" dirty="0" smtClean="0">
                          <a:solidFill>
                            <a:srgbClr val="000000"/>
                          </a:solidFill>
                          <a:latin typeface="Arial" pitchFamily="34" charset="0"/>
                          <a:ea typeface="Times New Roman"/>
                          <a:cs typeface="Arial" pitchFamily="34" charset="0"/>
                        </a:rPr>
                        <a:t> for Information Services (</a:t>
                      </a:r>
                      <a:r>
                        <a:rPr lang="en-US" sz="1000" dirty="0" smtClean="0">
                          <a:solidFill>
                            <a:srgbClr val="000000"/>
                          </a:solidFill>
                          <a:latin typeface="Arial" pitchFamily="34" charset="0"/>
                          <a:ea typeface="Times New Roman"/>
                          <a:cs typeface="Arial" pitchFamily="34" charset="0"/>
                        </a:rPr>
                        <a:t>RISs)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3</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20"/>
                  </a:ext>
                </a:extLst>
              </a:tr>
              <a:tr h="194548">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P16</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a:t>
                      </a:r>
                      <a:r>
                        <a:rPr lang="en-US" sz="1000" dirty="0" smtClean="0">
                          <a:solidFill>
                            <a:srgbClr val="000000"/>
                          </a:solidFill>
                          <a:latin typeface="Arial" pitchFamily="34" charset="0"/>
                          <a:ea typeface="Times New Roman"/>
                          <a:cs typeface="Arial" pitchFamily="34" charset="0"/>
                        </a:rPr>
                        <a:t>Business Requirement (BURT) Change Requests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340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21"/>
                  </a:ext>
                </a:extLst>
              </a:tr>
              <a:tr h="233710">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P17</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of User Account </a:t>
                      </a:r>
                      <a:r>
                        <a:rPr lang="en-US" sz="1000" dirty="0" smtClean="0">
                          <a:solidFill>
                            <a:srgbClr val="000000"/>
                          </a:solidFill>
                          <a:latin typeface="Arial" pitchFamily="34" charset="0"/>
                          <a:ea typeface="Times New Roman"/>
                          <a:cs typeface="Arial" pitchFamily="34" charset="0"/>
                        </a:rPr>
                        <a:t>Requests</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554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634</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853</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1236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1236</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400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22"/>
                  </a:ext>
                </a:extLst>
              </a:tr>
              <a:tr h="187476">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P18</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a:t>
                      </a:r>
                      <a:r>
                        <a:rPr lang="en-US" sz="1000" dirty="0" smtClean="0">
                          <a:solidFill>
                            <a:srgbClr val="000000"/>
                          </a:solidFill>
                          <a:latin typeface="Arial" pitchFamily="34" charset="0"/>
                          <a:ea typeface="Times New Roman"/>
                          <a:cs typeface="Arial" pitchFamily="34" charset="0"/>
                        </a:rPr>
                        <a:t>of Manpower IS Policy / </a:t>
                      </a:r>
                      <a:r>
                        <a:rPr lang="en-US" sz="1000" baseline="0" dirty="0" smtClean="0">
                          <a:solidFill>
                            <a:srgbClr val="000000"/>
                          </a:solidFill>
                          <a:latin typeface="Arial" pitchFamily="34" charset="0"/>
                          <a:ea typeface="Times New Roman"/>
                          <a:cs typeface="Arial" pitchFamily="34" charset="0"/>
                        </a:rPr>
                        <a:t>Governance</a:t>
                      </a:r>
                      <a:r>
                        <a:rPr lang="en-US" sz="1000" dirty="0" smtClean="0">
                          <a:solidFill>
                            <a:srgbClr val="000000"/>
                          </a:solidFill>
                          <a:latin typeface="Arial" pitchFamily="34" charset="0"/>
                          <a:ea typeface="Times New Roman"/>
                          <a:cs typeface="Arial" pitchFamily="34" charset="0"/>
                        </a:rPr>
                        <a:t> Tasks </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409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409</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640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23"/>
                  </a:ext>
                </a:extLst>
              </a:tr>
              <a:tr h="248655">
                <a:tc vMerge="1">
                  <a:txBody>
                    <a:bodyPr/>
                    <a:lstStyle/>
                    <a:p>
                      <a:endParaRPr lang="en-US"/>
                    </a:p>
                  </a:txBody>
                  <a:tcPr/>
                </a:tc>
                <a:tc>
                  <a:txBody>
                    <a:bodyPr/>
                    <a:lstStyle/>
                    <a:p>
                      <a:pPr marL="0" marR="0" algn="ctr">
                        <a:spcBef>
                          <a:spcPts val="0"/>
                        </a:spcBef>
                        <a:spcAft>
                          <a:spcPts val="0"/>
                        </a:spcAft>
                        <a:tabLst>
                          <a:tab pos="-914400" algn="l"/>
                          <a:tab pos="-457200" algn="l"/>
                          <a:tab pos="0" algn="l"/>
                          <a:tab pos="365760" algn="l"/>
                          <a:tab pos="457200" algn="l"/>
                          <a:tab pos="731520" algn="l"/>
                          <a:tab pos="1097280" algn="l"/>
                          <a:tab pos="1463040" algn="l"/>
                          <a:tab pos="4297680" algn="l"/>
                        </a:tabLst>
                      </a:pPr>
                      <a:r>
                        <a:rPr lang="en-US" sz="1000" dirty="0">
                          <a:latin typeface="Arial" pitchFamily="34" charset="0"/>
                          <a:ea typeface="Times New Roman"/>
                          <a:cs typeface="Arial" pitchFamily="34" charset="0"/>
                        </a:rPr>
                        <a:t>P19</a:t>
                      </a: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spcBef>
                          <a:spcPts val="0"/>
                        </a:spcBef>
                        <a:spcAft>
                          <a:spcPts val="0"/>
                        </a:spcAft>
                      </a:pPr>
                      <a:r>
                        <a:rPr lang="en-US" sz="1000" dirty="0">
                          <a:solidFill>
                            <a:srgbClr val="000000"/>
                          </a:solidFill>
                          <a:latin typeface="Arial" pitchFamily="34" charset="0"/>
                          <a:ea typeface="Times New Roman"/>
                          <a:cs typeface="Arial" pitchFamily="34" charset="0"/>
                        </a:rPr>
                        <a:t>Number </a:t>
                      </a:r>
                      <a:r>
                        <a:rPr lang="fr-FR" sz="1000" dirty="0">
                          <a:solidFill>
                            <a:srgbClr val="000000"/>
                          </a:solidFill>
                          <a:latin typeface="Arial" pitchFamily="34" charset="0"/>
                          <a:ea typeface="Times New Roman"/>
                          <a:cs typeface="Arial" pitchFamily="34" charset="0"/>
                        </a:rPr>
                        <a:t>of Data </a:t>
                      </a:r>
                      <a:r>
                        <a:rPr lang="fr-FR" sz="1000" dirty="0" smtClean="0">
                          <a:solidFill>
                            <a:srgbClr val="000000"/>
                          </a:solidFill>
                          <a:latin typeface="Arial" pitchFamily="34" charset="0"/>
                          <a:ea typeface="Times New Roman"/>
                          <a:cs typeface="Arial" pitchFamily="34" charset="0"/>
                        </a:rPr>
                        <a:t>Configuration</a:t>
                      </a:r>
                      <a:r>
                        <a:rPr lang="fr-FR" sz="1000" baseline="0" dirty="0" smtClean="0">
                          <a:solidFill>
                            <a:srgbClr val="000000"/>
                          </a:solidFill>
                          <a:latin typeface="Arial" pitchFamily="34" charset="0"/>
                          <a:ea typeface="Times New Roman"/>
                          <a:cs typeface="Arial" pitchFamily="34" charset="0"/>
                        </a:rPr>
                        <a:t> </a:t>
                      </a:r>
                      <a:r>
                        <a:rPr lang="fr-FR" sz="1000" dirty="0" err="1" smtClean="0">
                          <a:solidFill>
                            <a:srgbClr val="000000"/>
                          </a:solidFill>
                          <a:latin typeface="Arial" pitchFamily="34" charset="0"/>
                          <a:ea typeface="Times New Roman"/>
                          <a:cs typeface="Arial" pitchFamily="34" charset="0"/>
                        </a:rPr>
                        <a:t>Tasks</a:t>
                      </a:r>
                      <a:r>
                        <a:rPr lang="fr-FR" sz="1000" dirty="0" smtClean="0">
                          <a:solidFill>
                            <a:srgbClr val="000000"/>
                          </a:solidFill>
                          <a:latin typeface="Arial" pitchFamily="34" charset="0"/>
                          <a:ea typeface="Times New Roman"/>
                          <a:cs typeface="Arial" pitchFamily="34" charset="0"/>
                        </a:rPr>
                        <a:t> </a:t>
                      </a:r>
                      <a:endParaRPr lang="en-US" sz="1000" dirty="0">
                        <a:latin typeface="Arial" pitchFamily="34" charset="0"/>
                        <a:ea typeface="Times New Roman"/>
                        <a:cs typeface="Arial" pitchFamily="34" charset="0"/>
                      </a:endParaRPr>
                    </a:p>
                  </a:txBody>
                  <a:tcPr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138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90</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212</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0" dirty="0" smtClean="0">
                          <a:latin typeface="Arial" pitchFamily="34" charset="0"/>
                          <a:ea typeface="Times New Roman"/>
                          <a:cs typeface="Arial" pitchFamily="34" charset="0"/>
                        </a:rPr>
                        <a:t>458</a:t>
                      </a:r>
                      <a:endParaRPr lang="en-US" sz="1000" i="0"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marL="0" marR="0" algn="ctr">
                        <a:spcBef>
                          <a:spcPts val="0"/>
                        </a:spcBef>
                        <a:spcAft>
                          <a:spcPts val="0"/>
                        </a:spcAft>
                      </a:pPr>
                      <a:r>
                        <a:rPr lang="en-US" sz="1000" i="1" dirty="0" smtClean="0">
                          <a:latin typeface="Arial" pitchFamily="34" charset="0"/>
                          <a:ea typeface="Times New Roman"/>
                          <a:cs typeface="Arial" pitchFamily="34" charset="0"/>
                        </a:rPr>
                        <a:t>950</a:t>
                      </a:r>
                      <a:endParaRPr lang="en-US" sz="1000" i="1" dirty="0">
                        <a:latin typeface="Arial" pitchFamily="34" charset="0"/>
                        <a:ea typeface="Times New Roman"/>
                        <a:cs typeface="Arial" pitchFamily="34" charset="0"/>
                      </a:endParaRPr>
                    </a:p>
                  </a:txBody>
                  <a:tcPr marL="21457" marR="10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24"/>
                  </a:ext>
                </a:extLst>
              </a:tr>
            </a:tbl>
          </a:graphicData>
        </a:graphic>
      </p:graphicFrame>
      <p:sp>
        <p:nvSpPr>
          <p:cNvPr id="7" name="Slide Number Placeholder 4"/>
          <p:cNvSpPr txBox="1">
            <a:spLocks/>
          </p:cNvSpPr>
          <p:nvPr/>
        </p:nvSpPr>
        <p:spPr>
          <a:xfrm>
            <a:off x="8534400" y="6553200"/>
            <a:ext cx="609600" cy="304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E1015B-DA97-4E0F-8784-E7E700CD3B60}"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bwMode="auto">
          <a:xfrm>
            <a:off x="76200" y="5562600"/>
            <a:ext cx="228600" cy="1253065"/>
          </a:xfrm>
          <a:prstGeom prst="rect">
            <a:avLst/>
          </a:prstGeom>
          <a:solidFill>
            <a:srgbClr val="FF7C8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panose="020B0604020202020204" pitchFamily="34" charset="0"/>
                <a:cs typeface="Arial" panose="020B0604020202020204" pitchFamily="34" charset="0"/>
              </a:rPr>
              <a:t>M4</a:t>
            </a:r>
          </a:p>
        </p:txBody>
      </p:sp>
      <p:sp>
        <p:nvSpPr>
          <p:cNvPr id="8" name="Rectangle 7"/>
          <p:cNvSpPr/>
          <p:nvPr/>
        </p:nvSpPr>
        <p:spPr bwMode="auto">
          <a:xfrm>
            <a:off x="76200" y="4595191"/>
            <a:ext cx="228600" cy="967409"/>
          </a:xfrm>
          <a:prstGeom prst="rect">
            <a:avLst/>
          </a:prstGeom>
          <a:solidFill>
            <a:srgbClr val="CCECFF"/>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panose="020B0604020202020204" pitchFamily="34" charset="0"/>
                <a:cs typeface="Arial" panose="020B0604020202020204" pitchFamily="34" charset="0"/>
              </a:rPr>
              <a:t>M3</a:t>
            </a:r>
          </a:p>
        </p:txBody>
      </p:sp>
      <p:sp>
        <p:nvSpPr>
          <p:cNvPr id="9" name="Rectangle 8"/>
          <p:cNvSpPr/>
          <p:nvPr/>
        </p:nvSpPr>
        <p:spPr bwMode="auto">
          <a:xfrm>
            <a:off x="76200" y="2362201"/>
            <a:ext cx="228600" cy="2232990"/>
          </a:xfrm>
          <a:prstGeom prst="rect">
            <a:avLst/>
          </a:prstGeom>
          <a:solidFill>
            <a:srgbClr val="DDDDDD"/>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panose="020B0604020202020204" pitchFamily="34" charset="0"/>
                <a:cs typeface="Arial" panose="020B0604020202020204" pitchFamily="34" charset="0"/>
              </a:rPr>
              <a:t>M2</a:t>
            </a:r>
          </a:p>
        </p:txBody>
      </p:sp>
      <p:sp>
        <p:nvSpPr>
          <p:cNvPr id="10" name="Rectangle 9"/>
          <p:cNvSpPr/>
          <p:nvPr/>
        </p:nvSpPr>
        <p:spPr bwMode="auto">
          <a:xfrm>
            <a:off x="76200" y="1600200"/>
            <a:ext cx="228600" cy="762000"/>
          </a:xfrm>
          <a:prstGeom prst="rect">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panose="020B0604020202020204" pitchFamily="34" charset="0"/>
                <a:cs typeface="Arial" panose="020B0604020202020204" pitchFamily="34" charset="0"/>
              </a:rPr>
              <a:t>M1</a:t>
            </a:r>
          </a:p>
        </p:txBody>
      </p:sp>
    </p:spTree>
    <p:extLst>
      <p:ext uri="{BB962C8B-B14F-4D97-AF65-F5344CB8AC3E}">
        <p14:creationId xmlns:p14="http://schemas.microsoft.com/office/powerpoint/2010/main" val="108641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A7F5CF8-7EC3-40BE-90E1-2410D150B9D8}" type="slidenum">
              <a:rPr lang="en-US" smtClean="0"/>
              <a:pPr>
                <a:defRPr/>
              </a:pPr>
              <a:t>13</a:t>
            </a:fld>
            <a:endParaRPr lang="en-US"/>
          </a:p>
        </p:txBody>
      </p:sp>
      <p:graphicFrame>
        <p:nvGraphicFramePr>
          <p:cNvPr id="3" name="Table 2"/>
          <p:cNvGraphicFramePr>
            <a:graphicFrameLocks noGrp="1"/>
          </p:cNvGraphicFramePr>
          <p:nvPr>
            <p:extLst/>
          </p:nvPr>
        </p:nvGraphicFramePr>
        <p:xfrm>
          <a:off x="218090" y="1274319"/>
          <a:ext cx="8925910" cy="5492241"/>
        </p:xfrm>
        <a:graphic>
          <a:graphicData uri="http://schemas.openxmlformats.org/drawingml/2006/table">
            <a:tbl>
              <a:tblPr/>
              <a:tblGrid>
                <a:gridCol w="685800">
                  <a:extLst>
                    <a:ext uri="{9D8B030D-6E8A-4147-A177-3AD203B41FA5}">
                      <a16:colId xmlns:a16="http://schemas.microsoft.com/office/drawing/2014/main" val="20000"/>
                    </a:ext>
                  </a:extLst>
                </a:gridCol>
                <a:gridCol w="191551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9902">
                <a:tc>
                  <a:txBody>
                    <a:bodyPr/>
                    <a:lstStyle/>
                    <a:p>
                      <a:pPr algn="ctr" fontAlgn="b"/>
                      <a:r>
                        <a:rPr lang="en-US" sz="900" b="1" i="0" u="none" strike="noStrike" dirty="0">
                          <a:latin typeface="Arial"/>
                        </a:rPr>
                        <a:t>Mission </a:t>
                      </a:r>
                      <a:br>
                        <a:rPr lang="en-US" sz="900" b="1" i="0" u="none" strike="noStrike" dirty="0">
                          <a:latin typeface="Arial"/>
                        </a:rPr>
                      </a:br>
                      <a:r>
                        <a:rPr lang="en-US" sz="900" b="1" i="0" u="none" strike="noStrike" dirty="0">
                          <a:latin typeface="Arial"/>
                        </a:rPr>
                        <a:t>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Functions</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a:latin typeface="Arial"/>
                        </a:rPr>
                        <a:t>Lead Office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a:latin typeface="Arial"/>
                        </a:rPr>
                        <a:t>Performance Standard </a:t>
                      </a:r>
                      <a:r>
                        <a:rPr lang="en-US" sz="900" b="1" i="0" u="none" strike="noStrike" dirty="0" smtClean="0">
                          <a:latin typeface="Arial"/>
                        </a:rPr>
                        <a:t>Metric</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FY14</a:t>
                      </a:r>
                      <a:r>
                        <a:rPr lang="en-US" sz="900" b="1" i="0" u="none" strike="noStrike" dirty="0">
                          <a:latin typeface="Arial"/>
                        </a:rPr>
                        <a:t/>
                      </a:r>
                      <a:br>
                        <a:rPr lang="en-US" sz="900" b="1" i="0" u="none" strike="noStrike" dirty="0">
                          <a:latin typeface="Arial"/>
                        </a:rPr>
                      </a:br>
                      <a:r>
                        <a:rPr lang="en-US" sz="900" b="1" i="0" u="none" strike="noStrike" dirty="0">
                          <a:latin typeface="Arial"/>
                        </a:rPr>
                        <a:t>Actual</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FY15</a:t>
                      </a:r>
                      <a:r>
                        <a:rPr lang="en-US" sz="900" b="1" i="0" u="none" strike="noStrike" dirty="0">
                          <a:latin typeface="Arial"/>
                        </a:rPr>
                        <a:t/>
                      </a:r>
                      <a:br>
                        <a:rPr lang="en-US" sz="900" b="1" i="0" u="none" strike="noStrike" dirty="0">
                          <a:latin typeface="Arial"/>
                        </a:rPr>
                      </a:br>
                      <a:r>
                        <a:rPr lang="en-US" sz="900" b="1" i="0" u="none" strike="noStrike" dirty="0" smtClean="0">
                          <a:latin typeface="Arial"/>
                        </a:rPr>
                        <a:t>Actual</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FY16</a:t>
                      </a:r>
                    </a:p>
                    <a:p>
                      <a:pPr algn="ctr" fontAlgn="b"/>
                      <a:r>
                        <a:rPr lang="en-US" sz="900" b="1" i="0" u="none" strike="noStrike" dirty="0" smtClean="0">
                          <a:latin typeface="Arial"/>
                        </a:rPr>
                        <a:t>Actual</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FY17</a:t>
                      </a:r>
                    </a:p>
                    <a:p>
                      <a:pPr algn="ctr" fontAlgn="b"/>
                      <a:r>
                        <a:rPr lang="en-US" sz="900" b="1" i="0" u="none" strike="noStrike" dirty="0" smtClean="0">
                          <a:latin typeface="Arial"/>
                        </a:rPr>
                        <a:t>Actual</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0" u="none" strike="noStrike" dirty="0" smtClean="0">
                          <a:latin typeface="Arial"/>
                        </a:rPr>
                        <a:t>FY18</a:t>
                      </a:r>
                    </a:p>
                    <a:p>
                      <a:pPr algn="ctr" fontAlgn="b"/>
                      <a:r>
                        <a:rPr lang="en-US" sz="900" b="1" i="0" u="none" strike="noStrike" dirty="0" smtClean="0">
                          <a:latin typeface="Arial"/>
                        </a:rPr>
                        <a:t>Actual</a:t>
                      </a:r>
                      <a:endParaRPr lang="en-US" sz="9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en-US" sz="900" b="1" i="1" u="none" strike="noStrike" dirty="0" smtClean="0">
                          <a:latin typeface="Arial"/>
                        </a:rPr>
                        <a:t>FY19</a:t>
                      </a:r>
                      <a:r>
                        <a:rPr lang="en-US" sz="900" b="1" i="1" u="none" strike="noStrike" dirty="0">
                          <a:latin typeface="Arial"/>
                        </a:rPr>
                        <a:t/>
                      </a:r>
                      <a:br>
                        <a:rPr lang="en-US" sz="900" b="1" i="1" u="none" strike="noStrike" dirty="0">
                          <a:latin typeface="Arial"/>
                        </a:rPr>
                      </a:br>
                      <a:r>
                        <a:rPr lang="en-US" sz="900" b="1" i="1" u="none" strike="noStrike" dirty="0">
                          <a:latin typeface="Arial"/>
                        </a:rPr>
                        <a:t>Planned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366052">
                <a:tc rowSpan="2">
                  <a:txBody>
                    <a:bodyPr/>
                    <a:lstStyle/>
                    <a:p>
                      <a:pPr algn="ctr" fontAlgn="ctr"/>
                      <a:r>
                        <a:rPr lang="en-US" sz="800" b="0" i="0" u="none" strike="noStrike" dirty="0" smtClean="0">
                          <a:latin typeface="Arial"/>
                        </a:rPr>
                        <a:t>Effective </a:t>
                      </a:r>
                      <a:r>
                        <a:rPr lang="en-US" sz="800" b="0" i="0" u="none" strike="noStrike" dirty="0">
                          <a:latin typeface="Arial"/>
                        </a:rPr>
                        <a:t>Navy Occupational Classification System (NOCS)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l" fontAlgn="ctr"/>
                      <a:r>
                        <a:rPr lang="en-US" sz="800" b="0" i="0" u="none" strike="noStrike" dirty="0" smtClean="0">
                          <a:latin typeface="Arial"/>
                        </a:rPr>
                        <a:t>F1 Administer the Officer and Enlisted Occupational Classification Structure </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800" b="0" i="0" u="none" strike="noStrike" dirty="0">
                          <a:latin typeface="Arial"/>
                        </a:rPr>
                        <a:t>Code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latin typeface="Arial"/>
                        </a:rPr>
                        <a:t>Percent of Approved NEOS Documents Meeting </a:t>
                      </a:r>
                      <a:endParaRPr lang="en-US" sz="8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latin typeface="+mn-lt"/>
                        </a:rPr>
                        <a:t>Performance Criteria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88%</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87%</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95%</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95%</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1" u="none" strike="noStrike" dirty="0" smtClean="0">
                          <a:latin typeface="Arial"/>
                        </a:rPr>
                        <a:t>100%</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375640">
                <a:tc vMerge="1">
                  <a:txBody>
                    <a:bodyPr/>
                    <a:lstStyle/>
                    <a:p>
                      <a:endParaRPr lang="en-US"/>
                    </a:p>
                  </a:txBody>
                  <a:tcPr/>
                </a:tc>
                <a:tc vMerge="1">
                  <a:txBody>
                    <a:bodyPr/>
                    <a:lstStyle/>
                    <a:p>
                      <a:pPr algn="l" fontAlgn="ctr"/>
                      <a:endParaRPr lang="en-US" sz="9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a:latin typeface="Arial"/>
                        </a:rPr>
                        <a:t>Code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800" b="0" i="0" u="none" strike="noStrike" dirty="0">
                          <a:latin typeface="Arial"/>
                        </a:rPr>
                        <a:t>Percent of Completed CCRs Meeting Cycle Time Standards FYTD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26%</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78%</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63%</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79%</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0" u="none" strike="noStrike" dirty="0" smtClean="0">
                          <a:latin typeface="Arial"/>
                        </a:rPr>
                        <a:t>79%</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n-US" sz="900" b="0" i="1" u="none" strike="noStrike" dirty="0" smtClean="0">
                          <a:latin typeface="Arial"/>
                        </a:rPr>
                        <a:t>65%</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533400">
                <a:tc rowSpan="4">
                  <a:txBody>
                    <a:bodyPr/>
                    <a:lstStyle/>
                    <a:p>
                      <a:pPr algn="ctr" fontAlgn="ctr"/>
                      <a:r>
                        <a:rPr lang="en-US" sz="800" b="0" i="0" u="none" strike="noStrike" dirty="0" smtClean="0">
                          <a:latin typeface="Arial"/>
                        </a:rPr>
                        <a:t>Valid </a:t>
                      </a:r>
                      <a:r>
                        <a:rPr lang="en-US" sz="800" b="0" i="0" u="none" strike="noStrike" dirty="0">
                          <a:latin typeface="Arial"/>
                        </a:rPr>
                        <a:t>Fleet Manpower Requirements Determination (FMRD)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rowSpan="2">
                  <a:txBody>
                    <a:bodyPr/>
                    <a:lstStyle/>
                    <a:p>
                      <a:pPr algn="l" fontAlgn="ctr"/>
                      <a:r>
                        <a:rPr lang="en-US" sz="800" b="0" i="0" u="none" strike="noStrike" dirty="0" smtClean="0">
                          <a:latin typeface="Arial"/>
                        </a:rPr>
                        <a:t>F2 Develop</a:t>
                      </a:r>
                      <a:r>
                        <a:rPr lang="en-US" sz="800" b="0" i="0" u="none" strike="noStrike" baseline="0" dirty="0" smtClean="0">
                          <a:latin typeface="Arial"/>
                        </a:rPr>
                        <a:t> and document m</a:t>
                      </a:r>
                      <a:r>
                        <a:rPr lang="en-US" sz="800" b="0" i="0" u="none" strike="noStrike" dirty="0" smtClean="0">
                          <a:latin typeface="Arial"/>
                        </a:rPr>
                        <a:t>anpower </a:t>
                      </a:r>
                      <a:r>
                        <a:rPr lang="en-US" sz="800" b="0" i="0" u="none" strike="noStrike" dirty="0">
                          <a:latin typeface="Arial"/>
                        </a:rPr>
                        <a:t>r</a:t>
                      </a:r>
                      <a:r>
                        <a:rPr lang="en-US" sz="800" b="0" i="0" u="none" strike="noStrike" dirty="0" smtClean="0">
                          <a:latin typeface="Arial"/>
                        </a:rPr>
                        <a:t>equirements for all fleet activities within the Navy </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800" b="0" i="0" u="none" strike="noStrike" dirty="0">
                          <a:latin typeface="Arial"/>
                        </a:rPr>
                        <a:t>Code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rowSpan="2">
                  <a:txBody>
                    <a:bodyPr/>
                    <a:lstStyle/>
                    <a:p>
                      <a:pPr algn="ctr" fontAlgn="ctr"/>
                      <a:r>
                        <a:rPr lang="en-US" sz="800" b="0" i="0" u="none" strike="noStrike" dirty="0">
                          <a:latin typeface="Arial"/>
                        </a:rPr>
                        <a:t>Percent of Approved </a:t>
                      </a:r>
                      <a:r>
                        <a:rPr lang="en-US" sz="800" b="0" i="0" u="none" strike="noStrike" dirty="0" smtClean="0">
                          <a:latin typeface="Arial"/>
                        </a:rPr>
                        <a:t>FMRD Documents </a:t>
                      </a:r>
                      <a:r>
                        <a:rPr lang="en-US" sz="800" b="0" i="0" u="none" strike="noStrike" dirty="0">
                          <a:latin typeface="Arial"/>
                        </a:rPr>
                        <a:t>in Compliance with FMRD Performance </a:t>
                      </a:r>
                      <a:r>
                        <a:rPr lang="en-US" sz="800" b="0" i="0" u="none" strike="noStrike" dirty="0" smtClean="0">
                          <a:latin typeface="Arial"/>
                        </a:rPr>
                        <a:t>Criteria</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51% </a:t>
                      </a:r>
                      <a:r>
                        <a:rPr lang="en-US" sz="900" b="0" i="0" u="none" strike="noStrike" dirty="0">
                          <a:latin typeface="Arial"/>
                        </a:rPr>
                        <a:t>SQMD</a:t>
                      </a:r>
                      <a:br>
                        <a:rPr lang="en-US" sz="900" b="0" i="0" u="none" strike="noStrike" dirty="0">
                          <a:latin typeface="Arial"/>
                        </a:rPr>
                      </a:br>
                      <a:r>
                        <a:rPr lang="en-US" sz="900" b="0" i="0" u="none" strike="noStrike" dirty="0" smtClean="0">
                          <a:latin typeface="Arial"/>
                        </a:rPr>
                        <a:t>86% MRW</a:t>
                      </a:r>
                    </a:p>
                    <a:p>
                      <a:pPr algn="ctr" fontAlgn="ctr"/>
                      <a:r>
                        <a:rPr lang="en-US" sz="900" b="0" i="0" u="none" strike="noStrike" dirty="0" smtClean="0">
                          <a:latin typeface="Arial"/>
                        </a:rPr>
                        <a:t>65% STSTD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71% </a:t>
                      </a:r>
                      <a:r>
                        <a:rPr lang="en-US" sz="900" b="0" i="0" u="none" strike="noStrike" dirty="0">
                          <a:latin typeface="Arial"/>
                        </a:rPr>
                        <a:t>SQMD</a:t>
                      </a:r>
                      <a:br>
                        <a:rPr lang="en-US" sz="900" b="0" i="0" u="none" strike="noStrike" dirty="0">
                          <a:latin typeface="Arial"/>
                        </a:rPr>
                      </a:br>
                      <a:r>
                        <a:rPr lang="en-US" sz="900" b="0" i="0" u="none" strike="noStrike" dirty="0" smtClean="0">
                          <a:latin typeface="Arial"/>
                        </a:rPr>
                        <a:t>81% MRW</a:t>
                      </a:r>
                    </a:p>
                    <a:p>
                      <a:pPr algn="ctr" fontAlgn="ctr"/>
                      <a:r>
                        <a:rPr lang="en-US" sz="900" b="0" i="0" u="none" strike="noStrike" dirty="0" smtClean="0">
                          <a:latin typeface="Arial"/>
                        </a:rPr>
                        <a:t>65% STSTD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86% </a:t>
                      </a:r>
                      <a:r>
                        <a:rPr lang="en-US" sz="900" b="0" i="0" u="none" strike="noStrike" dirty="0">
                          <a:latin typeface="Arial"/>
                        </a:rPr>
                        <a:t>SQMD</a:t>
                      </a:r>
                      <a:br>
                        <a:rPr lang="en-US" sz="900" b="0" i="0" u="none" strike="noStrike" dirty="0">
                          <a:latin typeface="Arial"/>
                        </a:rPr>
                      </a:br>
                      <a:r>
                        <a:rPr lang="en-US" sz="900" b="0" i="0" u="none" strike="noStrike" dirty="0" smtClean="0">
                          <a:latin typeface="Arial"/>
                        </a:rPr>
                        <a:t>91% MRW</a:t>
                      </a:r>
                    </a:p>
                    <a:p>
                      <a:pPr algn="ctr" fontAlgn="ctr"/>
                      <a:r>
                        <a:rPr lang="en-US" sz="900" b="0" i="0" u="none" strike="noStrike" dirty="0" smtClean="0">
                          <a:latin typeface="Arial"/>
                        </a:rPr>
                        <a:t>65% STSTD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90% </a:t>
                      </a:r>
                      <a:r>
                        <a:rPr lang="en-US" sz="900" b="0" i="0" u="none" strike="noStrike" dirty="0">
                          <a:latin typeface="Arial"/>
                        </a:rPr>
                        <a:t>SQMD</a:t>
                      </a:r>
                      <a:br>
                        <a:rPr lang="en-US" sz="900" b="0" i="0" u="none" strike="noStrike" dirty="0">
                          <a:latin typeface="Arial"/>
                        </a:rPr>
                      </a:br>
                      <a:r>
                        <a:rPr lang="en-US" sz="900" b="0" i="0" u="none" strike="noStrike" dirty="0" smtClean="0">
                          <a:latin typeface="Arial"/>
                        </a:rPr>
                        <a:t>91% MRW</a:t>
                      </a:r>
                    </a:p>
                    <a:p>
                      <a:pPr algn="ctr" fontAlgn="ctr"/>
                      <a:r>
                        <a:rPr lang="en-US" sz="900" b="0" i="0" u="none" strike="noStrike" dirty="0" smtClean="0">
                          <a:latin typeface="Arial"/>
                        </a:rPr>
                        <a:t>65% STSTD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90% </a:t>
                      </a:r>
                      <a:r>
                        <a:rPr lang="en-US" sz="900" b="0" i="0" u="none" strike="noStrike" dirty="0">
                          <a:latin typeface="Arial"/>
                        </a:rPr>
                        <a:t>SQMD</a:t>
                      </a:r>
                      <a:br>
                        <a:rPr lang="en-US" sz="900" b="0" i="0" u="none" strike="noStrike" dirty="0">
                          <a:latin typeface="Arial"/>
                        </a:rPr>
                      </a:br>
                      <a:r>
                        <a:rPr lang="en-US" sz="900" b="0" i="0" u="none" strike="noStrike" dirty="0" smtClean="0">
                          <a:latin typeface="Arial"/>
                        </a:rPr>
                        <a:t>91% MRW</a:t>
                      </a:r>
                    </a:p>
                    <a:p>
                      <a:pPr algn="ctr" fontAlgn="ctr"/>
                      <a:r>
                        <a:rPr lang="en-US" sz="900" b="0" i="0" u="none" strike="noStrike" dirty="0" smtClean="0">
                          <a:latin typeface="Arial"/>
                        </a:rPr>
                        <a:t>65% STSTD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1" u="none" strike="noStrike" dirty="0" smtClean="0">
                          <a:latin typeface="Arial"/>
                        </a:rPr>
                        <a:t>90% </a:t>
                      </a:r>
                      <a:r>
                        <a:rPr lang="en-US" sz="900" b="0" i="1" u="none" strike="noStrike" dirty="0">
                          <a:latin typeface="Arial"/>
                        </a:rPr>
                        <a:t>SQMD</a:t>
                      </a:r>
                      <a:br>
                        <a:rPr lang="en-US" sz="900" b="0" i="1" u="none" strike="noStrike" dirty="0">
                          <a:latin typeface="Arial"/>
                        </a:rPr>
                      </a:br>
                      <a:r>
                        <a:rPr lang="en-US" sz="900" b="0" i="1" u="none" strike="noStrike" dirty="0" smtClean="0">
                          <a:latin typeface="Arial"/>
                        </a:rPr>
                        <a:t>91% MRW</a:t>
                      </a:r>
                    </a:p>
                    <a:p>
                      <a:pPr algn="ctr" fontAlgn="ctr"/>
                      <a:r>
                        <a:rPr lang="en-US" sz="900" b="0" i="1" u="none" strike="noStrike" dirty="0" smtClean="0">
                          <a:latin typeface="Arial"/>
                        </a:rPr>
                        <a:t>78% STSTD</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3"/>
                  </a:ext>
                </a:extLst>
              </a:tr>
              <a:tr h="453013">
                <a:tc vMerge="1">
                  <a:txBody>
                    <a:bodyPr/>
                    <a:lstStyle/>
                    <a:p>
                      <a:endParaRPr lang="en-US"/>
                    </a:p>
                  </a:txBody>
                  <a:tcPr/>
                </a:tc>
                <a:tc vMerge="1">
                  <a:txBody>
                    <a:bodyPr/>
                    <a:lstStyle/>
                    <a:p>
                      <a:pPr algn="l" fontAlgn="ctr"/>
                      <a:endParaRPr lang="en-US" sz="9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a:latin typeface="Arial"/>
                        </a:rPr>
                        <a:t>Code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vMerge="1">
                  <a:txBody>
                    <a:bodyPr/>
                    <a:lstStyle/>
                    <a:p>
                      <a:pPr algn="ctr" fontAlgn="ctr"/>
                      <a:endParaRPr lang="en-US" sz="9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latin typeface="Arial"/>
                        </a:rPr>
                        <a:t>43% </a:t>
                      </a:r>
                      <a:r>
                        <a:rPr lang="en-US" sz="900" b="0" i="0" u="none" strike="noStrike" dirty="0">
                          <a:latin typeface="Arial"/>
                        </a:rPr>
                        <a:t>SMD</a:t>
                      </a:r>
                      <a:br>
                        <a:rPr lang="en-US" sz="900" b="0" i="0" u="none" strike="noStrike" dirty="0">
                          <a:latin typeface="Arial"/>
                        </a:rPr>
                      </a:br>
                      <a:r>
                        <a:rPr lang="en-US" sz="900" b="0" i="0" u="none" strike="noStrike" dirty="0" smtClean="0">
                          <a:latin typeface="Arial"/>
                        </a:rPr>
                        <a:t>54% </a:t>
                      </a:r>
                      <a:r>
                        <a:rPr lang="en-US" sz="900" b="0" i="0"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34% </a:t>
                      </a:r>
                      <a:r>
                        <a:rPr lang="en-US" sz="900" b="0" i="0" u="none" strike="noStrike" dirty="0">
                          <a:latin typeface="Arial"/>
                        </a:rPr>
                        <a:t>SMD</a:t>
                      </a:r>
                      <a:br>
                        <a:rPr lang="en-US" sz="900" b="0" i="0" u="none" strike="noStrike" dirty="0">
                          <a:latin typeface="Arial"/>
                        </a:rPr>
                      </a:br>
                      <a:r>
                        <a:rPr lang="en-US" sz="900" b="0" i="0" u="none" strike="noStrike" dirty="0" smtClean="0">
                          <a:latin typeface="Arial"/>
                        </a:rPr>
                        <a:t>64% </a:t>
                      </a:r>
                      <a:r>
                        <a:rPr lang="en-US" sz="900" b="0" i="0"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33% </a:t>
                      </a:r>
                      <a:r>
                        <a:rPr lang="en-US" sz="900" b="0" i="0" u="none" strike="noStrike" dirty="0">
                          <a:latin typeface="Arial"/>
                        </a:rPr>
                        <a:t>SMD</a:t>
                      </a:r>
                      <a:br>
                        <a:rPr lang="en-US" sz="900" b="0" i="0" u="none" strike="noStrike" dirty="0">
                          <a:latin typeface="Arial"/>
                        </a:rPr>
                      </a:br>
                      <a:r>
                        <a:rPr lang="en-US" sz="900" b="0" i="0" u="none" strike="noStrike" dirty="0" smtClean="0">
                          <a:latin typeface="Arial"/>
                        </a:rPr>
                        <a:t>59% </a:t>
                      </a:r>
                      <a:r>
                        <a:rPr lang="en-US" sz="900" b="0" i="0"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48% </a:t>
                      </a:r>
                      <a:r>
                        <a:rPr lang="en-US" sz="900" b="0" i="0" u="none" strike="noStrike" dirty="0">
                          <a:latin typeface="Arial"/>
                        </a:rPr>
                        <a:t>SMD</a:t>
                      </a:r>
                      <a:br>
                        <a:rPr lang="en-US" sz="900" b="0" i="0" u="none" strike="noStrike" dirty="0">
                          <a:latin typeface="Arial"/>
                        </a:rPr>
                      </a:br>
                      <a:r>
                        <a:rPr lang="en-US" sz="900" b="0" i="0" u="none" strike="noStrike" dirty="0" smtClean="0">
                          <a:latin typeface="Arial"/>
                        </a:rPr>
                        <a:t>59% </a:t>
                      </a:r>
                      <a:r>
                        <a:rPr lang="en-US" sz="900" b="0" i="0"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48% </a:t>
                      </a:r>
                      <a:r>
                        <a:rPr lang="en-US" sz="900" b="0" i="0" u="none" strike="noStrike" dirty="0">
                          <a:latin typeface="Arial"/>
                        </a:rPr>
                        <a:t>SMD</a:t>
                      </a:r>
                      <a:br>
                        <a:rPr lang="en-US" sz="900" b="0" i="0" u="none" strike="noStrike" dirty="0">
                          <a:latin typeface="Arial"/>
                        </a:rPr>
                      </a:br>
                      <a:r>
                        <a:rPr lang="en-US" sz="900" b="0" i="0" u="none" strike="noStrike" dirty="0" smtClean="0">
                          <a:latin typeface="Arial"/>
                        </a:rPr>
                        <a:t>59% </a:t>
                      </a:r>
                      <a:r>
                        <a:rPr lang="en-US" sz="900" b="0" i="0"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1" u="none" strike="noStrike" dirty="0" smtClean="0">
                          <a:latin typeface="Arial"/>
                        </a:rPr>
                        <a:t>65% </a:t>
                      </a:r>
                      <a:r>
                        <a:rPr lang="en-US" sz="900" b="0" i="1" u="none" strike="noStrike" dirty="0">
                          <a:latin typeface="Arial"/>
                        </a:rPr>
                        <a:t>SMD</a:t>
                      </a:r>
                      <a:br>
                        <a:rPr lang="en-US" sz="900" b="0" i="1" u="none" strike="noStrike" dirty="0">
                          <a:latin typeface="Arial"/>
                        </a:rPr>
                      </a:br>
                      <a:r>
                        <a:rPr lang="en-US" sz="900" b="0" i="1" u="none" strike="noStrike" dirty="0" smtClean="0">
                          <a:latin typeface="Arial"/>
                        </a:rPr>
                        <a:t>66% </a:t>
                      </a:r>
                      <a:r>
                        <a:rPr lang="en-US" sz="900" b="0" i="1" u="none" strike="noStrike" dirty="0">
                          <a:latin typeface="Arial"/>
                        </a:rPr>
                        <a:t>FMD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4"/>
                  </a:ext>
                </a:extLst>
              </a:tr>
              <a:tr h="366052">
                <a:tc vMerge="1">
                  <a:txBody>
                    <a:bodyPr/>
                    <a:lstStyle/>
                    <a:p>
                      <a:endParaRPr lang="en-US"/>
                    </a:p>
                  </a:txBody>
                  <a:tcPr/>
                </a:tc>
                <a:tc rowSpan="2">
                  <a:txBody>
                    <a:bodyPr/>
                    <a:lstStyle/>
                    <a:p>
                      <a:pPr algn="l" fontAlgn="ctr"/>
                      <a:r>
                        <a:rPr lang="en-US" sz="800" b="0" i="0" u="none" strike="noStrike" dirty="0" smtClean="0">
                          <a:latin typeface="Arial"/>
                        </a:rPr>
                        <a:t>F3 Provide manpower requirements determination support for Navy’s acquisition programs and initiatives  </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800" b="0" i="0" u="none" strike="noStrike">
                          <a:latin typeface="Arial"/>
                        </a:rPr>
                        <a:t>Code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rowSpan="2">
                  <a:txBody>
                    <a:bodyPr/>
                    <a:lstStyle/>
                    <a:p>
                      <a:pPr algn="ctr" fontAlgn="ctr"/>
                      <a:r>
                        <a:rPr lang="en-US" sz="800" b="0" i="0" u="none" strike="noStrike" dirty="0">
                          <a:latin typeface="Arial"/>
                        </a:rPr>
                        <a:t>Percent of Completed Manpower Workload Document Reviews Meeting Cycle Time Standards </a:t>
                      </a:r>
                      <a:r>
                        <a:rPr lang="en-US" sz="800" b="0" i="0" u="none" strike="noStrike" dirty="0" smtClean="0">
                          <a:latin typeface="Arial"/>
                        </a:rPr>
                        <a:t>FYTD</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1" u="none" strike="noStrike" dirty="0">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5"/>
                  </a:ext>
                </a:extLst>
              </a:tr>
              <a:tr h="263505">
                <a:tc vMerge="1">
                  <a:txBody>
                    <a:bodyPr/>
                    <a:lstStyle/>
                    <a:p>
                      <a:endParaRPr lang="en-US"/>
                    </a:p>
                  </a:txBody>
                  <a:tcPr/>
                </a:tc>
                <a:tc vMerge="1">
                  <a:txBody>
                    <a:bodyPr/>
                    <a:lstStyle/>
                    <a:p>
                      <a:pPr algn="l" fontAlgn="ctr"/>
                      <a:endParaRPr lang="en-US" sz="9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a:latin typeface="Arial"/>
                        </a:rPr>
                        <a:t>Code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vMerge="1">
                  <a:txBody>
                    <a:bodyPr/>
                    <a:lstStyle/>
                    <a:p>
                      <a:pPr algn="ctr" fontAlgn="ctr"/>
                      <a:endParaRPr lang="en-US" sz="9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latin typeface="Arial"/>
                        </a:rPr>
                        <a:t>100%</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100%</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100%</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100%</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0" u="none" strike="noStrike" dirty="0" smtClean="0">
                          <a:latin typeface="Arial"/>
                        </a:rPr>
                        <a:t>100%</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fontAlgn="ctr"/>
                      <a:r>
                        <a:rPr lang="en-US" sz="900" b="0" i="1" u="none" strike="noStrike" dirty="0" smtClean="0">
                          <a:latin typeface="Arial"/>
                        </a:rPr>
                        <a:t>100%</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6"/>
                  </a:ext>
                </a:extLst>
              </a:tr>
              <a:tr h="667102">
                <a:tc rowSpan="3">
                  <a:txBody>
                    <a:bodyPr/>
                    <a:lstStyle/>
                    <a:p>
                      <a:pPr algn="ctr" fontAlgn="ctr"/>
                      <a:r>
                        <a:rPr lang="en-US" sz="800" b="0" i="0" u="none" strike="noStrike" dirty="0" smtClean="0">
                          <a:latin typeface="Arial"/>
                        </a:rPr>
                        <a:t>Effective </a:t>
                      </a:r>
                      <a:r>
                        <a:rPr lang="en-US" sz="800" b="0" i="0" u="none" strike="noStrike" dirty="0">
                          <a:latin typeface="Arial"/>
                        </a:rPr>
                        <a:t>Manpower </a:t>
                      </a:r>
                      <a:endParaRPr lang="en-US" sz="800" b="0" i="0" u="none" strike="noStrike" dirty="0" smtClean="0">
                        <a:latin typeface="Arial"/>
                      </a:endParaRPr>
                    </a:p>
                    <a:p>
                      <a:pPr algn="ctr" fontAlgn="ctr"/>
                      <a:r>
                        <a:rPr lang="en-US" sz="800" b="0" i="0" u="none" strike="noStrike" dirty="0" smtClean="0">
                          <a:latin typeface="Arial"/>
                        </a:rPr>
                        <a:t>Management </a:t>
                      </a:r>
                    </a:p>
                    <a:p>
                      <a:pPr algn="ctr" fontAlgn="ctr"/>
                      <a:r>
                        <a:rPr lang="en-US" sz="800" b="0" i="0" u="none" strike="noStrike" dirty="0" smtClean="0">
                          <a:latin typeface="Arial"/>
                        </a:rPr>
                        <a:t>Program </a:t>
                      </a:r>
                      <a:r>
                        <a:rPr lang="en-US" sz="800" b="0" i="0" u="none" strike="noStrike" dirty="0">
                          <a:latin typeface="Arial"/>
                        </a:rPr>
                        <a:t>Administration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charset="0"/>
                          <a:cs typeface="Times New Roman" pitchFamily="18" charset="0"/>
                        </a:rPr>
                        <a:t>F4 Provide technical consulting services in all areas of manpower management to manpower managers, manpower Budget Submitting Offices (BSOs) and OPNAV sponsors</a:t>
                      </a:r>
                      <a:endParaRPr kumimoji="0" lang="en-US" sz="800" b="0" i="0" u="none" strike="noStrike" cap="none" normalizeH="0" baseline="30000" dirty="0" smtClean="0">
                        <a:ln>
                          <a:noFill/>
                        </a:ln>
                        <a:solidFill>
                          <a:schemeClr val="tx1"/>
                        </a:solidFill>
                        <a:effectLst/>
                        <a:latin typeface="Arial"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800" b="0" i="0" u="none" strike="noStrike" dirty="0">
                          <a:latin typeface="Arial"/>
                        </a:rPr>
                        <a:t>Code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800" b="0" i="0" u="none" strike="noStrike" dirty="0">
                          <a:latin typeface="Arial"/>
                        </a:rPr>
                        <a:t>Percent of Manpower Management Policies Meeting Effectiveness Criteria Defined in the Manpower Management Policy Effectiveness Matrix Guide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85%</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91%</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91%</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91%</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91%</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1" u="none" strike="noStrike" dirty="0" smtClean="0">
                          <a:latin typeface="Arial"/>
                        </a:rPr>
                        <a:t>94%</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7"/>
                  </a:ext>
                </a:extLst>
              </a:tr>
              <a:tr h="772731">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charset="0"/>
                          <a:cs typeface="Times New Roman" pitchFamily="18" charset="0"/>
                        </a:rPr>
                        <a:t>F5 Provide direct support to CNO central authority to enforce policy or additional technical guidance needed to achieve objectives of total force manpower management</a:t>
                      </a:r>
                      <a:endParaRPr kumimoji="0" lang="en-US" sz="800" b="0" i="0" u="none" strike="noStrike" cap="none" normalizeH="0" baseline="30000" dirty="0" smtClean="0">
                        <a:ln>
                          <a:noFill/>
                        </a:ln>
                        <a:solidFill>
                          <a:schemeClr val="tx1"/>
                        </a:solidFill>
                        <a:effectLst/>
                        <a:latin typeface="Arial"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800" b="0" i="0" u="none" strike="noStrike" dirty="0">
                          <a:latin typeface="Arial"/>
                        </a:rPr>
                        <a:t>Code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800" b="0" i="0" u="none" strike="noStrike" dirty="0" smtClean="0">
                          <a:latin typeface="+mn-lt"/>
                        </a:rPr>
                        <a:t>Percent of AMD Position Data Meeting Compliance Rules Documented in the OPNAVINST 1000.16 and Activity Manpower Management Guide (AMM-G)</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99.96% </a:t>
                      </a:r>
                      <a:r>
                        <a:rPr lang="en-US" sz="900" b="0" i="0" u="none" strike="noStrike" dirty="0" err="1" smtClean="0">
                          <a:latin typeface="Arial"/>
                        </a:rPr>
                        <a:t>Distrib</a:t>
                      </a:r>
                      <a:endParaRPr lang="en-US" sz="900" b="0" i="0" u="none" strike="noStrike" dirty="0" smtClean="0">
                        <a:latin typeface="Arial"/>
                      </a:endParaRPr>
                    </a:p>
                    <a:p>
                      <a:pPr algn="ctr" fontAlgn="ctr"/>
                      <a:r>
                        <a:rPr lang="en-US" sz="900" b="0" i="0" u="none" strike="noStrike" dirty="0">
                          <a:latin typeface="Arial"/>
                        </a:rPr>
                        <a:t/>
                      </a:r>
                      <a:br>
                        <a:rPr lang="en-US" sz="900" b="0" i="0" u="none" strike="noStrike" dirty="0">
                          <a:latin typeface="Arial"/>
                        </a:rPr>
                      </a:br>
                      <a:r>
                        <a:rPr lang="en-US" sz="900" b="0" i="0" u="none" strike="noStrike" dirty="0" smtClean="0">
                          <a:latin typeface="Arial"/>
                        </a:rPr>
                        <a:t>95.83%</a:t>
                      </a:r>
                    </a:p>
                    <a:p>
                      <a:pPr algn="ctr" fontAlgn="ctr"/>
                      <a:r>
                        <a:rPr lang="en-US" sz="900" b="0" i="0" u="none" strike="noStrike" baseline="0" dirty="0" smtClean="0">
                          <a:latin typeface="Arial"/>
                        </a:rPr>
                        <a:t> </a:t>
                      </a:r>
                      <a:r>
                        <a:rPr lang="en-US" sz="900" b="0" i="0" u="none" strike="noStrike" dirty="0" smtClean="0">
                          <a:latin typeface="Arial"/>
                        </a:rPr>
                        <a:t>Non-Dist</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99.98% </a:t>
                      </a:r>
                    </a:p>
                    <a:p>
                      <a:pPr algn="ctr" fontAlgn="ctr"/>
                      <a:r>
                        <a:rPr lang="en-US" sz="900" b="0" i="0" u="none" strike="noStrike" dirty="0" err="1" smtClean="0">
                          <a:latin typeface="Arial"/>
                        </a:rPr>
                        <a:t>Distrib</a:t>
                      </a:r>
                      <a:endParaRPr lang="en-US" sz="900" b="0" i="0" u="none" strike="noStrike" dirty="0" smtClean="0">
                        <a:latin typeface="Arial"/>
                      </a:endParaRPr>
                    </a:p>
                    <a:p>
                      <a:pPr algn="ctr" fontAlgn="ctr"/>
                      <a:r>
                        <a:rPr lang="en-US" sz="900" b="0" i="0" u="none" strike="noStrike" dirty="0">
                          <a:latin typeface="Arial"/>
                        </a:rPr>
                        <a:t/>
                      </a:r>
                      <a:br>
                        <a:rPr lang="en-US" sz="900" b="0" i="0" u="none" strike="noStrike" dirty="0">
                          <a:latin typeface="Arial"/>
                        </a:rPr>
                      </a:br>
                      <a:r>
                        <a:rPr lang="en-US" sz="900" b="0" i="0" u="none" strike="noStrike" dirty="0" smtClean="0">
                          <a:latin typeface="Arial"/>
                        </a:rPr>
                        <a:t>95.79%</a:t>
                      </a:r>
                    </a:p>
                    <a:p>
                      <a:pPr algn="ctr" fontAlgn="ctr"/>
                      <a:r>
                        <a:rPr lang="en-US" sz="900" b="0" i="0" u="none" strike="noStrike" baseline="0" dirty="0" smtClean="0">
                          <a:latin typeface="Arial"/>
                        </a:rPr>
                        <a:t> </a:t>
                      </a:r>
                      <a:r>
                        <a:rPr lang="en-US" sz="900" b="0" i="0" u="none" strike="noStrike" dirty="0" smtClean="0">
                          <a:latin typeface="Arial"/>
                        </a:rPr>
                        <a:t>Non-Dist</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99.85% </a:t>
                      </a:r>
                    </a:p>
                    <a:p>
                      <a:pPr algn="ctr" fontAlgn="ctr"/>
                      <a:r>
                        <a:rPr lang="en-US" sz="900" b="0" i="0" u="none" strike="noStrike" dirty="0" err="1" smtClean="0">
                          <a:latin typeface="Arial"/>
                        </a:rPr>
                        <a:t>Distrib</a:t>
                      </a:r>
                      <a:endParaRPr lang="en-US" sz="900" b="0" i="0" u="none" strike="noStrike" dirty="0" smtClean="0">
                        <a:latin typeface="Arial"/>
                      </a:endParaRPr>
                    </a:p>
                    <a:p>
                      <a:pPr algn="ctr" fontAlgn="ctr"/>
                      <a:r>
                        <a:rPr lang="en-US" sz="900" b="0" i="0" u="none" strike="noStrike" dirty="0">
                          <a:latin typeface="Arial"/>
                        </a:rPr>
                        <a:t/>
                      </a:r>
                      <a:br>
                        <a:rPr lang="en-US" sz="900" b="0" i="0" u="none" strike="noStrike" dirty="0">
                          <a:latin typeface="Arial"/>
                        </a:rPr>
                      </a:br>
                      <a:r>
                        <a:rPr lang="en-US" sz="900" b="0" i="0" u="none" strike="noStrike" dirty="0" smtClean="0">
                          <a:latin typeface="Arial"/>
                        </a:rPr>
                        <a:t>98.25%</a:t>
                      </a:r>
                    </a:p>
                    <a:p>
                      <a:pPr algn="ctr" fontAlgn="ctr"/>
                      <a:r>
                        <a:rPr lang="en-US" sz="900" b="0" i="0" u="none" strike="noStrike" baseline="0" dirty="0" smtClean="0">
                          <a:latin typeface="Arial"/>
                        </a:rPr>
                        <a:t> </a:t>
                      </a:r>
                      <a:r>
                        <a:rPr lang="en-US" sz="900" b="0" i="0" u="none" strike="noStrike" dirty="0" smtClean="0">
                          <a:latin typeface="Arial"/>
                        </a:rPr>
                        <a:t>Non-Dist</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99.94% </a:t>
                      </a:r>
                    </a:p>
                    <a:p>
                      <a:pPr algn="ctr" fontAlgn="ctr"/>
                      <a:r>
                        <a:rPr lang="en-US" sz="900" b="0" i="0" u="none" strike="noStrike" dirty="0" err="1" smtClean="0">
                          <a:latin typeface="Arial"/>
                        </a:rPr>
                        <a:t>Distrib</a:t>
                      </a:r>
                      <a:endParaRPr lang="en-US" sz="900" b="0" i="0" u="none" strike="noStrike" dirty="0" smtClean="0">
                        <a:latin typeface="Arial"/>
                      </a:endParaRPr>
                    </a:p>
                    <a:p>
                      <a:pPr algn="ctr" fontAlgn="ctr"/>
                      <a:r>
                        <a:rPr lang="en-US" sz="900" b="0" i="0" u="none" strike="noStrike" dirty="0">
                          <a:latin typeface="Arial"/>
                        </a:rPr>
                        <a:t/>
                      </a:r>
                      <a:br>
                        <a:rPr lang="en-US" sz="900" b="0" i="0" u="none" strike="noStrike" dirty="0">
                          <a:latin typeface="Arial"/>
                        </a:rPr>
                      </a:br>
                      <a:r>
                        <a:rPr lang="en-US" sz="900" b="0" i="0" u="none" strike="noStrike" dirty="0" smtClean="0">
                          <a:latin typeface="Arial"/>
                        </a:rPr>
                        <a:t>98.45%</a:t>
                      </a:r>
                    </a:p>
                    <a:p>
                      <a:pPr algn="ctr" fontAlgn="ctr"/>
                      <a:r>
                        <a:rPr lang="en-US" sz="900" b="0" i="0" u="none" strike="noStrike" baseline="0" dirty="0" smtClean="0">
                          <a:latin typeface="Arial"/>
                        </a:rPr>
                        <a:t> </a:t>
                      </a:r>
                      <a:r>
                        <a:rPr lang="en-US" sz="900" b="0" i="0" u="none" strike="noStrike" dirty="0" smtClean="0">
                          <a:latin typeface="Arial"/>
                        </a:rPr>
                        <a:t>Non-Dist</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0" u="none" strike="noStrike" dirty="0" smtClean="0">
                          <a:latin typeface="Arial"/>
                        </a:rPr>
                        <a:t>99.94% </a:t>
                      </a:r>
                    </a:p>
                    <a:p>
                      <a:pPr algn="ctr" fontAlgn="ctr"/>
                      <a:r>
                        <a:rPr lang="en-US" sz="900" b="0" i="0" u="none" strike="noStrike" dirty="0" err="1" smtClean="0">
                          <a:latin typeface="Arial"/>
                        </a:rPr>
                        <a:t>Distrib</a:t>
                      </a:r>
                      <a:endParaRPr lang="en-US" sz="900" b="0" i="0" u="none" strike="noStrike" dirty="0" smtClean="0">
                        <a:latin typeface="Arial"/>
                      </a:endParaRPr>
                    </a:p>
                    <a:p>
                      <a:pPr algn="ctr" fontAlgn="ctr"/>
                      <a:r>
                        <a:rPr lang="en-US" sz="900" b="0" i="0" u="none" strike="noStrike" dirty="0">
                          <a:latin typeface="Arial"/>
                        </a:rPr>
                        <a:t/>
                      </a:r>
                      <a:br>
                        <a:rPr lang="en-US" sz="900" b="0" i="0" u="none" strike="noStrike" dirty="0">
                          <a:latin typeface="Arial"/>
                        </a:rPr>
                      </a:br>
                      <a:r>
                        <a:rPr lang="en-US" sz="900" b="0" i="0" u="none" strike="noStrike" dirty="0" smtClean="0">
                          <a:latin typeface="Arial"/>
                        </a:rPr>
                        <a:t>98.45%</a:t>
                      </a:r>
                    </a:p>
                    <a:p>
                      <a:pPr algn="ctr" fontAlgn="ctr"/>
                      <a:r>
                        <a:rPr lang="en-US" sz="900" b="0" i="0" u="none" strike="noStrike" baseline="0" dirty="0" smtClean="0">
                          <a:latin typeface="Arial"/>
                        </a:rPr>
                        <a:t> </a:t>
                      </a:r>
                      <a:r>
                        <a:rPr lang="en-US" sz="900" b="0" i="0" u="none" strike="noStrike" dirty="0" smtClean="0">
                          <a:latin typeface="Arial"/>
                        </a:rPr>
                        <a:t>Non-Dist</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900" b="0" i="1" u="none" strike="noStrike" dirty="0" smtClean="0">
                          <a:latin typeface="Arial"/>
                        </a:rPr>
                        <a:t>99.5% </a:t>
                      </a:r>
                    </a:p>
                    <a:p>
                      <a:pPr algn="ctr" fontAlgn="ctr"/>
                      <a:r>
                        <a:rPr lang="en-US" sz="900" b="0" i="1" u="none" strike="noStrike" dirty="0" err="1" smtClean="0">
                          <a:latin typeface="Arial"/>
                        </a:rPr>
                        <a:t>Distrib</a:t>
                      </a:r>
                      <a:endParaRPr lang="en-US" sz="900" b="0" i="1" u="none" strike="noStrike" dirty="0" smtClean="0">
                        <a:latin typeface="Arial"/>
                      </a:endParaRPr>
                    </a:p>
                    <a:p>
                      <a:pPr algn="ctr" fontAlgn="ctr"/>
                      <a:r>
                        <a:rPr lang="en-US" sz="900" b="0" i="1" u="none" strike="noStrike" dirty="0">
                          <a:latin typeface="Arial"/>
                        </a:rPr>
                        <a:t/>
                      </a:r>
                      <a:br>
                        <a:rPr lang="en-US" sz="900" b="0" i="1" u="none" strike="noStrike" dirty="0">
                          <a:latin typeface="Arial"/>
                        </a:rPr>
                      </a:br>
                      <a:r>
                        <a:rPr lang="en-US" sz="900" b="0" i="1" u="none" strike="noStrike" dirty="0" smtClean="0">
                          <a:latin typeface="Arial"/>
                        </a:rPr>
                        <a:t>99.2%</a:t>
                      </a:r>
                    </a:p>
                    <a:p>
                      <a:pPr algn="ctr" fontAlgn="ctr"/>
                      <a:r>
                        <a:rPr lang="en-US" sz="900" b="0" i="1" u="none" strike="noStrike" baseline="0" dirty="0" smtClean="0">
                          <a:latin typeface="Arial"/>
                        </a:rPr>
                        <a:t> </a:t>
                      </a:r>
                      <a:r>
                        <a:rPr lang="en-US" sz="900" b="0" i="1" u="none" strike="noStrike" dirty="0" smtClean="0">
                          <a:latin typeface="Arial"/>
                        </a:rPr>
                        <a:t>Non-Dist</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8"/>
                  </a:ext>
                </a:extLst>
              </a:tr>
              <a:tr h="583324">
                <a:tc vMerge="1">
                  <a:txBody>
                    <a:bodyPr/>
                    <a:lstStyle/>
                    <a:p>
                      <a:pPr algn="ctr" fontAlgn="ct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charset="0"/>
                          <a:cs typeface="Times New Roman" pitchFamily="18" charset="0"/>
                        </a:rPr>
                        <a:t>F6 Provide direct support to Chief of Naval Operations (CNO) in managing the Navy Manpower Requirements Program</a:t>
                      </a:r>
                      <a:endParaRPr kumimoji="0" lang="en-US" sz="800" b="0" i="0" u="none" strike="noStrike" cap="none" normalizeH="0" baseline="30000" dirty="0" smtClean="0">
                        <a:ln>
                          <a:noFill/>
                        </a:ln>
                        <a:solidFill>
                          <a:schemeClr val="tx1"/>
                        </a:solidFill>
                        <a:effectLst/>
                        <a:latin typeface="Arial"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latin typeface="+mn-lt"/>
                        </a:rPr>
                        <a:t>Code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US" sz="800" b="0" i="0" u="none" strike="noStrike" dirty="0" smtClean="0">
                          <a:latin typeface="+mn-lt"/>
                        </a:rPr>
                        <a:t>Percent of MRD Policies Meeting Effectiveness Criteria Defined in the Manpower Management Policy Effectiveness Matrix Guide </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lt"/>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lt"/>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lt"/>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lt"/>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lt"/>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1" u="none" strike="noStrike" dirty="0" smtClean="0">
                          <a:latin typeface="+mn-lt"/>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9"/>
                  </a:ext>
                </a:extLst>
              </a:tr>
              <a:tr h="466310">
                <a:tc>
                  <a:txBody>
                    <a:bodyPr/>
                    <a:lstStyle/>
                    <a:p>
                      <a:pPr algn="ctr" fontAlgn="ctr"/>
                      <a:r>
                        <a:rPr lang="en-US" sz="800" b="0" i="0" u="none" strike="noStrike" dirty="0" smtClean="0">
                          <a:latin typeface="Arial"/>
                        </a:rPr>
                        <a:t>Effective Information System  (IS) Performance of Manpower Process</a:t>
                      </a:r>
                      <a:endParaRPr lang="en-US" sz="8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charset="0"/>
                          <a:cs typeface="Times New Roman" pitchFamily="18" charset="0"/>
                        </a:rPr>
                        <a:t>F7 Provide functional management support for assigned manpower Automated Information Systems (AIS)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800" b="0" i="0" u="none" strike="noStrike" dirty="0">
                          <a:latin typeface="Arial"/>
                        </a:rPr>
                        <a:t>FMO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800" b="0" i="0" u="none" strike="noStrike" dirty="0">
                          <a:latin typeface="Arial"/>
                        </a:rPr>
                        <a:t>Percent of Manpower Business RQMT Met by Information System (IS</a:t>
                      </a:r>
                      <a:r>
                        <a:rPr lang="en-US" sz="800" b="0" i="0" u="none" strike="noStrike" dirty="0" smtClean="0">
                          <a:latin typeface="Arial"/>
                        </a:rPr>
                        <a:t>) (TFMMS</a:t>
                      </a:r>
                      <a:r>
                        <a:rPr lang="en-US" sz="800" b="0" i="0" u="none" strike="noStrike" baseline="0" dirty="0" smtClean="0">
                          <a:latin typeface="Arial"/>
                        </a:rPr>
                        <a:t> / NMRS)</a:t>
                      </a:r>
                      <a:endParaRPr lang="en-US" sz="800" b="0" i="0" u="none" strike="noStrike" dirty="0">
                        <a:latin typeface="Aria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0" u="none" strike="noStrike" dirty="0" smtClean="0">
                          <a:latin typeface="Arial"/>
                        </a:rPr>
                        <a:t>85%  AMM</a:t>
                      </a:r>
                      <a:r>
                        <a:rPr lang="en-US" sz="900" b="0" i="0" u="none" strike="noStrike" dirty="0">
                          <a:latin typeface="Arial"/>
                        </a:rPr>
                        <a:t/>
                      </a:r>
                      <a:br>
                        <a:rPr lang="en-US" sz="900" b="0" i="0" u="none" strike="noStrike" dirty="0">
                          <a:latin typeface="Arial"/>
                        </a:rPr>
                      </a:br>
                      <a:r>
                        <a:rPr lang="en-US" sz="900" b="0" i="0" u="none" strike="noStrike" dirty="0" smtClean="0">
                          <a:latin typeface="Arial"/>
                        </a:rPr>
                        <a:t>54% FMRD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0" u="none" strike="noStrike" dirty="0" smtClean="0">
                          <a:latin typeface="Arial"/>
                        </a:rPr>
                        <a:t>85%  AMM</a:t>
                      </a:r>
                      <a:r>
                        <a:rPr lang="en-US" sz="900" b="0" i="0" u="none" strike="noStrike" dirty="0">
                          <a:latin typeface="Arial"/>
                        </a:rPr>
                        <a:t/>
                      </a:r>
                      <a:br>
                        <a:rPr lang="en-US" sz="900" b="0" i="0" u="none" strike="noStrike" dirty="0">
                          <a:latin typeface="Arial"/>
                        </a:rPr>
                      </a:br>
                      <a:r>
                        <a:rPr lang="en-US" sz="900" b="0" i="0" u="none" strike="noStrike" dirty="0" smtClean="0">
                          <a:latin typeface="Arial"/>
                        </a:rPr>
                        <a:t>57% FMRD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0" u="none" strike="noStrike" dirty="0" smtClean="0">
                          <a:latin typeface="Arial"/>
                        </a:rPr>
                        <a:t>85%  AMM</a:t>
                      </a:r>
                      <a:r>
                        <a:rPr lang="en-US" sz="900" b="0" i="0" u="none" strike="noStrike" dirty="0">
                          <a:latin typeface="Arial"/>
                        </a:rPr>
                        <a:t/>
                      </a:r>
                      <a:br>
                        <a:rPr lang="en-US" sz="900" b="0" i="0" u="none" strike="noStrike" dirty="0">
                          <a:latin typeface="Arial"/>
                        </a:rPr>
                      </a:br>
                      <a:r>
                        <a:rPr lang="en-US" sz="900" b="0" i="0" u="none" strike="noStrike" dirty="0" smtClean="0">
                          <a:latin typeface="Arial"/>
                        </a:rPr>
                        <a:t>58% FMRD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0" u="none" strike="noStrike" dirty="0" smtClean="0">
                          <a:latin typeface="Arial"/>
                        </a:rPr>
                        <a:t>85%  AMM</a:t>
                      </a:r>
                      <a:r>
                        <a:rPr lang="en-US" sz="900" b="0" i="0" u="none" strike="noStrike" dirty="0">
                          <a:latin typeface="Arial"/>
                        </a:rPr>
                        <a:t/>
                      </a:r>
                      <a:br>
                        <a:rPr lang="en-US" sz="900" b="0" i="0" u="none" strike="noStrike" dirty="0">
                          <a:latin typeface="Arial"/>
                        </a:rPr>
                      </a:br>
                      <a:r>
                        <a:rPr lang="en-US" sz="900" b="0" i="0" u="none" strike="noStrike" dirty="0" smtClean="0">
                          <a:latin typeface="Arial"/>
                        </a:rPr>
                        <a:t>58% FMRD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0" u="none" strike="noStrike" dirty="0" smtClean="0">
                          <a:latin typeface="Arial"/>
                        </a:rPr>
                        <a:t>85%  AMM</a:t>
                      </a:r>
                      <a:r>
                        <a:rPr lang="en-US" sz="900" b="0" i="0" u="none" strike="noStrike" dirty="0">
                          <a:latin typeface="Arial"/>
                        </a:rPr>
                        <a:t/>
                      </a:r>
                      <a:br>
                        <a:rPr lang="en-US" sz="900" b="0" i="0" u="none" strike="noStrike" dirty="0">
                          <a:latin typeface="Arial"/>
                        </a:rPr>
                      </a:br>
                      <a:r>
                        <a:rPr lang="en-US" sz="900" b="0" i="0" u="none" strike="noStrike" dirty="0" smtClean="0">
                          <a:latin typeface="Arial"/>
                        </a:rPr>
                        <a:t>58% FMRD</a:t>
                      </a:r>
                      <a:endParaRPr lang="en-US" sz="9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ctr"/>
                      <a:r>
                        <a:rPr lang="en-US" sz="900" b="0" i="1" u="none" strike="noStrike" dirty="0" smtClean="0">
                          <a:latin typeface="Arial"/>
                        </a:rPr>
                        <a:t>92%  AMM</a:t>
                      </a:r>
                      <a:r>
                        <a:rPr lang="en-US" sz="900" b="0" i="1" u="none" strike="noStrike" dirty="0">
                          <a:latin typeface="Arial"/>
                        </a:rPr>
                        <a:t/>
                      </a:r>
                      <a:br>
                        <a:rPr lang="en-US" sz="900" b="0" i="1" u="none" strike="noStrike" dirty="0">
                          <a:latin typeface="Arial"/>
                        </a:rPr>
                      </a:br>
                      <a:r>
                        <a:rPr lang="en-US" sz="900" b="0" i="1" u="none" strike="noStrike" dirty="0" smtClean="0">
                          <a:latin typeface="Arial"/>
                        </a:rPr>
                        <a:t>58% FMRD</a:t>
                      </a:r>
                      <a:endParaRPr lang="en-US" sz="900" b="0" i="1"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0010"/>
                  </a:ext>
                </a:extLst>
              </a:tr>
            </a:tbl>
          </a:graphicData>
        </a:graphic>
      </p:graphicFrame>
      <p:sp>
        <p:nvSpPr>
          <p:cNvPr id="4" name="Title 1"/>
          <p:cNvSpPr txBox="1">
            <a:spLocks/>
          </p:cNvSpPr>
          <p:nvPr/>
        </p:nvSpPr>
        <p:spPr>
          <a:xfrm>
            <a:off x="990600" y="76200"/>
            <a:ext cx="8153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u="none" strike="noStrike" kern="0" cap="none" spc="0" normalizeH="0" baseline="0" noProof="0" dirty="0" smtClean="0">
                <a:ln>
                  <a:noFill/>
                </a:ln>
                <a:solidFill>
                  <a:srgbClr val="000066"/>
                </a:solidFill>
                <a:effectLst/>
                <a:uLnTx/>
                <a:uFillTx/>
                <a:latin typeface="+mj-lt"/>
                <a:ea typeface="+mj-ea"/>
                <a:cs typeface="+mj-cs"/>
              </a:rPr>
              <a:t>NAVMAC Production Plan </a:t>
            </a:r>
            <a:r>
              <a:rPr kumimoji="0" lang="en-US" sz="3200" u="none" strike="noStrike" kern="0" cap="none" spc="0" normalizeH="0" baseline="0" noProof="0" dirty="0" smtClean="0">
                <a:ln>
                  <a:noFill/>
                </a:ln>
                <a:solidFill>
                  <a:srgbClr val="000066"/>
                </a:solidFill>
                <a:effectLst/>
                <a:uLnTx/>
                <a:uFillTx/>
                <a:latin typeface="+mj-lt"/>
                <a:ea typeface="+mj-ea"/>
                <a:cs typeface="+mj-cs"/>
              </a:rPr>
              <a:t/>
            </a:r>
            <a:br>
              <a:rPr kumimoji="0" lang="en-US" sz="3200" u="none" strike="noStrike" kern="0" cap="none" spc="0" normalizeH="0" baseline="0" noProof="0" dirty="0" smtClean="0">
                <a:ln>
                  <a:noFill/>
                </a:ln>
                <a:solidFill>
                  <a:srgbClr val="000066"/>
                </a:solidFill>
                <a:effectLst/>
                <a:uLnTx/>
                <a:uFillTx/>
                <a:latin typeface="+mj-lt"/>
                <a:ea typeface="+mj-ea"/>
                <a:cs typeface="+mj-cs"/>
              </a:rPr>
            </a:br>
            <a:r>
              <a:rPr kumimoji="0" lang="en-US" sz="2800" i="1" u="none" strike="noStrike" kern="0" cap="none" spc="0" normalizeH="0" baseline="0" noProof="0" dirty="0" smtClean="0">
                <a:ln>
                  <a:noFill/>
                </a:ln>
                <a:solidFill>
                  <a:srgbClr val="000066"/>
                </a:solidFill>
                <a:effectLst/>
                <a:uLnTx/>
                <a:uFillTx/>
                <a:latin typeface="+mj-lt"/>
                <a:ea typeface="+mj-ea"/>
                <a:cs typeface="+mj-cs"/>
              </a:rPr>
              <a:t>Key Performance Standard</a:t>
            </a:r>
            <a:r>
              <a:rPr kumimoji="0" lang="en-US" sz="2800" i="1" u="none" strike="noStrike" kern="0" cap="none" spc="0" normalizeH="0" noProof="0" dirty="0" smtClean="0">
                <a:ln>
                  <a:noFill/>
                </a:ln>
                <a:solidFill>
                  <a:srgbClr val="000066"/>
                </a:solidFill>
                <a:effectLst/>
                <a:uLnTx/>
                <a:uFillTx/>
                <a:latin typeface="+mj-lt"/>
                <a:ea typeface="+mj-ea"/>
                <a:cs typeface="+mj-cs"/>
              </a:rPr>
              <a:t> Metrics</a:t>
            </a:r>
            <a:endParaRPr kumimoji="0" lang="en-US" sz="2000" i="1" u="none" strike="noStrike" kern="0" cap="none" spc="0" normalizeH="0" baseline="0" noProof="0" dirty="0">
              <a:ln>
                <a:noFill/>
              </a:ln>
              <a:solidFill>
                <a:srgbClr val="000066"/>
              </a:solidFill>
              <a:effectLst/>
              <a:uLnTx/>
              <a:uFillTx/>
              <a:latin typeface="+mj-lt"/>
              <a:ea typeface="+mj-ea"/>
              <a:cs typeface="+mj-cs"/>
            </a:endParaRPr>
          </a:p>
        </p:txBody>
      </p:sp>
      <p:sp>
        <p:nvSpPr>
          <p:cNvPr id="5" name="Rectangle 4"/>
          <p:cNvSpPr/>
          <p:nvPr/>
        </p:nvSpPr>
        <p:spPr bwMode="auto">
          <a:xfrm>
            <a:off x="65690" y="6019800"/>
            <a:ext cx="152400" cy="750600"/>
          </a:xfrm>
          <a:prstGeom prst="rect">
            <a:avLst/>
          </a:prstGeom>
          <a:solidFill>
            <a:srgbClr val="FF9999"/>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100" dirty="0" smtClean="0">
                <a:solidFill>
                  <a:srgbClr val="000000"/>
                </a:solidFill>
                <a:latin typeface="Arial" panose="020B0604020202020204" pitchFamily="34" charset="0"/>
                <a:cs typeface="Arial" panose="020B0604020202020204" pitchFamily="34" charset="0"/>
              </a:rPr>
              <a:t>M4</a:t>
            </a:r>
          </a:p>
        </p:txBody>
      </p:sp>
      <p:sp>
        <p:nvSpPr>
          <p:cNvPr id="6" name="Rectangle 5"/>
          <p:cNvSpPr/>
          <p:nvPr/>
        </p:nvSpPr>
        <p:spPr bwMode="auto">
          <a:xfrm>
            <a:off x="65690" y="4006013"/>
            <a:ext cx="152400" cy="2013787"/>
          </a:xfrm>
          <a:prstGeom prst="rect">
            <a:avLst/>
          </a:prstGeom>
          <a:solidFill>
            <a:srgbClr val="CCECFF"/>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100" dirty="0" smtClean="0">
                <a:solidFill>
                  <a:srgbClr val="000000"/>
                </a:solidFill>
                <a:latin typeface="Arial" panose="020B0604020202020204" pitchFamily="34" charset="0"/>
                <a:cs typeface="Arial" panose="020B0604020202020204" pitchFamily="34" charset="0"/>
              </a:rPr>
              <a:t>M3</a:t>
            </a:r>
          </a:p>
        </p:txBody>
      </p:sp>
      <p:sp>
        <p:nvSpPr>
          <p:cNvPr id="7" name="Rectangle 6"/>
          <p:cNvSpPr/>
          <p:nvPr/>
        </p:nvSpPr>
        <p:spPr bwMode="auto">
          <a:xfrm>
            <a:off x="65690" y="2374394"/>
            <a:ext cx="152400" cy="1631620"/>
          </a:xfrm>
          <a:prstGeom prst="rect">
            <a:avLst/>
          </a:prstGeom>
          <a:solidFill>
            <a:srgbClr val="DDDDDD"/>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100" dirty="0" smtClean="0">
                <a:solidFill>
                  <a:srgbClr val="000000"/>
                </a:solidFill>
                <a:latin typeface="Arial" panose="020B0604020202020204" pitchFamily="34" charset="0"/>
                <a:cs typeface="Arial" panose="020B0604020202020204" pitchFamily="34" charset="0"/>
              </a:rPr>
              <a:t>M2</a:t>
            </a:r>
          </a:p>
        </p:txBody>
      </p:sp>
      <p:sp>
        <p:nvSpPr>
          <p:cNvPr id="8" name="Rectangle 7"/>
          <p:cNvSpPr/>
          <p:nvPr/>
        </p:nvSpPr>
        <p:spPr bwMode="auto">
          <a:xfrm>
            <a:off x="65690" y="1676400"/>
            <a:ext cx="152400" cy="697993"/>
          </a:xfrm>
          <a:prstGeom prst="rect">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270" wrap="square" lIns="91440" tIns="45720" rIns="91440" bIns="45720" numCol="1" rtlCol="0" anchor="ctr" anchorCtr="0" compatLnSpc="1">
            <a:prstTxWarp prst="textNoShape">
              <a:avLst/>
            </a:prstTxWarp>
          </a:bodyPr>
          <a:lstStyle/>
          <a:p>
            <a:pPr algn="ctr"/>
            <a:r>
              <a:rPr lang="en-US" sz="1100" dirty="0" smtClean="0">
                <a:solidFill>
                  <a:srgbClr val="000000"/>
                </a:solidFill>
                <a:latin typeface="Arial" panose="020B0604020202020204" pitchFamily="34" charset="0"/>
                <a:cs typeface="Arial" panose="020B0604020202020204" pitchFamily="34" charset="0"/>
              </a:rPr>
              <a:t>M1</a:t>
            </a:r>
          </a:p>
        </p:txBody>
      </p:sp>
    </p:spTree>
    <p:extLst>
      <p:ext uri="{BB962C8B-B14F-4D97-AF65-F5344CB8AC3E}">
        <p14:creationId xmlns:p14="http://schemas.microsoft.com/office/powerpoint/2010/main" val="38782403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6114" y="1768475"/>
            <a:ext cx="2448485" cy="7461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fontAlgn="ctr">
              <a:defRPr/>
            </a:pPr>
            <a:r>
              <a:rPr lang="en-US" altLang="zh-CN" sz="1000" dirty="0" smtClean="0">
                <a:solidFill>
                  <a:srgbClr val="000000"/>
                </a:solidFill>
                <a:latin typeface="Arial" charset="0"/>
                <a:ea typeface="宋体" pitchFamily="2" charset="-122"/>
              </a:rPr>
              <a:t>Improve Navy manpower products to support a skill-based workforce</a:t>
            </a:r>
            <a:endParaRPr lang="en-US" altLang="zh-CN" sz="1000" dirty="0">
              <a:solidFill>
                <a:srgbClr val="000000"/>
              </a:solidFill>
              <a:latin typeface="Arial" charset="0"/>
              <a:ea typeface="宋体" pitchFamily="2" charset="-122"/>
            </a:endParaRPr>
          </a:p>
        </p:txBody>
      </p:sp>
      <p:sp>
        <p:nvSpPr>
          <p:cNvPr id="11" name="Rectangle 10"/>
          <p:cNvSpPr/>
          <p:nvPr/>
        </p:nvSpPr>
        <p:spPr bwMode="auto">
          <a:xfrm>
            <a:off x="2514600" y="1768475"/>
            <a:ext cx="4557713" cy="7461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fontAlgn="ctr">
              <a:defRPr/>
            </a:pPr>
            <a:r>
              <a:rPr lang="en-US" altLang="zh-CN" sz="1000" dirty="0" smtClean="0">
                <a:solidFill>
                  <a:srgbClr val="000000"/>
                </a:solidFill>
                <a:latin typeface="Arial" charset="0"/>
                <a:ea typeface="宋体" pitchFamily="2" charset="-122"/>
              </a:rPr>
              <a:t>Improve validity and administration of Navy Manpower processes and products</a:t>
            </a:r>
            <a:endParaRPr lang="en-US" altLang="zh-CN" sz="1000" dirty="0">
              <a:solidFill>
                <a:srgbClr val="000000"/>
              </a:solidFill>
              <a:latin typeface="Arial" charset="0"/>
              <a:ea typeface="宋体" pitchFamily="2" charset="-122"/>
            </a:endParaRPr>
          </a:p>
        </p:txBody>
      </p:sp>
      <p:sp>
        <p:nvSpPr>
          <p:cNvPr id="14" name="Rectangle 13"/>
          <p:cNvSpPr/>
          <p:nvPr/>
        </p:nvSpPr>
        <p:spPr bwMode="auto">
          <a:xfrm>
            <a:off x="7086600" y="1768475"/>
            <a:ext cx="2049463" cy="7461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000" dirty="0">
                <a:solidFill>
                  <a:srgbClr val="000000"/>
                </a:solidFill>
                <a:latin typeface="Arial" pitchFamily="34" charset="0"/>
                <a:cs typeface="Arial" pitchFamily="34" charset="0"/>
              </a:rPr>
              <a:t>Foster an effective workforce to maximize NAVMAC capabilities</a:t>
            </a:r>
          </a:p>
        </p:txBody>
      </p:sp>
      <p:sp>
        <p:nvSpPr>
          <p:cNvPr id="16" name="Rectangle 15"/>
          <p:cNvSpPr/>
          <p:nvPr/>
        </p:nvSpPr>
        <p:spPr bwMode="auto">
          <a:xfrm>
            <a:off x="64008" y="1066800"/>
            <a:ext cx="9072562"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2400" b="1" dirty="0" smtClean="0">
                <a:solidFill>
                  <a:srgbClr val="000000"/>
                </a:solidFill>
                <a:latin typeface="Arial" pitchFamily="34" charset="0"/>
                <a:cs typeface="Arial" pitchFamily="34" charset="0"/>
              </a:rPr>
              <a:t>Strategic Goals</a:t>
            </a:r>
            <a:endParaRPr lang="en-US" sz="2400" b="1" dirty="0">
              <a:solidFill>
                <a:srgbClr val="000000"/>
              </a:solidFill>
              <a:latin typeface="Arial" pitchFamily="34" charset="0"/>
              <a:cs typeface="Arial" pitchFamily="34" charset="0"/>
            </a:endParaRPr>
          </a:p>
        </p:txBody>
      </p:sp>
      <p:sp>
        <p:nvSpPr>
          <p:cNvPr id="20490" name="Rectangle 16"/>
          <p:cNvSpPr>
            <a:spLocks noChangeArrowheads="1"/>
          </p:cNvSpPr>
          <p:nvPr/>
        </p:nvSpPr>
        <p:spPr bwMode="auto">
          <a:xfrm>
            <a:off x="60325" y="1447800"/>
            <a:ext cx="2454274" cy="317500"/>
          </a:xfrm>
          <a:prstGeom prst="rect">
            <a:avLst/>
          </a:prstGeom>
          <a:solidFill>
            <a:schemeClr val="accent1"/>
          </a:solidFill>
          <a:ln w="9525" algn="ctr">
            <a:solidFill>
              <a:schemeClr val="tx1"/>
            </a:solidFill>
            <a:round/>
            <a:headEnd/>
            <a:tailEnd/>
          </a:ln>
        </p:spPr>
        <p:txBody>
          <a:bodyPr anchor="ctr"/>
          <a:lstStyle/>
          <a:p>
            <a:pPr algn="ctr"/>
            <a:r>
              <a:rPr lang="en-US" sz="2000">
                <a:solidFill>
                  <a:srgbClr val="FFFFFF"/>
                </a:solidFill>
                <a:latin typeface="Arial" charset="0"/>
                <a:cs typeface="Arial" charset="0"/>
              </a:rPr>
              <a:t>Goal 1</a:t>
            </a:r>
          </a:p>
        </p:txBody>
      </p:sp>
      <p:sp>
        <p:nvSpPr>
          <p:cNvPr id="20492" name="Rectangle 18"/>
          <p:cNvSpPr>
            <a:spLocks noChangeArrowheads="1"/>
          </p:cNvSpPr>
          <p:nvPr/>
        </p:nvSpPr>
        <p:spPr bwMode="auto">
          <a:xfrm>
            <a:off x="2514600" y="1447800"/>
            <a:ext cx="4557713" cy="317500"/>
          </a:xfrm>
          <a:prstGeom prst="rect">
            <a:avLst/>
          </a:prstGeom>
          <a:solidFill>
            <a:schemeClr val="accent1"/>
          </a:solidFill>
          <a:ln w="9525" algn="ctr">
            <a:solidFill>
              <a:schemeClr val="tx1"/>
            </a:solidFill>
            <a:round/>
            <a:headEnd/>
            <a:tailEnd/>
          </a:ln>
        </p:spPr>
        <p:txBody>
          <a:bodyPr anchor="ctr"/>
          <a:lstStyle/>
          <a:p>
            <a:pPr algn="ctr"/>
            <a:r>
              <a:rPr lang="en-US" sz="2000">
                <a:solidFill>
                  <a:srgbClr val="FFFFFF"/>
                </a:solidFill>
                <a:latin typeface="Arial" charset="0"/>
                <a:cs typeface="Arial" charset="0"/>
              </a:rPr>
              <a:t>Goal 3</a:t>
            </a:r>
          </a:p>
        </p:txBody>
      </p:sp>
      <p:sp>
        <p:nvSpPr>
          <p:cNvPr id="20495" name="Rectangle 21"/>
          <p:cNvSpPr>
            <a:spLocks noChangeArrowheads="1"/>
          </p:cNvSpPr>
          <p:nvPr/>
        </p:nvSpPr>
        <p:spPr bwMode="auto">
          <a:xfrm>
            <a:off x="7086600" y="1447800"/>
            <a:ext cx="2044700" cy="317500"/>
          </a:xfrm>
          <a:prstGeom prst="rect">
            <a:avLst/>
          </a:prstGeom>
          <a:solidFill>
            <a:schemeClr val="accent1"/>
          </a:solidFill>
          <a:ln w="9525" algn="ctr">
            <a:solidFill>
              <a:schemeClr val="tx1"/>
            </a:solidFill>
            <a:round/>
            <a:headEnd/>
            <a:tailEnd/>
          </a:ln>
        </p:spPr>
        <p:txBody>
          <a:bodyPr anchor="ctr"/>
          <a:lstStyle/>
          <a:p>
            <a:pPr algn="ctr"/>
            <a:r>
              <a:rPr lang="en-US" sz="2000">
                <a:solidFill>
                  <a:srgbClr val="FFFFFF"/>
                </a:solidFill>
                <a:latin typeface="Arial" charset="0"/>
                <a:cs typeface="Arial" charset="0"/>
              </a:rPr>
              <a:t>Goal 6</a:t>
            </a:r>
          </a:p>
        </p:txBody>
      </p:sp>
      <p:sp>
        <p:nvSpPr>
          <p:cNvPr id="20496" name="Rectangle 22"/>
          <p:cNvSpPr>
            <a:spLocks noChangeArrowheads="1"/>
          </p:cNvSpPr>
          <p:nvPr/>
        </p:nvSpPr>
        <p:spPr bwMode="auto">
          <a:xfrm>
            <a:off x="46037" y="2606675"/>
            <a:ext cx="2454276" cy="3621087"/>
          </a:xfrm>
          <a:prstGeom prst="rect">
            <a:avLst/>
          </a:prstGeom>
          <a:solidFill>
            <a:srgbClr val="FFFFCC"/>
          </a:solidFill>
          <a:ln w="9525" algn="ctr">
            <a:solidFill>
              <a:schemeClr val="tx1"/>
            </a:solidFill>
            <a:round/>
            <a:headEnd/>
            <a:tailEnd/>
          </a:ln>
        </p:spPr>
        <p:txBody>
          <a:bodyPr/>
          <a:lstStyle/>
          <a:p>
            <a:pPr marL="169863" indent="-169863"/>
            <a:r>
              <a:rPr lang="en-US" sz="800" dirty="0" smtClean="0">
                <a:solidFill>
                  <a:srgbClr val="000000"/>
                </a:solidFill>
                <a:latin typeface="Arial" charset="0"/>
                <a:cs typeface="Arial" charset="0"/>
              </a:rPr>
              <a:t>1.2 Develop </a:t>
            </a:r>
            <a:r>
              <a:rPr lang="en-US" sz="800" dirty="0">
                <a:solidFill>
                  <a:srgbClr val="000000"/>
                </a:solidFill>
                <a:latin typeface="Arial" charset="0"/>
                <a:cs typeface="Arial" charset="0"/>
              </a:rPr>
              <a:t>a Total Force process for conducting Job Analysis.</a:t>
            </a:r>
          </a:p>
          <a:p>
            <a:pPr marL="169863" indent="-169863"/>
            <a:r>
              <a:rPr lang="en-US" sz="800" dirty="0" smtClean="0">
                <a:solidFill>
                  <a:srgbClr val="000000"/>
                </a:solidFill>
                <a:latin typeface="Arial" charset="0"/>
                <a:cs typeface="Arial" charset="0"/>
              </a:rPr>
              <a:t>1.4 Develop </a:t>
            </a:r>
            <a:r>
              <a:rPr lang="en-US" sz="800" dirty="0">
                <a:solidFill>
                  <a:srgbClr val="000000"/>
                </a:solidFill>
                <a:latin typeface="Arial" charset="0"/>
                <a:cs typeface="Arial" charset="0"/>
              </a:rPr>
              <a:t>a Total Force task-based classification system.</a:t>
            </a:r>
          </a:p>
          <a:p>
            <a:pPr marL="169863" indent="-169863"/>
            <a:r>
              <a:rPr lang="en-US" sz="800" dirty="0" smtClean="0">
                <a:solidFill>
                  <a:srgbClr val="000000"/>
                </a:solidFill>
                <a:latin typeface="Arial" charset="0"/>
                <a:cs typeface="Arial" charset="0"/>
              </a:rPr>
              <a:t>1.5 </a:t>
            </a:r>
            <a:r>
              <a:rPr lang="en-US" sz="800" dirty="0">
                <a:solidFill>
                  <a:srgbClr val="000000"/>
                </a:solidFill>
                <a:latin typeface="Arial" charset="0"/>
                <a:cs typeface="Arial" charset="0"/>
              </a:rPr>
              <a:t>Develop Universal Task list</a:t>
            </a:r>
          </a:p>
          <a:p>
            <a:pPr marL="169863" indent="-169863"/>
            <a:r>
              <a:rPr lang="en-US" sz="800" dirty="0" smtClean="0">
                <a:solidFill>
                  <a:srgbClr val="000000"/>
                </a:solidFill>
                <a:latin typeface="Arial" charset="0"/>
                <a:cs typeface="Arial" charset="0"/>
              </a:rPr>
              <a:t>1.7 </a:t>
            </a:r>
            <a:r>
              <a:rPr lang="en-US" sz="800" dirty="0">
                <a:solidFill>
                  <a:srgbClr val="000000"/>
                </a:solidFill>
                <a:latin typeface="Arial" charset="0"/>
                <a:cs typeface="Arial" charset="0"/>
              </a:rPr>
              <a:t>Develop and Implement Survey Capability</a:t>
            </a:r>
          </a:p>
          <a:p>
            <a:pPr marL="169863" indent="-169863"/>
            <a:r>
              <a:rPr lang="en-US" sz="800" dirty="0" smtClean="0">
                <a:solidFill>
                  <a:srgbClr val="000000"/>
                </a:solidFill>
                <a:latin typeface="Arial" charset="0"/>
                <a:cs typeface="Arial" charset="0"/>
              </a:rPr>
              <a:t>1.10 Develop Non-Traditional Sailor Position Descriptions (PDs)</a:t>
            </a:r>
            <a:endParaRPr lang="en-US" sz="800" dirty="0">
              <a:solidFill>
                <a:srgbClr val="000000"/>
              </a:solidFill>
              <a:latin typeface="Arial" charset="0"/>
              <a:cs typeface="Arial" charset="0"/>
            </a:endParaRPr>
          </a:p>
          <a:p>
            <a:pPr marL="169863" indent="-169863"/>
            <a:r>
              <a:rPr lang="en-US" sz="800" dirty="0" smtClean="0">
                <a:solidFill>
                  <a:srgbClr val="000000"/>
                </a:solidFill>
                <a:latin typeface="Arial" charset="0"/>
                <a:cs typeface="Arial" charset="0"/>
              </a:rPr>
              <a:t>1.11 Determination of Rating Structure</a:t>
            </a:r>
          </a:p>
          <a:p>
            <a:pPr marL="169863" indent="-169863"/>
            <a:r>
              <a:rPr lang="en-US" sz="800" dirty="0" smtClean="0">
                <a:solidFill>
                  <a:srgbClr val="000000"/>
                </a:solidFill>
                <a:latin typeface="Arial" charset="0"/>
                <a:cs typeface="Arial" charset="0"/>
              </a:rPr>
              <a:t>1.12 Development of Naval / Occupational Standard Performance Standards based on validation criteria</a:t>
            </a:r>
          </a:p>
          <a:p>
            <a:pPr marL="169863" indent="-169863"/>
            <a:r>
              <a:rPr lang="en-US" sz="800" dirty="0" smtClean="0">
                <a:solidFill>
                  <a:srgbClr val="000000"/>
                </a:solidFill>
                <a:latin typeface="Arial" charset="0"/>
                <a:cs typeface="Arial" charset="0"/>
              </a:rPr>
              <a:t>1.13 Align Officer Data Card (ODC) under </a:t>
            </a:r>
            <a:r>
              <a:rPr lang="en-US" sz="800" dirty="0">
                <a:solidFill>
                  <a:srgbClr val="000000"/>
                </a:solidFill>
                <a:latin typeface="Arial" charset="0"/>
                <a:cs typeface="Arial" charset="0"/>
              </a:rPr>
              <a:t>correct </a:t>
            </a:r>
            <a:r>
              <a:rPr lang="en-US" sz="800" dirty="0" smtClean="0">
                <a:solidFill>
                  <a:srgbClr val="000000"/>
                </a:solidFill>
                <a:latin typeface="Arial" charset="0"/>
                <a:cs typeface="Arial" charset="0"/>
              </a:rPr>
              <a:t>stakeholders</a:t>
            </a:r>
          </a:p>
          <a:p>
            <a:pPr marL="169863" indent="-169863"/>
            <a:r>
              <a:rPr lang="en-US" sz="800" dirty="0" smtClean="0">
                <a:solidFill>
                  <a:srgbClr val="000000"/>
                </a:solidFill>
                <a:latin typeface="Arial" charset="0"/>
                <a:cs typeface="Arial" charset="0"/>
              </a:rPr>
              <a:t>1.14 </a:t>
            </a:r>
            <a:r>
              <a:rPr lang="en-US" sz="800" dirty="0">
                <a:solidFill>
                  <a:srgbClr val="000000"/>
                </a:solidFill>
                <a:latin typeface="Arial" charset="0"/>
                <a:cs typeface="Arial" charset="0"/>
              </a:rPr>
              <a:t>Improve efficiency / effectiveness of and enterprise access to authoritative </a:t>
            </a:r>
            <a:r>
              <a:rPr lang="en-US" sz="800" dirty="0" smtClean="0">
                <a:solidFill>
                  <a:srgbClr val="000000"/>
                </a:solidFill>
                <a:latin typeface="Arial" charset="0"/>
                <a:cs typeface="Arial" charset="0"/>
              </a:rPr>
              <a:t>NOOCS / NEOCS </a:t>
            </a:r>
            <a:r>
              <a:rPr lang="en-US" sz="800" dirty="0">
                <a:solidFill>
                  <a:srgbClr val="000000"/>
                </a:solidFill>
                <a:latin typeface="Arial" charset="0"/>
                <a:cs typeface="Arial" charset="0"/>
              </a:rPr>
              <a:t>processes &amp; products</a:t>
            </a:r>
          </a:p>
          <a:p>
            <a:pPr marL="169863" indent="-169863"/>
            <a:endParaRPr lang="en-US" sz="800" dirty="0">
              <a:solidFill>
                <a:srgbClr val="000000"/>
              </a:solidFill>
              <a:latin typeface="Arial" charset="0"/>
              <a:cs typeface="Arial" charset="0"/>
            </a:endParaRPr>
          </a:p>
        </p:txBody>
      </p:sp>
      <p:sp>
        <p:nvSpPr>
          <p:cNvPr id="20498" name="Rectangle 24"/>
          <p:cNvSpPr>
            <a:spLocks noChangeArrowheads="1"/>
          </p:cNvSpPr>
          <p:nvPr/>
        </p:nvSpPr>
        <p:spPr bwMode="auto">
          <a:xfrm>
            <a:off x="2514600" y="2606675"/>
            <a:ext cx="4572000" cy="3621087"/>
          </a:xfrm>
          <a:prstGeom prst="rect">
            <a:avLst/>
          </a:prstGeom>
          <a:solidFill>
            <a:srgbClr val="FFFFCC"/>
          </a:solidFill>
          <a:ln w="9525" algn="ctr">
            <a:solidFill>
              <a:schemeClr val="tx1"/>
            </a:solidFill>
            <a:round/>
            <a:headEnd/>
            <a:tailEnd/>
          </a:ln>
        </p:spPr>
        <p:txBody>
          <a:bodyPr/>
          <a:lstStyle/>
          <a:p>
            <a:pPr marL="233363" indent="-233363"/>
            <a:r>
              <a:rPr lang="en-US" sz="800" dirty="0" smtClean="0">
                <a:solidFill>
                  <a:srgbClr val="000000"/>
                </a:solidFill>
                <a:latin typeface="+mn-lt"/>
              </a:rPr>
              <a:t>3.1	Increase Effectiveness of Navy Activity Manpower Management (AMM) Program</a:t>
            </a:r>
          </a:p>
          <a:p>
            <a:pPr fontAlgn="ctr"/>
            <a:endParaRPr lang="en-US" sz="700" dirty="0" smtClean="0">
              <a:latin typeface="+mn-lt"/>
            </a:endParaRPr>
          </a:p>
          <a:p>
            <a:pPr fontAlgn="ctr"/>
            <a:r>
              <a:rPr lang="en-US" sz="700" dirty="0" smtClean="0">
                <a:latin typeface="+mn-lt"/>
              </a:rPr>
              <a:t>3.1.1 Establish </a:t>
            </a:r>
            <a:r>
              <a:rPr lang="en-US" sz="700" dirty="0">
                <a:latin typeface="+mn-lt"/>
              </a:rPr>
              <a:t>AMM Program and </a:t>
            </a:r>
            <a:r>
              <a:rPr lang="en-US" sz="700" dirty="0" smtClean="0">
                <a:latin typeface="+mn-lt"/>
              </a:rPr>
              <a:t>formalize </a:t>
            </a:r>
            <a:r>
              <a:rPr lang="en-US" sz="700" dirty="0">
                <a:latin typeface="+mn-lt"/>
              </a:rPr>
              <a:t>Program </a:t>
            </a:r>
            <a:r>
              <a:rPr lang="en-US" sz="700" dirty="0" err="1" smtClean="0">
                <a:latin typeface="+mn-lt"/>
              </a:rPr>
              <a:t>Mgmt</a:t>
            </a:r>
            <a:r>
              <a:rPr lang="en-US" sz="700" dirty="0" smtClean="0">
                <a:latin typeface="+mn-lt"/>
              </a:rPr>
              <a:t> ownership</a:t>
            </a:r>
            <a:r>
              <a:rPr lang="en-US" sz="700" dirty="0">
                <a:latin typeface="+mn-lt"/>
              </a:rPr>
              <a:t>, roles, and responsibilities</a:t>
            </a:r>
          </a:p>
          <a:p>
            <a:pPr fontAlgn="ctr"/>
            <a:r>
              <a:rPr lang="en-US" sz="700" dirty="0" smtClean="0">
                <a:latin typeface="+mn-lt"/>
              </a:rPr>
              <a:t>3.1.2 Develop </a:t>
            </a:r>
            <a:r>
              <a:rPr lang="en-US" sz="700" dirty="0">
                <a:latin typeface="+mn-lt"/>
              </a:rPr>
              <a:t>business plan to govern AMM Program</a:t>
            </a:r>
          </a:p>
          <a:p>
            <a:pPr fontAlgn="ctr"/>
            <a:r>
              <a:rPr lang="en-US" sz="700" dirty="0" smtClean="0">
                <a:latin typeface="+mn-lt"/>
              </a:rPr>
              <a:t>3.1.3 Implement protocol </a:t>
            </a:r>
            <a:r>
              <a:rPr lang="en-US" sz="700" dirty="0">
                <a:latin typeface="+mn-lt"/>
              </a:rPr>
              <a:t>to assess </a:t>
            </a:r>
            <a:r>
              <a:rPr lang="en-US" sz="700" dirty="0" smtClean="0">
                <a:latin typeface="+mn-lt"/>
              </a:rPr>
              <a:t> </a:t>
            </a:r>
            <a:r>
              <a:rPr lang="en-US" sz="700" dirty="0">
                <a:latin typeface="+mn-lt"/>
              </a:rPr>
              <a:t>manpower business change requests prior to submission to PM-FRB</a:t>
            </a:r>
          </a:p>
          <a:p>
            <a:pPr fontAlgn="ctr"/>
            <a:r>
              <a:rPr lang="en-US" sz="700" dirty="0" smtClean="0">
                <a:latin typeface="+mn-lt"/>
              </a:rPr>
              <a:t>3.1.4 Assess </a:t>
            </a:r>
            <a:r>
              <a:rPr lang="en-US" sz="700" dirty="0">
                <a:latin typeface="+mn-lt"/>
              </a:rPr>
              <a:t>composition of PM-FRB voting members and propose changes where appropriate</a:t>
            </a:r>
          </a:p>
          <a:p>
            <a:pPr fontAlgn="ctr"/>
            <a:r>
              <a:rPr lang="en-US" sz="700" dirty="0" smtClean="0">
                <a:latin typeface="+mn-lt"/>
              </a:rPr>
              <a:t>3.1.5 Increase </a:t>
            </a:r>
            <a:r>
              <a:rPr lang="en-US" sz="700" dirty="0">
                <a:latin typeface="+mn-lt"/>
              </a:rPr>
              <a:t>integration and participation of BSOs in PM-FRB processes and discussions</a:t>
            </a:r>
          </a:p>
          <a:p>
            <a:pPr marL="233363" indent="-233363"/>
            <a:endParaRPr lang="en-US" sz="700" dirty="0" smtClean="0">
              <a:solidFill>
                <a:srgbClr val="000000"/>
              </a:solidFill>
              <a:latin typeface="+mn-lt"/>
            </a:endParaRPr>
          </a:p>
          <a:p>
            <a:pPr marL="233363" indent="-233363"/>
            <a:r>
              <a:rPr lang="en-US" sz="800" dirty="0" smtClean="0">
                <a:solidFill>
                  <a:srgbClr val="000000"/>
                </a:solidFill>
                <a:latin typeface="+mn-lt"/>
              </a:rPr>
              <a:t>3.2</a:t>
            </a:r>
            <a:r>
              <a:rPr lang="en-US" sz="800" dirty="0">
                <a:solidFill>
                  <a:srgbClr val="000000"/>
                </a:solidFill>
                <a:latin typeface="+mn-lt"/>
              </a:rPr>
              <a:t>	Increase Effectiveness of Navy </a:t>
            </a:r>
            <a:r>
              <a:rPr lang="en-US" sz="800" dirty="0" smtClean="0">
                <a:solidFill>
                  <a:srgbClr val="000000"/>
                </a:solidFill>
                <a:latin typeface="+mn-lt"/>
              </a:rPr>
              <a:t>Manpower Requirements Determination (MRD </a:t>
            </a:r>
            <a:r>
              <a:rPr lang="en-US" sz="800" dirty="0">
                <a:solidFill>
                  <a:srgbClr val="000000"/>
                </a:solidFill>
                <a:latin typeface="+mn-lt"/>
              </a:rPr>
              <a:t>Program</a:t>
            </a:r>
          </a:p>
          <a:p>
            <a:pPr fontAlgn="ctr"/>
            <a:endParaRPr lang="en-US" sz="700" dirty="0" smtClean="0">
              <a:latin typeface="+mn-lt"/>
            </a:endParaRPr>
          </a:p>
          <a:p>
            <a:pPr fontAlgn="ctr"/>
            <a:r>
              <a:rPr lang="en-US" sz="700" dirty="0" smtClean="0">
                <a:latin typeface="+mn-lt"/>
              </a:rPr>
              <a:t>3.2.1 Establish </a:t>
            </a:r>
            <a:r>
              <a:rPr lang="en-US" sz="700" dirty="0">
                <a:latin typeface="+mn-lt"/>
              </a:rPr>
              <a:t>MRD Program and formalize NAVMAC/Code 20 Program ownership, roles, and responsibilities</a:t>
            </a:r>
          </a:p>
          <a:p>
            <a:pPr fontAlgn="ctr"/>
            <a:r>
              <a:rPr lang="en-US" sz="700" dirty="0" smtClean="0">
                <a:latin typeface="+mn-lt"/>
              </a:rPr>
              <a:t>3.2.2 Develop </a:t>
            </a:r>
            <a:r>
              <a:rPr lang="en-US" sz="700" dirty="0">
                <a:latin typeface="+mn-lt"/>
              </a:rPr>
              <a:t>formal Business Plan for Navy MRD Program</a:t>
            </a:r>
          </a:p>
          <a:p>
            <a:pPr fontAlgn="ctr"/>
            <a:r>
              <a:rPr lang="en-US" sz="700" dirty="0" smtClean="0">
                <a:latin typeface="+mn-lt"/>
              </a:rPr>
              <a:t>3.2.3 Implement </a:t>
            </a:r>
            <a:r>
              <a:rPr lang="en-US" sz="700" dirty="0">
                <a:latin typeface="+mn-lt"/>
              </a:rPr>
              <a:t>variable fatigue allowance for SMD MRD studies</a:t>
            </a:r>
          </a:p>
          <a:p>
            <a:pPr fontAlgn="ctr"/>
            <a:r>
              <a:rPr lang="en-US" sz="700" dirty="0" smtClean="0">
                <a:latin typeface="+mn-lt"/>
              </a:rPr>
              <a:t>3.2.4 Submit plan </a:t>
            </a:r>
            <a:r>
              <a:rPr lang="en-US" sz="700" dirty="0">
                <a:latin typeface="+mn-lt"/>
              </a:rPr>
              <a:t>for new Fatigue, Personal Time, Unintentional, &amp; Unavoidable Delay (PF&amp;D) </a:t>
            </a:r>
            <a:r>
              <a:rPr lang="en-US" sz="700" dirty="0" smtClean="0">
                <a:latin typeface="+mn-lt"/>
              </a:rPr>
              <a:t>Allowances</a:t>
            </a:r>
            <a:endParaRPr lang="en-US" sz="700" dirty="0">
              <a:latin typeface="+mn-lt"/>
            </a:endParaRPr>
          </a:p>
          <a:p>
            <a:pPr fontAlgn="ctr"/>
            <a:r>
              <a:rPr lang="en-US" sz="700" dirty="0" smtClean="0">
                <a:latin typeface="+mn-lt"/>
              </a:rPr>
              <a:t>3.2.5 Submit plan </a:t>
            </a:r>
            <a:r>
              <a:rPr lang="en-US" sz="700" dirty="0">
                <a:latin typeface="+mn-lt"/>
              </a:rPr>
              <a:t>for new Corrective Maintenance standard for use in SMDs and FMDs</a:t>
            </a:r>
          </a:p>
          <a:p>
            <a:pPr fontAlgn="ctr"/>
            <a:r>
              <a:rPr lang="en-US" sz="700" dirty="0" smtClean="0">
                <a:latin typeface="+mn-lt"/>
              </a:rPr>
              <a:t>3.2.6 Improve </a:t>
            </a:r>
            <a:r>
              <a:rPr lang="en-US" sz="700" dirty="0">
                <a:latin typeface="+mn-lt"/>
              </a:rPr>
              <a:t>manpower data collection, analysis, and warehousing capabilities within FMRD (e.g., </a:t>
            </a:r>
            <a:r>
              <a:rPr lang="en-US" sz="700" dirty="0" smtClean="0">
                <a:latin typeface="+mn-lt"/>
              </a:rPr>
              <a:t>OUS)</a:t>
            </a:r>
            <a:endParaRPr lang="en-US" sz="700" dirty="0">
              <a:latin typeface="+mn-lt"/>
            </a:endParaRPr>
          </a:p>
          <a:p>
            <a:pPr fontAlgn="ctr"/>
            <a:r>
              <a:rPr lang="en-US" sz="700" dirty="0" smtClean="0">
                <a:latin typeface="+mn-lt"/>
              </a:rPr>
              <a:t>3.2.7 Develop </a:t>
            </a:r>
            <a:r>
              <a:rPr lang="en-US" sz="700" dirty="0">
                <a:latin typeface="+mn-lt"/>
              </a:rPr>
              <a:t>common business requirements/protocol for the development of FMRD Staffing Standards</a:t>
            </a:r>
          </a:p>
          <a:p>
            <a:pPr fontAlgn="ctr"/>
            <a:r>
              <a:rPr lang="en-US" sz="700" dirty="0" smtClean="0">
                <a:latin typeface="+mn-lt"/>
              </a:rPr>
              <a:t>3.2.8 Develop </a:t>
            </a:r>
            <a:r>
              <a:rPr lang="en-US" sz="700" dirty="0">
                <a:latin typeface="+mn-lt"/>
              </a:rPr>
              <a:t>Position Management IT Portfolio Transition </a:t>
            </a:r>
            <a:r>
              <a:rPr lang="en-US" sz="700" dirty="0" smtClean="0">
                <a:latin typeface="+mn-lt"/>
              </a:rPr>
              <a:t>Plan</a:t>
            </a:r>
            <a:endParaRPr lang="en-US" sz="700" dirty="0">
              <a:latin typeface="+mn-lt"/>
            </a:endParaRPr>
          </a:p>
          <a:p>
            <a:pPr fontAlgn="ctr"/>
            <a:r>
              <a:rPr lang="en-US" sz="700" dirty="0" smtClean="0">
                <a:latin typeface="+mn-lt"/>
              </a:rPr>
              <a:t>3.2.9 Create </a:t>
            </a:r>
            <a:r>
              <a:rPr lang="en-US" sz="700" dirty="0">
                <a:latin typeface="+mn-lt"/>
              </a:rPr>
              <a:t>authoritative Position Management Business Data Dictionary (Formally BO2.11)</a:t>
            </a:r>
          </a:p>
          <a:p>
            <a:pPr marL="233363" indent="-233363"/>
            <a:endParaRPr lang="en-US" sz="700" dirty="0" smtClean="0">
              <a:solidFill>
                <a:srgbClr val="000000"/>
              </a:solidFill>
              <a:latin typeface="+mn-lt"/>
            </a:endParaRPr>
          </a:p>
          <a:p>
            <a:pPr marL="233363" indent="-233363"/>
            <a:r>
              <a:rPr lang="en-US" sz="800" dirty="0" smtClean="0">
                <a:solidFill>
                  <a:srgbClr val="000000"/>
                </a:solidFill>
                <a:latin typeface="+mn-lt"/>
              </a:rPr>
              <a:t>3.3</a:t>
            </a:r>
            <a:r>
              <a:rPr lang="en-US" sz="800" dirty="0">
                <a:solidFill>
                  <a:srgbClr val="000000"/>
                </a:solidFill>
                <a:latin typeface="+mn-lt"/>
              </a:rPr>
              <a:t>	Increase Effectiveness of Navy Activity Manpower Management (AMM) </a:t>
            </a:r>
            <a:r>
              <a:rPr lang="en-US" sz="800" dirty="0" smtClean="0">
                <a:solidFill>
                  <a:srgbClr val="000000"/>
                </a:solidFill>
                <a:latin typeface="+mn-lt"/>
              </a:rPr>
              <a:t>Program</a:t>
            </a:r>
          </a:p>
          <a:p>
            <a:pPr fontAlgn="ctr"/>
            <a:endParaRPr lang="en-US" sz="700" dirty="0" smtClean="0">
              <a:latin typeface="+mn-lt"/>
            </a:endParaRPr>
          </a:p>
          <a:p>
            <a:pPr fontAlgn="ctr"/>
            <a:r>
              <a:rPr lang="en-US" sz="700" dirty="0" smtClean="0">
                <a:latin typeface="+mn-lt"/>
              </a:rPr>
              <a:t>3.3.1 Ensure </a:t>
            </a:r>
            <a:r>
              <a:rPr lang="en-US" sz="700" dirty="0">
                <a:latin typeface="+mn-lt"/>
              </a:rPr>
              <a:t>STAMPS documentation </a:t>
            </a:r>
            <a:r>
              <a:rPr lang="en-US" sz="700" dirty="0" smtClean="0">
                <a:latin typeface="+mn-lt"/>
              </a:rPr>
              <a:t>reflect </a:t>
            </a:r>
            <a:r>
              <a:rPr lang="en-US" sz="700" dirty="0">
                <a:latin typeface="+mn-lt"/>
              </a:rPr>
              <a:t>FMRD Business </a:t>
            </a:r>
            <a:r>
              <a:rPr lang="en-US" sz="700" dirty="0" smtClean="0">
                <a:latin typeface="+mn-lt"/>
              </a:rPr>
              <a:t>Requirements </a:t>
            </a:r>
            <a:r>
              <a:rPr lang="en-US" sz="700" dirty="0">
                <a:latin typeface="+mn-lt"/>
              </a:rPr>
              <a:t>as stated </a:t>
            </a:r>
            <a:r>
              <a:rPr lang="en-US" sz="700" dirty="0" smtClean="0">
                <a:latin typeface="+mn-lt"/>
              </a:rPr>
              <a:t>in TTAs</a:t>
            </a:r>
            <a:endParaRPr lang="en-US" sz="700" dirty="0">
              <a:latin typeface="+mn-lt"/>
            </a:endParaRPr>
          </a:p>
          <a:p>
            <a:pPr fontAlgn="ctr"/>
            <a:r>
              <a:rPr lang="en-US" sz="700" dirty="0" smtClean="0">
                <a:latin typeface="+mn-lt"/>
              </a:rPr>
              <a:t>3.3.2 Submit </a:t>
            </a:r>
            <a:r>
              <a:rPr lang="en-US" sz="700" dirty="0">
                <a:latin typeface="+mn-lt"/>
              </a:rPr>
              <a:t>study proposals to improve Navy Manpower Management programs through Navy Science &amp; Technology (S&amp;T) Programs “calls for studies” </a:t>
            </a:r>
          </a:p>
          <a:p>
            <a:pPr fontAlgn="ctr"/>
            <a:r>
              <a:rPr lang="en-US" sz="700" dirty="0" smtClean="0">
                <a:latin typeface="+mn-lt"/>
              </a:rPr>
              <a:t>3.3.3 Submit </a:t>
            </a:r>
            <a:r>
              <a:rPr lang="en-US" sz="700" dirty="0">
                <a:latin typeface="+mn-lt"/>
              </a:rPr>
              <a:t>study proposals to  improve Navy Manpower Management programs through OPNAV N81 Analytics Agenda (Research and Development R&amp;D) program “calls for studies” </a:t>
            </a:r>
          </a:p>
          <a:p>
            <a:pPr fontAlgn="ctr"/>
            <a:r>
              <a:rPr lang="en-US" sz="700" dirty="0" smtClean="0">
                <a:latin typeface="+mn-lt"/>
              </a:rPr>
              <a:t>3.3.4 Submit </a:t>
            </a:r>
            <a:r>
              <a:rPr lang="en-US" sz="700" dirty="0">
                <a:latin typeface="+mn-lt"/>
              </a:rPr>
              <a:t>study proposals to  improve Navy Manpower Management programs through OPNAV N81 Analytics Agenda (World Class Modeling (WCM) program “calls for studies”</a:t>
            </a:r>
          </a:p>
          <a:p>
            <a:pPr fontAlgn="ctr"/>
            <a:r>
              <a:rPr lang="en-US" sz="700" dirty="0" smtClean="0">
                <a:latin typeface="+mn-lt"/>
              </a:rPr>
              <a:t>3.3.5 Develop formal </a:t>
            </a:r>
            <a:r>
              <a:rPr lang="en-US" sz="700" dirty="0">
                <a:latin typeface="+mn-lt"/>
              </a:rPr>
              <a:t>protocol to solicit OPNAV N81 Analytics Agenda study concepts from Navy Manpower Managers/BSOs</a:t>
            </a:r>
          </a:p>
          <a:p>
            <a:pPr marL="233363" indent="-233363"/>
            <a:endParaRPr lang="en-US" sz="700" dirty="0">
              <a:solidFill>
                <a:srgbClr val="000000"/>
              </a:solidFill>
              <a:latin typeface="+mn-lt"/>
            </a:endParaRPr>
          </a:p>
          <a:p>
            <a:pPr marL="233363" indent="-233363"/>
            <a:endParaRPr lang="en-US" sz="700" dirty="0">
              <a:solidFill>
                <a:srgbClr val="000000"/>
              </a:solidFill>
              <a:latin typeface="+mn-lt"/>
            </a:endParaRPr>
          </a:p>
        </p:txBody>
      </p:sp>
      <p:sp>
        <p:nvSpPr>
          <p:cNvPr id="20501" name="Rectangle 27"/>
          <p:cNvSpPr>
            <a:spLocks noChangeArrowheads="1"/>
          </p:cNvSpPr>
          <p:nvPr/>
        </p:nvSpPr>
        <p:spPr bwMode="auto">
          <a:xfrm>
            <a:off x="7072313" y="2606675"/>
            <a:ext cx="2057400" cy="3621087"/>
          </a:xfrm>
          <a:prstGeom prst="rect">
            <a:avLst/>
          </a:prstGeom>
          <a:solidFill>
            <a:srgbClr val="FFFFCC"/>
          </a:solidFill>
          <a:ln w="9525" algn="ctr">
            <a:solidFill>
              <a:schemeClr val="tx1"/>
            </a:solidFill>
            <a:round/>
            <a:headEnd/>
            <a:tailEnd/>
          </a:ln>
        </p:spPr>
        <p:txBody>
          <a:bodyPr/>
          <a:lstStyle/>
          <a:p>
            <a:pPr marL="227013" indent="-227013"/>
            <a:r>
              <a:rPr lang="en-US" sz="800" dirty="0" smtClean="0">
                <a:solidFill>
                  <a:srgbClr val="FF0000"/>
                </a:solidFill>
                <a:latin typeface="Arial" charset="0"/>
                <a:cs typeface="Arial" charset="0"/>
              </a:rPr>
              <a:t>6.1 Assess &amp; align NAVMAC work</a:t>
            </a:r>
          </a:p>
          <a:p>
            <a:pPr marL="227013" indent="-227013"/>
            <a:r>
              <a:rPr lang="en-US" sz="800" dirty="0">
                <a:solidFill>
                  <a:srgbClr val="000000"/>
                </a:solidFill>
                <a:latin typeface="Arial" charset="0"/>
                <a:cs typeface="Arial" charset="0"/>
              </a:rPr>
              <a:t>6.2 Develop a Results Oriented Work Environment by increasing workforce development</a:t>
            </a:r>
          </a:p>
          <a:p>
            <a:pPr marL="227013" indent="-227013"/>
            <a:r>
              <a:rPr lang="en-US" sz="800" dirty="0" smtClean="0">
                <a:solidFill>
                  <a:srgbClr val="0070C0"/>
                </a:solidFill>
                <a:latin typeface="Arial" charset="0"/>
                <a:cs typeface="Arial" charset="0"/>
              </a:rPr>
              <a:t>6.3  </a:t>
            </a:r>
            <a:r>
              <a:rPr lang="en-US" sz="800" dirty="0">
                <a:solidFill>
                  <a:srgbClr val="0070C0"/>
                </a:solidFill>
                <a:latin typeface="Arial" charset="0"/>
                <a:cs typeface="Arial" charset="0"/>
              </a:rPr>
              <a:t>Identify, establish and publish NAVMAC Standard Operating Procedures (SOP's) in a central </a:t>
            </a:r>
            <a:r>
              <a:rPr lang="en-US" sz="800" dirty="0" smtClean="0">
                <a:solidFill>
                  <a:srgbClr val="0070C0"/>
                </a:solidFill>
                <a:latin typeface="Arial" charset="0"/>
                <a:cs typeface="Arial" charset="0"/>
              </a:rPr>
              <a:t>location</a:t>
            </a:r>
            <a:endParaRPr lang="en-US" sz="800" dirty="0">
              <a:solidFill>
                <a:srgbClr val="0070C0"/>
              </a:solidFill>
              <a:latin typeface="Arial" charset="0"/>
              <a:cs typeface="Arial" charset="0"/>
            </a:endParaRPr>
          </a:p>
          <a:p>
            <a:pPr marL="227013" indent="-227013"/>
            <a:r>
              <a:rPr lang="en-US" sz="800" dirty="0">
                <a:solidFill>
                  <a:srgbClr val="0070C0"/>
                </a:solidFill>
                <a:latin typeface="Arial" charset="0"/>
                <a:cs typeface="Arial" charset="0"/>
              </a:rPr>
              <a:t>6.4 Identify and establish  NAVMAC's workforce mobility readiness.</a:t>
            </a:r>
          </a:p>
          <a:p>
            <a:pPr marL="227013" indent="-227013"/>
            <a:r>
              <a:rPr lang="en-US" sz="800" dirty="0">
                <a:solidFill>
                  <a:srgbClr val="0070C0"/>
                </a:solidFill>
                <a:latin typeface="Arial" charset="0"/>
                <a:cs typeface="Arial" charset="0"/>
              </a:rPr>
              <a:t>6.5  Identify and publish sources of educational manpower information</a:t>
            </a:r>
          </a:p>
          <a:p>
            <a:pPr marL="227013" indent="-227013"/>
            <a:r>
              <a:rPr lang="en-US" sz="800" dirty="0" smtClean="0">
                <a:solidFill>
                  <a:srgbClr val="000000"/>
                </a:solidFill>
                <a:latin typeface="Arial" charset="0"/>
                <a:cs typeface="Arial" charset="0"/>
              </a:rPr>
              <a:t>6.6 Improve knowledge management through reducing knowledge gaps in critical positions, increasing uniformity of data documentation / storage and reducing loss of historical data</a:t>
            </a:r>
          </a:p>
          <a:p>
            <a:pPr marL="227013" indent="-227013"/>
            <a:r>
              <a:rPr lang="en-US" sz="800" dirty="0" smtClean="0">
                <a:solidFill>
                  <a:srgbClr val="000000"/>
                </a:solidFill>
                <a:latin typeface="Arial" charset="0"/>
                <a:cs typeface="Arial" charset="0"/>
              </a:rPr>
              <a:t>6.7</a:t>
            </a:r>
            <a:r>
              <a:rPr lang="en-US" sz="800" dirty="0">
                <a:solidFill>
                  <a:srgbClr val="000000"/>
                </a:solidFill>
                <a:latin typeface="Arial" charset="0"/>
                <a:cs typeface="Arial" charset="0"/>
              </a:rPr>
              <a:t>	Fully involve stakeholders in all manpower </a:t>
            </a:r>
            <a:r>
              <a:rPr lang="en-US" sz="800" dirty="0" smtClean="0">
                <a:solidFill>
                  <a:srgbClr val="000000"/>
                </a:solidFill>
                <a:latin typeface="Arial" charset="0"/>
                <a:cs typeface="Arial" charset="0"/>
              </a:rPr>
              <a:t>processes (Convert KA to Customer Satisfaction)</a:t>
            </a:r>
            <a:endParaRPr lang="en-US" sz="800" dirty="0">
              <a:solidFill>
                <a:srgbClr val="000000"/>
              </a:solidFill>
              <a:latin typeface="Arial" charset="0"/>
              <a:cs typeface="Arial" charset="0"/>
            </a:endParaRPr>
          </a:p>
          <a:p>
            <a:pPr marL="169863" indent="-169863"/>
            <a:endParaRPr lang="en-US" sz="800" dirty="0" smtClean="0">
              <a:solidFill>
                <a:srgbClr val="000000"/>
              </a:solidFill>
              <a:latin typeface="Arial" charset="0"/>
              <a:cs typeface="Arial" charset="0"/>
            </a:endParaRPr>
          </a:p>
        </p:txBody>
      </p:sp>
      <p:sp>
        <p:nvSpPr>
          <p:cNvPr id="20502" name="Rectangle 32"/>
          <p:cNvSpPr>
            <a:spLocks noChangeArrowheads="1"/>
          </p:cNvSpPr>
          <p:nvPr/>
        </p:nvSpPr>
        <p:spPr bwMode="auto">
          <a:xfrm>
            <a:off x="60325" y="2286000"/>
            <a:ext cx="9078913" cy="320675"/>
          </a:xfrm>
          <a:prstGeom prst="rect">
            <a:avLst/>
          </a:prstGeom>
          <a:solidFill>
            <a:srgbClr val="FFFF00"/>
          </a:solidFill>
          <a:ln w="9525" algn="ctr">
            <a:solidFill>
              <a:schemeClr val="tx1"/>
            </a:solidFill>
            <a:round/>
            <a:headEnd/>
            <a:tailEnd/>
          </a:ln>
        </p:spPr>
        <p:txBody>
          <a:bodyPr anchor="ctr"/>
          <a:lstStyle/>
          <a:p>
            <a:pPr algn="ctr"/>
            <a:r>
              <a:rPr lang="en-US" sz="2000" b="1" dirty="0" smtClean="0">
                <a:solidFill>
                  <a:srgbClr val="000000"/>
                </a:solidFill>
                <a:latin typeface="Arial" charset="0"/>
                <a:cs typeface="Arial" charset="0"/>
              </a:rPr>
              <a:t>Business Objectives</a:t>
            </a:r>
            <a:endParaRPr lang="en-US" sz="2000" b="1" dirty="0">
              <a:solidFill>
                <a:srgbClr val="000000"/>
              </a:solidFill>
              <a:latin typeface="Arial" charset="0"/>
              <a:cs typeface="Arial" charset="0"/>
            </a:endParaRPr>
          </a:p>
        </p:txBody>
      </p:sp>
      <p:sp>
        <p:nvSpPr>
          <p:cNvPr id="23" name="Slide Number Placeholder 5"/>
          <p:cNvSpPr>
            <a:spLocks noGrp="1"/>
          </p:cNvSpPr>
          <p:nvPr>
            <p:ph type="sldNum" sz="quarter" idx="11"/>
          </p:nvPr>
        </p:nvSpPr>
        <p:spPr>
          <a:xfrm>
            <a:off x="7239000" y="6629400"/>
            <a:ext cx="1905000" cy="228600"/>
          </a:xfrm>
        </p:spPr>
        <p:txBody>
          <a:bodyPr/>
          <a:lstStyle/>
          <a:p>
            <a:pPr>
              <a:defRPr/>
            </a:pPr>
            <a:fld id="{2616AFB2-E66A-4F47-8F6D-8C89897ABF69}" type="slidenum">
              <a:rPr lang="en-US" smtClean="0">
                <a:solidFill>
                  <a:srgbClr val="000000"/>
                </a:solidFill>
              </a:rPr>
              <a:pPr>
                <a:defRPr/>
              </a:pPr>
              <a:t>14</a:t>
            </a:fld>
            <a:endParaRPr lang="en-US" dirty="0">
              <a:solidFill>
                <a:srgbClr val="000000"/>
              </a:solidFill>
            </a:endParaRPr>
          </a:p>
        </p:txBody>
      </p:sp>
      <p:sp>
        <p:nvSpPr>
          <p:cNvPr id="2" name="Title 1"/>
          <p:cNvSpPr>
            <a:spLocks noGrp="1"/>
          </p:cNvSpPr>
          <p:nvPr>
            <p:ph type="title"/>
          </p:nvPr>
        </p:nvSpPr>
        <p:spPr>
          <a:xfrm>
            <a:off x="914400" y="76200"/>
            <a:ext cx="8229600" cy="990600"/>
          </a:xfrm>
        </p:spPr>
        <p:txBody>
          <a:bodyPr/>
          <a:lstStyle/>
          <a:p>
            <a:r>
              <a:rPr lang="en-US" sz="3600" dirty="0" smtClean="0"/>
              <a:t>NAVMAC </a:t>
            </a:r>
            <a:r>
              <a:rPr lang="en-US" sz="3600" dirty="0"/>
              <a:t>Goals &amp; </a:t>
            </a:r>
            <a:r>
              <a:rPr lang="en-US" sz="3600" dirty="0" smtClean="0"/>
              <a:t>Objectives</a:t>
            </a:r>
            <a:endParaRPr lang="en-US" sz="3600" dirty="0"/>
          </a:p>
        </p:txBody>
      </p:sp>
    </p:spTree>
    <p:extLst>
      <p:ext uri="{BB962C8B-B14F-4D97-AF65-F5344CB8AC3E}">
        <p14:creationId xmlns:p14="http://schemas.microsoft.com/office/powerpoint/2010/main" val="29435706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1"/>
          </p:nvPr>
        </p:nvSpPr>
        <p:spPr>
          <a:xfrm>
            <a:off x="5029200" y="3886200"/>
            <a:ext cx="3962400" cy="1371600"/>
          </a:xfrm>
          <a:prstGeom prst="rect">
            <a:avLst/>
          </a:prstGeom>
          <a:noFill/>
          <a:scene3d>
            <a:camera prst="orthographicFront"/>
            <a:lightRig rig="threePt" dir="t"/>
          </a:scene3d>
          <a:sp3d>
            <a:bevelT/>
          </a:sp3d>
        </p:spPr>
        <p:txBody>
          <a:bodyPr/>
          <a:lstStyle/>
          <a:p>
            <a:pPr marL="0" indent="0" algn="ctr" eaLnBrk="1" hangingPunct="1">
              <a:lnSpc>
                <a:spcPts val="3000"/>
              </a:lnSpc>
              <a:spcBef>
                <a:spcPct val="0"/>
              </a:spcBef>
              <a:buNone/>
            </a:pPr>
            <a:r>
              <a:rPr lang="en-US" sz="3000" i="1" u="sng" dirty="0" smtClean="0"/>
              <a:t>Vision</a:t>
            </a:r>
          </a:p>
          <a:p>
            <a:pPr marL="0" indent="0" algn="r" eaLnBrk="1" hangingPunct="1">
              <a:lnSpc>
                <a:spcPts val="3000"/>
              </a:lnSpc>
              <a:spcBef>
                <a:spcPct val="0"/>
              </a:spcBef>
              <a:buNone/>
            </a:pPr>
            <a:r>
              <a:rPr lang="en-US" sz="3000" i="1" dirty="0" smtClean="0"/>
              <a:t>…we lead the Navy in manpower solutions…</a:t>
            </a:r>
          </a:p>
        </p:txBody>
      </p:sp>
      <p:sp>
        <p:nvSpPr>
          <p:cNvPr id="7176" name="Rectangle 14"/>
          <p:cNvSpPr>
            <a:spLocks noChangeArrowheads="1"/>
          </p:cNvSpPr>
          <p:nvPr/>
        </p:nvSpPr>
        <p:spPr bwMode="auto">
          <a:xfrm>
            <a:off x="152399" y="6248400"/>
            <a:ext cx="8839201" cy="338554"/>
          </a:xfrm>
          <a:prstGeom prst="rect">
            <a:avLst/>
          </a:prstGeom>
          <a:solidFill>
            <a:srgbClr val="000066"/>
          </a:solidFill>
          <a:ln w="9525">
            <a:noFill/>
            <a:miter lim="800000"/>
            <a:headEnd/>
            <a:tailEnd/>
          </a:ln>
          <a:scene3d>
            <a:camera prst="orthographicFront"/>
            <a:lightRig rig="threePt" dir="t"/>
          </a:scene3d>
          <a:sp3d>
            <a:bevelT/>
          </a:sp3d>
        </p:spPr>
        <p:txBody>
          <a:bodyPr wrap="square">
            <a:spAutoFit/>
          </a:bodyPr>
          <a:lstStyle/>
          <a:p>
            <a:pPr marL="0" lvl="1" algn="ctr">
              <a:spcBef>
                <a:spcPct val="50000"/>
              </a:spcBef>
            </a:pPr>
            <a:r>
              <a:rPr lang="en-US" sz="1600" i="1" dirty="0">
                <a:solidFill>
                  <a:srgbClr val="FFFFFF"/>
                </a:solidFill>
                <a:latin typeface="Arial" panose="020B0604020202020204" pitchFamily="34" charset="0"/>
                <a:cs typeface="Arial" panose="020B0604020202020204" pitchFamily="34" charset="0"/>
              </a:rPr>
              <a:t>Adding value by </a:t>
            </a:r>
            <a:r>
              <a:rPr lang="en-US" sz="1600" i="1" dirty="0" smtClean="0">
                <a:solidFill>
                  <a:srgbClr val="FFFFFF"/>
                </a:solidFill>
                <a:latin typeface="Arial" panose="020B0604020202020204" pitchFamily="34" charset="0"/>
                <a:cs typeface="Arial" panose="020B0604020202020204" pitchFamily="34" charset="0"/>
              </a:rPr>
              <a:t>defining </a:t>
            </a:r>
            <a:r>
              <a:rPr lang="en-US" sz="1600" i="1" dirty="0">
                <a:solidFill>
                  <a:srgbClr val="FFFFFF"/>
                </a:solidFill>
                <a:latin typeface="Arial" panose="020B0604020202020204" pitchFamily="34" charset="0"/>
                <a:cs typeface="Arial" panose="020B0604020202020204" pitchFamily="34" charset="0"/>
              </a:rPr>
              <a:t>Navy’s work </a:t>
            </a:r>
            <a:r>
              <a:rPr lang="en-US" sz="1600" i="1" dirty="0" smtClean="0">
                <a:solidFill>
                  <a:srgbClr val="FFFFFF"/>
                </a:solidFill>
                <a:latin typeface="Arial" panose="020B0604020202020204" pitchFamily="34" charset="0"/>
                <a:cs typeface="Arial" panose="020B0604020202020204" pitchFamily="34" charset="0"/>
              </a:rPr>
              <a:t>and creating accurate </a:t>
            </a:r>
            <a:r>
              <a:rPr lang="en-US" sz="1600" i="1" dirty="0">
                <a:solidFill>
                  <a:srgbClr val="FFFFFF"/>
                </a:solidFill>
                <a:latin typeface="Arial" panose="020B0604020202020204" pitchFamily="34" charset="0"/>
                <a:cs typeface="Arial" panose="020B0604020202020204" pitchFamily="34" charset="0"/>
              </a:rPr>
              <a:t>manpower demand </a:t>
            </a:r>
            <a:r>
              <a:rPr lang="en-US" sz="1600" i="1" dirty="0" smtClean="0">
                <a:solidFill>
                  <a:srgbClr val="FFFFFF"/>
                </a:solidFill>
                <a:latin typeface="Arial" panose="020B0604020202020204" pitchFamily="34" charset="0"/>
                <a:cs typeface="Arial" panose="020B0604020202020204" pitchFamily="34" charset="0"/>
              </a:rPr>
              <a:t>signals for </a:t>
            </a:r>
            <a:r>
              <a:rPr lang="en-US" sz="1600" i="1" dirty="0">
                <a:solidFill>
                  <a:srgbClr val="FFFFFF"/>
                </a:solidFill>
                <a:latin typeface="Arial" panose="020B0604020202020204" pitchFamily="34" charset="0"/>
                <a:cs typeface="Arial" panose="020B0604020202020204" pitchFamily="34" charset="0"/>
              </a:rPr>
              <a:t>FIT</a:t>
            </a:r>
          </a:p>
        </p:txBody>
      </p:sp>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cs typeface="Arial" pitchFamily="34" charset="0"/>
              </a:rPr>
              <a:pPr algn="r"/>
              <a:t>2</a:t>
            </a:fld>
            <a:endParaRPr lang="en-US" sz="1000" dirty="0">
              <a:solidFill>
                <a:srgbClr val="000000"/>
              </a:solidFill>
              <a:cs typeface="Arial" pitchFamily="34" charset="0"/>
            </a:endParaRPr>
          </a:p>
        </p:txBody>
      </p:sp>
      <p:sp>
        <p:nvSpPr>
          <p:cNvPr id="16" name="Content Placeholder 2"/>
          <p:cNvSpPr txBox="1">
            <a:spLocks/>
          </p:cNvSpPr>
          <p:nvPr/>
        </p:nvSpPr>
        <p:spPr bwMode="auto">
          <a:xfrm>
            <a:off x="76200" y="1371600"/>
            <a:ext cx="8915400" cy="2362200"/>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r">
              <a:spcBef>
                <a:spcPts val="200"/>
              </a:spcBef>
              <a:spcAft>
                <a:spcPts val="0"/>
              </a:spcAft>
              <a:buFont typeface="Wingdings" pitchFamily="2" charset="2"/>
              <a:buNone/>
              <a:defRPr/>
            </a:pPr>
            <a:r>
              <a:rPr lang="en-US" i="1" kern="0" dirty="0" smtClean="0">
                <a:solidFill>
                  <a:srgbClr val="000000"/>
                </a:solidFill>
                <a:latin typeface="Arial" pitchFamily="34" charset="0"/>
                <a:cs typeface="Arial" pitchFamily="34" charset="0"/>
              </a:rPr>
              <a:t>…we </a:t>
            </a:r>
            <a:r>
              <a:rPr lang="en-US" b="1" i="1" kern="0" dirty="0" smtClean="0">
                <a:solidFill>
                  <a:srgbClr val="000000"/>
                </a:solidFill>
                <a:latin typeface="Arial" pitchFamily="34" charset="0"/>
                <a:cs typeface="Arial" pitchFamily="34" charset="0"/>
              </a:rPr>
              <a:t>define</a:t>
            </a:r>
            <a:r>
              <a:rPr lang="en-US" i="1" kern="0" dirty="0" smtClean="0">
                <a:solidFill>
                  <a:srgbClr val="000000"/>
                </a:solidFill>
                <a:latin typeface="Arial" pitchFamily="34" charset="0"/>
                <a:cs typeface="Arial" pitchFamily="34" charset="0"/>
              </a:rPr>
              <a:t>, </a:t>
            </a:r>
            <a:r>
              <a:rPr lang="en-US" b="1" i="1" kern="0" dirty="0" smtClean="0">
                <a:solidFill>
                  <a:srgbClr val="000000"/>
                </a:solidFill>
                <a:latin typeface="Arial" pitchFamily="34" charset="0"/>
                <a:cs typeface="Arial" pitchFamily="34" charset="0"/>
              </a:rPr>
              <a:t>translate</a:t>
            </a:r>
            <a:r>
              <a:rPr lang="en-US" i="1" kern="0" dirty="0" smtClean="0">
                <a:solidFill>
                  <a:srgbClr val="000000"/>
                </a:solidFill>
                <a:latin typeface="Arial" pitchFamily="34" charset="0"/>
                <a:cs typeface="Arial" pitchFamily="34" charset="0"/>
              </a:rPr>
              <a:t>, and </a:t>
            </a:r>
            <a:r>
              <a:rPr lang="en-US" b="1" i="1" kern="0" dirty="0" smtClean="0">
                <a:solidFill>
                  <a:srgbClr val="000000"/>
                </a:solidFill>
                <a:latin typeface="Arial" pitchFamily="34" charset="0"/>
                <a:cs typeface="Arial" pitchFamily="34" charset="0"/>
              </a:rPr>
              <a:t>classify</a:t>
            </a:r>
            <a:r>
              <a:rPr lang="en-US" i="1" kern="0" dirty="0" smtClean="0">
                <a:solidFill>
                  <a:srgbClr val="000000"/>
                </a:solidFill>
                <a:latin typeface="Arial" pitchFamily="34" charset="0"/>
                <a:cs typeface="Arial" pitchFamily="34" charset="0"/>
              </a:rPr>
              <a:t> the Navy’s work into a </a:t>
            </a:r>
            <a:r>
              <a:rPr lang="en-US" b="1" i="1" kern="0" dirty="0" smtClean="0">
                <a:solidFill>
                  <a:srgbClr val="000000"/>
                </a:solidFill>
                <a:latin typeface="Arial" pitchFamily="34" charset="0"/>
                <a:cs typeface="Arial" pitchFamily="34" charset="0"/>
              </a:rPr>
              <a:t>workforce structure</a:t>
            </a:r>
            <a:r>
              <a:rPr lang="en-US" i="1" kern="0" dirty="0" smtClean="0">
                <a:solidFill>
                  <a:srgbClr val="000000"/>
                </a:solidFill>
                <a:latin typeface="Arial" pitchFamily="34" charset="0"/>
                <a:cs typeface="Arial" pitchFamily="34" charset="0"/>
              </a:rPr>
              <a:t> and </a:t>
            </a:r>
            <a:r>
              <a:rPr lang="en-US" b="1" i="1" kern="0" dirty="0" smtClean="0">
                <a:solidFill>
                  <a:srgbClr val="000000"/>
                </a:solidFill>
                <a:latin typeface="Arial" pitchFamily="34" charset="0"/>
                <a:cs typeface="Arial" pitchFamily="34" charset="0"/>
              </a:rPr>
              <a:t>position demand</a:t>
            </a:r>
            <a:r>
              <a:rPr lang="en-US" i="1" kern="0" dirty="0" smtClean="0">
                <a:solidFill>
                  <a:srgbClr val="000000"/>
                </a:solidFill>
                <a:latin typeface="Arial" pitchFamily="34" charset="0"/>
                <a:cs typeface="Arial" pitchFamily="34" charset="0"/>
              </a:rPr>
              <a:t> 						</a:t>
            </a:r>
            <a:r>
              <a:rPr lang="en-US" b="1" i="1" kern="0" dirty="0" smtClean="0">
                <a:solidFill>
                  <a:srgbClr val="000000"/>
                </a:solidFill>
                <a:latin typeface="Arial" pitchFamily="34" charset="0"/>
                <a:cs typeface="Arial" pitchFamily="34" charset="0"/>
              </a:rPr>
              <a:t>signal</a:t>
            </a:r>
            <a:r>
              <a:rPr lang="en-US" i="1" kern="0" dirty="0" smtClean="0">
                <a:solidFill>
                  <a:srgbClr val="000000"/>
                </a:solidFill>
                <a:latin typeface="Arial" pitchFamily="34" charset="0"/>
                <a:cs typeface="Arial" pitchFamily="34" charset="0"/>
              </a:rPr>
              <a:t> to sustain a combat ready force…</a:t>
            </a:r>
          </a:p>
        </p:txBody>
      </p:sp>
      <p:grpSp>
        <p:nvGrpSpPr>
          <p:cNvPr id="2" name="Group 10"/>
          <p:cNvGrpSpPr/>
          <p:nvPr/>
        </p:nvGrpSpPr>
        <p:grpSpPr>
          <a:xfrm>
            <a:off x="228600" y="2438400"/>
            <a:ext cx="4419600" cy="3657600"/>
            <a:chOff x="152400" y="2590800"/>
            <a:chExt cx="3886200" cy="3429000"/>
          </a:xfrm>
        </p:grpSpPr>
        <p:pic>
          <p:nvPicPr>
            <p:cNvPr id="17" name="Picture 3"/>
            <p:cNvPicPr>
              <a:picLocks noChangeArrowheads="1"/>
            </p:cNvPicPr>
            <p:nvPr/>
          </p:nvPicPr>
          <p:blipFill>
            <a:blip r:embed="rId3" cstate="print"/>
            <a:srcRect/>
            <a:stretch>
              <a:fillRect/>
            </a:stretch>
          </p:blipFill>
          <p:spPr bwMode="auto">
            <a:xfrm>
              <a:off x="152400" y="2590800"/>
              <a:ext cx="3886200" cy="3429000"/>
            </a:xfrm>
            <a:prstGeom prst="rect">
              <a:avLst/>
            </a:prstGeom>
            <a:noFill/>
            <a:ln w="9525">
              <a:solidFill>
                <a:schemeClr val="tx1"/>
              </a:solidFill>
              <a:miter lim="800000"/>
              <a:headEnd/>
              <a:tailEnd/>
            </a:ln>
            <a:effectLst/>
            <a:scene3d>
              <a:camera prst="orthographicFront"/>
              <a:lightRig rig="threePt" dir="t"/>
            </a:scene3d>
            <a:sp3d>
              <a:bevelT/>
            </a:sp3d>
          </p:spPr>
        </p:pic>
        <p:pic>
          <p:nvPicPr>
            <p:cNvPr id="8" name="Picture 2"/>
            <p:cNvPicPr>
              <a:picLocks noChangeAspect="1" noChangeArrowheads="1"/>
            </p:cNvPicPr>
            <p:nvPr/>
          </p:nvPicPr>
          <p:blipFill>
            <a:blip r:embed="rId4" cstate="print"/>
            <a:srcRect/>
            <a:stretch>
              <a:fillRect/>
            </a:stretch>
          </p:blipFill>
          <p:spPr bwMode="auto">
            <a:xfrm>
              <a:off x="1431133" y="3951857"/>
              <a:ext cx="502920" cy="502920"/>
            </a:xfrm>
            <a:prstGeom prst="rect">
              <a:avLst/>
            </a:prstGeom>
            <a:noFill/>
            <a:ln w="9525">
              <a:noFill/>
              <a:miter lim="800000"/>
              <a:headEnd/>
              <a:tailEnd/>
            </a:ln>
            <a:scene3d>
              <a:camera prst="orthographicFront"/>
              <a:lightRig rig="threePt" dir="t"/>
            </a:scene3d>
            <a:sp3d>
              <a:bevelT/>
            </a:sp3d>
          </p:spPr>
        </p:pic>
      </p:grpSp>
      <p:sp>
        <p:nvSpPr>
          <p:cNvPr id="3" name="Title 2"/>
          <p:cNvSpPr>
            <a:spLocks noGrp="1"/>
          </p:cNvSpPr>
          <p:nvPr>
            <p:ph type="title"/>
          </p:nvPr>
        </p:nvSpPr>
        <p:spPr/>
        <p:txBody>
          <a:bodyPr/>
          <a:lstStyle/>
          <a:p>
            <a:r>
              <a:rPr lang="en-US" dirty="0"/>
              <a:t>Navy Manpower Analysis Center</a:t>
            </a:r>
            <a:r>
              <a:rPr lang="en-US" sz="3000" dirty="0"/>
              <a:t/>
            </a:r>
            <a:br>
              <a:rPr lang="en-US" sz="3000" dirty="0"/>
            </a:br>
            <a:r>
              <a:rPr lang="en-US" sz="2800" i="1" dirty="0"/>
              <a:t>Defining the Manpower Demand</a:t>
            </a:r>
            <a:endParaRPr lang="en-US" dirty="0"/>
          </a:p>
        </p:txBody>
      </p:sp>
    </p:spTree>
    <p:extLst>
      <p:ext uri="{BB962C8B-B14F-4D97-AF65-F5344CB8AC3E}">
        <p14:creationId xmlns:p14="http://schemas.microsoft.com/office/powerpoint/2010/main" val="13266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latin typeface="Arial" panose="020B0604020202020204" pitchFamily="34" charset="0"/>
                <a:cs typeface="Arial" panose="020B0604020202020204" pitchFamily="34" charset="0"/>
              </a:rPr>
              <a:pPr algn="r"/>
              <a:t>3</a:t>
            </a:fld>
            <a:endParaRPr lang="en-US"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1219200" y="6172200"/>
            <a:ext cx="1178528" cy="230832"/>
          </a:xfrm>
          <a:prstGeom prst="rect">
            <a:avLst/>
          </a:prstGeom>
          <a:noFill/>
        </p:spPr>
        <p:txBody>
          <a:bodyPr wrap="none" rtlCol="0">
            <a:spAutoFit/>
          </a:bodyPr>
          <a:lstStyle/>
          <a:p>
            <a:r>
              <a:rPr lang="en-US" sz="900" i="1" dirty="0" smtClean="0">
                <a:solidFill>
                  <a:srgbClr val="000000"/>
                </a:solidFill>
                <a:latin typeface="Arial" panose="020B0604020202020204" pitchFamily="34" charset="0"/>
                <a:cs typeface="Arial" pitchFamily="34" charset="0"/>
              </a:rPr>
              <a:t>As of end Jan 2019</a:t>
            </a:r>
            <a:endParaRPr lang="en-US" sz="900" i="1" dirty="0">
              <a:solidFill>
                <a:srgbClr val="000000"/>
              </a:solidFill>
              <a:latin typeface="Arial" pitchFamily="34" charset="0"/>
              <a:cs typeface="Arial" pitchFamily="34" charset="0"/>
            </a:endParaRPr>
          </a:p>
        </p:txBody>
      </p:sp>
      <p:sp>
        <p:nvSpPr>
          <p:cNvPr id="18" name="Rectangle 17"/>
          <p:cNvSpPr/>
          <p:nvPr/>
        </p:nvSpPr>
        <p:spPr>
          <a:xfrm>
            <a:off x="2209800" y="1371600"/>
            <a:ext cx="6934200" cy="1400383"/>
          </a:xfrm>
          <a:prstGeom prst="rect">
            <a:avLst/>
          </a:prstGeom>
        </p:spPr>
        <p:txBody>
          <a:bodyPr wrap="square">
            <a:spAutoFit/>
          </a:bodyPr>
          <a:lstStyle/>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Occupational Classification Systems</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Fleet Manpower Requirements Determination</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Manpower Management Program Administration</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Manpower Information System Business RQMT</a:t>
            </a:r>
            <a:endParaRPr lang="en-US" sz="2000"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608294" y="1656292"/>
            <a:ext cx="132921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Mission</a:t>
            </a:r>
          </a:p>
          <a:p>
            <a:pPr algn="ctr"/>
            <a:r>
              <a:rPr lang="en-US" sz="2400" b="1"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Areas</a:t>
            </a:r>
            <a:endParaRPr lang="en-US" sz="2400" b="1"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3863672" y="3232274"/>
            <a:ext cx="5280328" cy="3652282"/>
          </a:xfrm>
          <a:prstGeom prst="rect">
            <a:avLst/>
          </a:prstGeom>
        </p:spPr>
        <p:txBody>
          <a:bodyPr wrap="square">
            <a:spAutoFit/>
          </a:bodyPr>
          <a:lstStyle/>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Job &amp; Qualifications Management</a:t>
            </a:r>
          </a:p>
          <a:p>
            <a:pPr marL="457200" lvl="2" indent="-228600" eaLnBrk="0" hangingPunct="0">
              <a:spcBef>
                <a:spcPts val="200"/>
              </a:spcBef>
              <a:spcAft>
                <a:spcPts val="200"/>
              </a:spcAft>
              <a:buFontTx/>
              <a:buBlip>
                <a:blip r:embed="rId4"/>
              </a:buBlip>
              <a:defRPr/>
            </a:pPr>
            <a:r>
              <a:rPr lang="en-US" sz="1400" kern="0" dirty="0" smtClean="0">
                <a:solidFill>
                  <a:srgbClr val="000000"/>
                </a:solidFill>
                <a:latin typeface="Arial" panose="020B0604020202020204" pitchFamily="34" charset="0"/>
                <a:cs typeface="Arial" panose="020B0604020202020204" pitchFamily="34" charset="0"/>
              </a:rPr>
              <a:t>Military human resources structures (e.g., Rating, NEC, NEBC, Designator, AQD, NOBC, SUBSPEC)</a:t>
            </a: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Valid Ship/Squadron Manpower Requirements</a:t>
            </a:r>
          </a:p>
          <a:p>
            <a:pPr marL="457200" lvl="2" indent="-228600" eaLnBrk="0" hangingPunct="0">
              <a:spcBef>
                <a:spcPts val="200"/>
              </a:spcBef>
              <a:spcAft>
                <a:spcPts val="200"/>
              </a:spcAft>
              <a:buFontTx/>
              <a:buBlip>
                <a:blip r:embed="rId4"/>
              </a:buBlip>
              <a:defRPr/>
            </a:pPr>
            <a:r>
              <a:rPr lang="en-US" sz="1400" kern="0" dirty="0" smtClean="0">
                <a:solidFill>
                  <a:srgbClr val="000000"/>
                </a:solidFill>
                <a:latin typeface="Arial" panose="020B0604020202020204" pitchFamily="34" charset="0"/>
                <a:cs typeface="Arial" panose="020B0604020202020204" pitchFamily="34" charset="0"/>
              </a:rPr>
              <a:t>209K RQMTs - 43% of Navy’s Military RQMTs</a:t>
            </a:r>
            <a:endParaRPr lang="en-US" sz="1600" kern="0" dirty="0" smtClean="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Manpower Management Processes &amp; Policies</a:t>
            </a:r>
          </a:p>
          <a:p>
            <a:pPr marL="457200" lvl="2" indent="-228600" eaLnBrk="0" hangingPunct="0">
              <a:spcBef>
                <a:spcPts val="200"/>
              </a:spcBef>
              <a:spcAft>
                <a:spcPts val="200"/>
              </a:spcAft>
              <a:buFontTx/>
              <a:buBlip>
                <a:blip r:embed="rId4"/>
              </a:buBlip>
              <a:defRPr/>
            </a:pPr>
            <a:r>
              <a:rPr lang="en-US" sz="1400" dirty="0" smtClean="0">
                <a:solidFill>
                  <a:srgbClr val="000000"/>
                </a:solidFill>
                <a:latin typeface="Arial" panose="020B0604020202020204" pitchFamily="34" charset="0"/>
                <a:cs typeface="Arial" panose="020B0604020202020204" pitchFamily="34" charset="0"/>
              </a:rPr>
              <a:t>Authoritative Activity Manpower Documents (AMDs) for 6,140+ Units &amp; 7471 Positions </a:t>
            </a:r>
            <a:endParaRPr lang="en-US" sz="1400" kern="0" dirty="0" smtClean="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Information System Performance of Manpower Processes</a:t>
            </a:r>
          </a:p>
          <a:p>
            <a:pPr marL="576263" lvl="2" indent="-228600" eaLnBrk="0" hangingPunct="0">
              <a:spcBef>
                <a:spcPts val="200"/>
              </a:spcBef>
              <a:spcAft>
                <a:spcPts val="200"/>
              </a:spcAft>
              <a:buFontTx/>
              <a:buBlip>
                <a:blip r:embed="rId4"/>
              </a:buBlip>
              <a:defRPr/>
            </a:pPr>
            <a:r>
              <a:rPr lang="en-US" sz="1400" kern="0" dirty="0">
                <a:solidFill>
                  <a:srgbClr val="000000"/>
                </a:solidFill>
                <a:latin typeface="Arial" panose="020B0604020202020204" pitchFamily="34" charset="0"/>
                <a:cs typeface="Arial" panose="020B0604020202020204" pitchFamily="34" charset="0"/>
              </a:rPr>
              <a:t>Activity Manpower Management (TFMMS) and FMRD support information system performance (40+ Outgoing Interfaces)</a:t>
            </a:r>
          </a:p>
        </p:txBody>
      </p:sp>
      <p:sp>
        <p:nvSpPr>
          <p:cNvPr id="23" name="Rectangle 22"/>
          <p:cNvSpPr/>
          <p:nvPr/>
        </p:nvSpPr>
        <p:spPr>
          <a:xfrm>
            <a:off x="5042538" y="2743089"/>
            <a:ext cx="292259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Primary Outcomes</a:t>
            </a:r>
            <a:endParaRPr lang="en-US" sz="2400" b="1" u="sng"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aphicFrame>
        <p:nvGraphicFramePr>
          <p:cNvPr id="20" name="Chart 19"/>
          <p:cNvGraphicFramePr/>
          <p:nvPr>
            <p:extLst/>
          </p:nvPr>
        </p:nvGraphicFramePr>
        <p:xfrm>
          <a:off x="152400" y="3613274"/>
          <a:ext cx="3581400" cy="2819400"/>
        </p:xfrm>
        <a:graphic>
          <a:graphicData uri="http://schemas.openxmlformats.org/drawingml/2006/chart">
            <c:chart xmlns:c="http://schemas.openxmlformats.org/drawingml/2006/chart" xmlns:r="http://schemas.openxmlformats.org/officeDocument/2006/relationships" r:id="rId5"/>
          </a:graphicData>
        </a:graphic>
      </p:graphicFrame>
      <p:cxnSp>
        <p:nvCxnSpPr>
          <p:cNvPr id="7174" name="Straight Arrow Connector 11"/>
          <p:cNvCxnSpPr>
            <a:cxnSpLocks noChangeShapeType="1"/>
          </p:cNvCxnSpPr>
          <p:nvPr/>
        </p:nvCxnSpPr>
        <p:spPr bwMode="auto">
          <a:xfrm flipH="1">
            <a:off x="2971800" y="4222874"/>
            <a:ext cx="838200" cy="457200"/>
          </a:xfrm>
          <a:prstGeom prst="straightConnector1">
            <a:avLst/>
          </a:prstGeom>
          <a:noFill/>
          <a:ln w="9525" algn="ctr">
            <a:solidFill>
              <a:srgbClr val="FF0000"/>
            </a:solidFill>
            <a:round/>
            <a:headEnd/>
            <a:tailEnd type="arrow" w="med" len="med"/>
          </a:ln>
        </p:spPr>
      </p:cxnSp>
      <p:sp>
        <p:nvSpPr>
          <p:cNvPr id="7175" name="TextBox 13"/>
          <p:cNvSpPr txBox="1">
            <a:spLocks noChangeArrowheads="1"/>
          </p:cNvSpPr>
          <p:nvPr/>
        </p:nvSpPr>
        <p:spPr bwMode="auto">
          <a:xfrm>
            <a:off x="3069772" y="3943643"/>
            <a:ext cx="609600" cy="507831"/>
          </a:xfrm>
          <a:prstGeom prst="rect">
            <a:avLst/>
          </a:prstGeom>
          <a:solidFill>
            <a:schemeClr val="bg1"/>
          </a:solidFill>
          <a:ln w="9525">
            <a:solidFill>
              <a:srgbClr val="FF0000"/>
            </a:solidFill>
            <a:miter lim="800000"/>
            <a:headEnd/>
            <a:tailEnd/>
          </a:ln>
        </p:spPr>
        <p:txBody>
          <a:bodyPr>
            <a:spAutoFit/>
          </a:bodyPr>
          <a:lstStyle/>
          <a:p>
            <a:pPr algn="ctr">
              <a:spcBef>
                <a:spcPts val="0"/>
              </a:spcBef>
            </a:pPr>
            <a:r>
              <a:rPr lang="en-US" sz="900" dirty="0">
                <a:solidFill>
                  <a:srgbClr val="000000"/>
                </a:solidFill>
                <a:latin typeface="Arial" panose="020B0604020202020204" pitchFamily="34" charset="0"/>
                <a:cs typeface="Arial" panose="020B0604020202020204" pitchFamily="34" charset="0"/>
              </a:rPr>
              <a:t>$16B</a:t>
            </a:r>
          </a:p>
          <a:p>
            <a:pPr algn="ctr">
              <a:spcBef>
                <a:spcPts val="0"/>
              </a:spcBef>
            </a:pPr>
            <a:r>
              <a:rPr lang="en-US" sz="900" i="1" dirty="0">
                <a:solidFill>
                  <a:srgbClr val="000000"/>
                </a:solidFill>
                <a:latin typeface="Arial" panose="020B0604020202020204" pitchFamily="34" charset="0"/>
                <a:cs typeface="Arial" panose="020B0604020202020204" pitchFamily="34" charset="0"/>
              </a:rPr>
              <a:t>(fully funded)</a:t>
            </a:r>
          </a:p>
        </p:txBody>
      </p:sp>
      <p:sp>
        <p:nvSpPr>
          <p:cNvPr id="29" name="TextBox 28"/>
          <p:cNvSpPr txBox="1"/>
          <p:nvPr/>
        </p:nvSpPr>
        <p:spPr>
          <a:xfrm>
            <a:off x="152400" y="3200400"/>
            <a:ext cx="3570208" cy="369332"/>
          </a:xfrm>
          <a:prstGeom prst="rect">
            <a:avLst/>
          </a:prstGeom>
          <a:noFill/>
        </p:spPr>
        <p:txBody>
          <a:bodyPr wrap="none" rtlCol="0">
            <a:spAutoFit/>
          </a:bodyPr>
          <a:lstStyle/>
          <a:p>
            <a:r>
              <a:rPr lang="en-US" sz="1800" u="sng" dirty="0" smtClean="0">
                <a:solidFill>
                  <a:srgbClr val="000000"/>
                </a:solidFill>
                <a:latin typeface="Arial" panose="020B0604020202020204" pitchFamily="34" charset="0"/>
                <a:cs typeface="Arial" pitchFamily="34" charset="0"/>
              </a:rPr>
              <a:t>Navy Military Manpower RQMTs</a:t>
            </a:r>
            <a:endParaRPr lang="en-US" sz="1800" u="sng" dirty="0">
              <a:solidFill>
                <a:srgbClr val="000000"/>
              </a:solidFill>
              <a:latin typeface="Arial" pitchFamily="34" charset="0"/>
              <a:cs typeface="Arial" pitchFamily="34" charset="0"/>
            </a:endParaRPr>
          </a:p>
        </p:txBody>
      </p:sp>
      <p:sp>
        <p:nvSpPr>
          <p:cNvPr id="2" name="TextBox 1"/>
          <p:cNvSpPr txBox="1"/>
          <p:nvPr/>
        </p:nvSpPr>
        <p:spPr>
          <a:xfrm>
            <a:off x="2794149" y="5924843"/>
            <a:ext cx="928459" cy="507831"/>
          </a:xfrm>
          <a:prstGeom prst="rect">
            <a:avLst/>
          </a:prstGeom>
          <a:solidFill>
            <a:srgbClr val="FFC000"/>
          </a:solidFill>
          <a:scene3d>
            <a:camera prst="orthographicFront"/>
            <a:lightRig rig="threePt" dir="t"/>
          </a:scene3d>
          <a:sp3d>
            <a:bevelT/>
          </a:sp3d>
        </p:spPr>
        <p:txBody>
          <a:bodyPr wrap="none" rtlCol="0">
            <a:spAutoFit/>
          </a:bodyPr>
          <a:lstStyle/>
          <a:p>
            <a:pPr algn="ctr"/>
            <a:r>
              <a:rPr lang="en-US" sz="900" dirty="0" smtClean="0">
                <a:solidFill>
                  <a:srgbClr val="000000"/>
                </a:solidFill>
                <a:latin typeface="Arial" panose="020B0604020202020204" pitchFamily="34" charset="0"/>
                <a:cs typeface="Arial" panose="020B0604020202020204" pitchFamily="34" charset="0"/>
              </a:rPr>
              <a:t>Civil Service &amp;</a:t>
            </a:r>
          </a:p>
          <a:p>
            <a:pPr algn="ctr"/>
            <a:r>
              <a:rPr lang="en-US" sz="900" dirty="0" smtClean="0">
                <a:solidFill>
                  <a:srgbClr val="000000"/>
                </a:solidFill>
                <a:latin typeface="Arial" panose="020B0604020202020204" pitchFamily="34" charset="0"/>
                <a:cs typeface="Arial" panose="020B0604020202020204" pitchFamily="34" charset="0"/>
              </a:rPr>
              <a:t>Contract</a:t>
            </a:r>
          </a:p>
          <a:p>
            <a:pPr algn="ctr"/>
            <a:r>
              <a:rPr lang="en-US" sz="900" dirty="0" smtClean="0">
                <a:solidFill>
                  <a:srgbClr val="000000"/>
                </a:solidFill>
                <a:latin typeface="Arial" panose="020B0604020202020204" pitchFamily="34" charset="0"/>
                <a:cs typeface="Arial" panose="020B0604020202020204" pitchFamily="34" charset="0"/>
              </a:rPr>
              <a:t>267,666</a:t>
            </a:r>
            <a:endParaRPr lang="en-US" sz="900" dirty="0">
              <a:solidFill>
                <a:srgbClr val="00000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Navy Manpower Analysis Center</a:t>
            </a:r>
            <a:r>
              <a:rPr lang="en-US" sz="3200" i="1" dirty="0"/>
              <a:t/>
            </a:r>
            <a:br>
              <a:rPr lang="en-US" sz="3200" i="1" dirty="0"/>
            </a:br>
            <a:r>
              <a:rPr lang="en-US" sz="3200" i="1" dirty="0"/>
              <a:t>At a Glance</a:t>
            </a:r>
            <a:endParaRPr lang="en-US" sz="4400" dirty="0"/>
          </a:p>
        </p:txBody>
      </p:sp>
    </p:spTree>
    <p:extLst>
      <p:ext uri="{BB962C8B-B14F-4D97-AF65-F5344CB8AC3E}">
        <p14:creationId xmlns:p14="http://schemas.microsoft.com/office/powerpoint/2010/main" val="304878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ChangeArrowheads="1"/>
          </p:cNvSpPr>
          <p:nvPr/>
        </p:nvSpPr>
        <p:spPr bwMode="auto">
          <a:xfrm>
            <a:off x="61722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prst="slope"/>
          </a:sp3d>
        </p:spPr>
        <p:txBody>
          <a:bodyPr wrap="none" anchor="ctr"/>
          <a:lstStyle/>
          <a:p>
            <a:pPr>
              <a:defRPr/>
            </a:pPr>
            <a:endParaRPr lang="en-US" dirty="0">
              <a:solidFill>
                <a:srgbClr val="000000"/>
              </a:solidFill>
              <a:cs typeface="Arial" pitchFamily="34" charset="0"/>
            </a:endParaRPr>
          </a:p>
        </p:txBody>
      </p:sp>
      <p:sp>
        <p:nvSpPr>
          <p:cNvPr id="8198" name="Rectangle 4"/>
          <p:cNvSpPr>
            <a:spLocks noChangeArrowheads="1"/>
          </p:cNvSpPr>
          <p:nvPr/>
        </p:nvSpPr>
        <p:spPr bwMode="auto">
          <a:xfrm>
            <a:off x="825500" y="2297112"/>
            <a:ext cx="1308100" cy="4024860"/>
          </a:xfrm>
          <a:prstGeom prst="rect">
            <a:avLst/>
          </a:prstGeom>
          <a:solidFill>
            <a:srgbClr val="CCECFF"/>
          </a:solidFill>
          <a:ln w="12700">
            <a:solidFill>
              <a:schemeClr val="tx1"/>
            </a:solidFill>
            <a:miter lim="800000"/>
            <a:headEnd/>
            <a:tailEnd/>
          </a:ln>
          <a:scene3d>
            <a:camera prst="orthographicFront"/>
            <a:lightRig rig="threePt" dir="t"/>
          </a:scene3d>
          <a:sp3d>
            <a:bevelT prst="slope"/>
          </a:sp3d>
        </p:spPr>
        <p:txBody>
          <a:bodyPr wrap="none" anchor="ctr"/>
          <a:lstStyle/>
          <a:p>
            <a:pPr>
              <a:defRPr/>
            </a:pPr>
            <a:endParaRPr lang="en-US" dirty="0">
              <a:solidFill>
                <a:srgbClr val="000000"/>
              </a:solidFill>
              <a:cs typeface="Arial" pitchFamily="34" charset="0"/>
            </a:endParaRPr>
          </a:p>
        </p:txBody>
      </p:sp>
      <p:sp>
        <p:nvSpPr>
          <p:cNvPr id="8199" name="Rectangle 5"/>
          <p:cNvSpPr>
            <a:spLocks noChangeArrowheads="1"/>
          </p:cNvSpPr>
          <p:nvPr/>
        </p:nvSpPr>
        <p:spPr bwMode="auto">
          <a:xfrm>
            <a:off x="25908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prst="slope"/>
          </a:sp3d>
        </p:spPr>
        <p:txBody>
          <a:bodyPr wrap="none" anchor="ctr"/>
          <a:lstStyle/>
          <a:p>
            <a:pPr>
              <a:defRPr/>
            </a:pPr>
            <a:endParaRPr lang="en-US" dirty="0">
              <a:solidFill>
                <a:srgbClr val="000000"/>
              </a:solidFill>
              <a:cs typeface="Arial" pitchFamily="34" charset="0"/>
            </a:endParaRPr>
          </a:p>
        </p:txBody>
      </p:sp>
      <p:sp>
        <p:nvSpPr>
          <p:cNvPr id="8200" name="Rectangle 6"/>
          <p:cNvSpPr>
            <a:spLocks noChangeArrowheads="1"/>
          </p:cNvSpPr>
          <p:nvPr/>
        </p:nvSpPr>
        <p:spPr bwMode="auto">
          <a:xfrm>
            <a:off x="44958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prst="slope"/>
          </a:sp3d>
        </p:spPr>
        <p:txBody>
          <a:bodyPr wrap="none" anchor="ctr"/>
          <a:lstStyle/>
          <a:p>
            <a:pPr>
              <a:defRPr/>
            </a:pPr>
            <a:endParaRPr lang="en-US" dirty="0">
              <a:solidFill>
                <a:srgbClr val="000000"/>
              </a:solidFill>
              <a:cs typeface="Arial" pitchFamily="34" charset="0"/>
            </a:endParaRPr>
          </a:p>
        </p:txBody>
      </p:sp>
      <p:sp>
        <p:nvSpPr>
          <p:cNvPr id="8201" name="Rectangle 7"/>
          <p:cNvSpPr>
            <a:spLocks noChangeArrowheads="1"/>
          </p:cNvSpPr>
          <p:nvPr/>
        </p:nvSpPr>
        <p:spPr bwMode="auto">
          <a:xfrm>
            <a:off x="2286000" y="1336675"/>
            <a:ext cx="3810000" cy="568325"/>
          </a:xfrm>
          <a:prstGeom prst="rect">
            <a:avLst/>
          </a:prstGeom>
          <a:solidFill>
            <a:schemeClr val="accent1">
              <a:lumMod val="40000"/>
              <a:lumOff val="60000"/>
            </a:schemeClr>
          </a:solidFill>
          <a:ln w="12700">
            <a:solidFill>
              <a:schemeClr val="tx1"/>
            </a:solidFill>
            <a:miter lim="800000"/>
            <a:headEnd/>
            <a:tailEnd/>
          </a:ln>
          <a:scene3d>
            <a:camera prst="orthographicFront"/>
            <a:lightRig rig="threePt" dir="t"/>
          </a:scene3d>
          <a:sp3d>
            <a:bevelT w="114300" prst="hardEdge"/>
          </a:sp3d>
        </p:spPr>
        <p:txBody>
          <a:bodyPr wrap="none" lIns="92075" tIns="46038" rIns="92075" bIns="46038" anchor="ctr"/>
          <a:lstStyle/>
          <a:p>
            <a:pPr algn="ctr" eaLnBrk="0" hangingPunct="0">
              <a:defRPr/>
            </a:pPr>
            <a:r>
              <a:rPr lang="en-US" sz="1800" b="1" dirty="0">
                <a:solidFill>
                  <a:srgbClr val="000000"/>
                </a:solidFill>
                <a:cs typeface="Arial" pitchFamily="34" charset="0"/>
              </a:rPr>
              <a:t>Define </a:t>
            </a:r>
            <a:r>
              <a:rPr lang="en-US" sz="1800" b="1" dirty="0" smtClean="0">
                <a:solidFill>
                  <a:srgbClr val="000000"/>
                </a:solidFill>
                <a:cs typeface="Arial" pitchFamily="34" charset="0"/>
              </a:rPr>
              <a:t>Navy’s Manpower Demand</a:t>
            </a:r>
            <a:endParaRPr lang="en-US" sz="1800" b="1" dirty="0">
              <a:solidFill>
                <a:srgbClr val="000000"/>
              </a:solidFill>
              <a:cs typeface="Arial" pitchFamily="34" charset="0"/>
            </a:endParaRPr>
          </a:p>
        </p:txBody>
      </p:sp>
      <p:sp>
        <p:nvSpPr>
          <p:cNvPr id="10258" name="Rectangle 8"/>
          <p:cNvSpPr>
            <a:spLocks noChangeArrowheads="1"/>
          </p:cNvSpPr>
          <p:nvPr/>
        </p:nvSpPr>
        <p:spPr bwMode="auto">
          <a:xfrm>
            <a:off x="762000" y="5476486"/>
            <a:ext cx="14478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cs typeface="Arial" pitchFamily="34" charset="0"/>
              </a:rPr>
              <a:t>Navy </a:t>
            </a:r>
          </a:p>
          <a:p>
            <a:pPr algn="ctr" eaLnBrk="0" hangingPunct="0"/>
            <a:r>
              <a:rPr lang="en-US" sz="1200" b="1" i="1" dirty="0" smtClean="0">
                <a:solidFill>
                  <a:srgbClr val="000000"/>
                </a:solidFill>
                <a:cs typeface="Arial" pitchFamily="34" charset="0"/>
              </a:rPr>
              <a:t>Occupational</a:t>
            </a:r>
            <a:endParaRPr lang="en-US" sz="1200" b="1" i="1" dirty="0">
              <a:solidFill>
                <a:srgbClr val="000000"/>
              </a:solidFill>
              <a:cs typeface="Arial" pitchFamily="34" charset="0"/>
            </a:endParaRPr>
          </a:p>
          <a:p>
            <a:pPr algn="ctr" eaLnBrk="0" hangingPunct="0"/>
            <a:r>
              <a:rPr lang="en-US" sz="1200" b="1" i="1" dirty="0" smtClean="0">
                <a:solidFill>
                  <a:srgbClr val="000000"/>
                </a:solidFill>
                <a:cs typeface="Arial" pitchFamily="34" charset="0"/>
              </a:rPr>
              <a:t>Classification Systems</a:t>
            </a:r>
            <a:endParaRPr lang="en-US" sz="1200" b="1" i="1" dirty="0">
              <a:solidFill>
                <a:srgbClr val="000000"/>
              </a:solidFill>
              <a:cs typeface="Arial" pitchFamily="34" charset="0"/>
            </a:endParaRPr>
          </a:p>
        </p:txBody>
      </p:sp>
      <p:sp>
        <p:nvSpPr>
          <p:cNvPr id="10259" name="Rectangle 9"/>
          <p:cNvSpPr>
            <a:spLocks noChangeArrowheads="1"/>
          </p:cNvSpPr>
          <p:nvPr/>
        </p:nvSpPr>
        <p:spPr bwMode="auto">
          <a:xfrm>
            <a:off x="2590800" y="5476486"/>
            <a:ext cx="1295400" cy="831639"/>
          </a:xfrm>
          <a:prstGeom prst="rect">
            <a:avLst/>
          </a:prstGeom>
          <a:noFill/>
          <a:ln w="9525">
            <a:noFill/>
            <a:miter lim="800000"/>
            <a:headEnd/>
            <a:tailEnd/>
          </a:ln>
        </p:spPr>
        <p:txBody>
          <a:bodyPr lIns="0" tIns="46038" rIns="0" bIns="46038">
            <a:spAutoFit/>
          </a:bodyPr>
          <a:lstStyle/>
          <a:p>
            <a:pPr algn="ctr" eaLnBrk="0" hangingPunct="0"/>
            <a:r>
              <a:rPr lang="en-US" sz="1200" b="1" i="1" dirty="0" smtClean="0">
                <a:solidFill>
                  <a:srgbClr val="000000"/>
                </a:solidFill>
                <a:cs typeface="Arial" pitchFamily="34" charset="0"/>
              </a:rPr>
              <a:t>Fleet </a:t>
            </a:r>
          </a:p>
          <a:p>
            <a:pPr algn="ctr" eaLnBrk="0" hangingPunct="0"/>
            <a:r>
              <a:rPr lang="en-US" sz="1200" b="1" i="1" dirty="0" smtClean="0">
                <a:solidFill>
                  <a:srgbClr val="000000"/>
                </a:solidFill>
                <a:cs typeface="Arial" pitchFamily="34" charset="0"/>
              </a:rPr>
              <a:t>Manpower </a:t>
            </a:r>
            <a:endParaRPr lang="en-US" sz="1200" b="1" i="1" dirty="0">
              <a:solidFill>
                <a:srgbClr val="000000"/>
              </a:solidFill>
              <a:cs typeface="Arial" pitchFamily="34" charset="0"/>
            </a:endParaRPr>
          </a:p>
          <a:p>
            <a:pPr algn="ctr" eaLnBrk="0" hangingPunct="0"/>
            <a:r>
              <a:rPr lang="en-US" sz="1200" b="1" i="1" dirty="0">
                <a:solidFill>
                  <a:srgbClr val="000000"/>
                </a:solidFill>
                <a:cs typeface="Arial" pitchFamily="34" charset="0"/>
              </a:rPr>
              <a:t>Requirements Determination</a:t>
            </a:r>
          </a:p>
        </p:txBody>
      </p:sp>
      <p:sp>
        <p:nvSpPr>
          <p:cNvPr id="10260" name="Rectangle 10"/>
          <p:cNvSpPr>
            <a:spLocks noChangeArrowheads="1"/>
          </p:cNvSpPr>
          <p:nvPr/>
        </p:nvSpPr>
        <p:spPr bwMode="auto">
          <a:xfrm>
            <a:off x="6096000" y="5492361"/>
            <a:ext cx="14478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cs typeface="Arial" pitchFamily="34" charset="0"/>
              </a:rPr>
              <a:t>Navy Manpower Information </a:t>
            </a:r>
          </a:p>
          <a:p>
            <a:pPr algn="ctr" eaLnBrk="0" hangingPunct="0"/>
            <a:r>
              <a:rPr lang="en-US" sz="1200" b="1" i="1" dirty="0" smtClean="0">
                <a:solidFill>
                  <a:srgbClr val="000000"/>
                </a:solidFill>
                <a:cs typeface="Arial" pitchFamily="34" charset="0"/>
              </a:rPr>
              <a:t>System </a:t>
            </a:r>
          </a:p>
          <a:p>
            <a:pPr algn="ctr" eaLnBrk="0" hangingPunct="0"/>
            <a:r>
              <a:rPr lang="en-US" sz="1200" b="1" i="1" dirty="0" smtClean="0">
                <a:solidFill>
                  <a:srgbClr val="000000"/>
                </a:solidFill>
                <a:cs typeface="Arial" pitchFamily="34" charset="0"/>
              </a:rPr>
              <a:t>Business </a:t>
            </a:r>
            <a:r>
              <a:rPr lang="en-US" sz="1200" b="1" i="1" dirty="0">
                <a:solidFill>
                  <a:srgbClr val="000000"/>
                </a:solidFill>
                <a:cs typeface="Arial" pitchFamily="34" charset="0"/>
              </a:rPr>
              <a:t>RQMT </a:t>
            </a:r>
          </a:p>
        </p:txBody>
      </p:sp>
      <p:sp>
        <p:nvSpPr>
          <p:cNvPr id="10268" name="Rectangle 22"/>
          <p:cNvSpPr>
            <a:spLocks noChangeArrowheads="1"/>
          </p:cNvSpPr>
          <p:nvPr/>
        </p:nvSpPr>
        <p:spPr bwMode="auto">
          <a:xfrm>
            <a:off x="4438650" y="5476486"/>
            <a:ext cx="13716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cs typeface="Arial" pitchFamily="34" charset="0"/>
              </a:rPr>
              <a:t>Navy </a:t>
            </a:r>
          </a:p>
          <a:p>
            <a:pPr algn="ctr" eaLnBrk="0" hangingPunct="0"/>
            <a:r>
              <a:rPr lang="en-US" sz="1200" b="1" i="1" dirty="0" smtClean="0">
                <a:solidFill>
                  <a:srgbClr val="000000"/>
                </a:solidFill>
                <a:cs typeface="Arial" pitchFamily="34" charset="0"/>
              </a:rPr>
              <a:t>Manpower </a:t>
            </a:r>
            <a:r>
              <a:rPr lang="en-US" sz="1200" b="1" i="1" dirty="0">
                <a:solidFill>
                  <a:srgbClr val="000000"/>
                </a:solidFill>
                <a:cs typeface="Arial" pitchFamily="34" charset="0"/>
              </a:rPr>
              <a:t>Mgmt </a:t>
            </a:r>
            <a:r>
              <a:rPr lang="en-US" sz="1200" b="1" i="1" dirty="0" smtClean="0">
                <a:solidFill>
                  <a:srgbClr val="000000"/>
                </a:solidFill>
                <a:cs typeface="Arial" pitchFamily="34" charset="0"/>
              </a:rPr>
              <a:t>Program Administration</a:t>
            </a:r>
            <a:endParaRPr lang="en-US" sz="1200" b="1" i="1" dirty="0">
              <a:solidFill>
                <a:srgbClr val="000000"/>
              </a:solidFill>
              <a:cs typeface="Arial" pitchFamily="34" charset="0"/>
            </a:endParaRPr>
          </a:p>
        </p:txBody>
      </p:sp>
      <p:sp>
        <p:nvSpPr>
          <p:cNvPr id="8213" name="Rectangle 23"/>
          <p:cNvSpPr>
            <a:spLocks noChangeArrowheads="1"/>
          </p:cNvSpPr>
          <p:nvPr/>
        </p:nvSpPr>
        <p:spPr bwMode="auto">
          <a:xfrm>
            <a:off x="7924800" y="2830512"/>
            <a:ext cx="1066800" cy="2438400"/>
          </a:xfrm>
          <a:prstGeom prst="rect">
            <a:avLst/>
          </a:prstGeom>
          <a:solidFill>
            <a:srgbClr val="66FF33"/>
          </a:solidFill>
          <a:ln w="12700">
            <a:solidFill>
              <a:schemeClr val="tx1"/>
            </a:solidFill>
            <a:miter lim="800000"/>
            <a:headEnd/>
            <a:tailEnd/>
          </a:ln>
          <a:effectLst>
            <a:glow rad="63500">
              <a:schemeClr val="accent1">
                <a:satMod val="175000"/>
                <a:alpha val="40000"/>
              </a:schemeClr>
            </a:glow>
          </a:effectLst>
          <a:scene3d>
            <a:camera prst="orthographicFront"/>
            <a:lightRig rig="threePt" dir="t"/>
          </a:scene3d>
          <a:sp3d>
            <a:bevelT prst="convex"/>
          </a:sp3d>
        </p:spPr>
        <p:txBody>
          <a:bodyPr lIns="92075" tIns="46038" rIns="92075" bIns="46038" anchor="ctr"/>
          <a:lstStyle/>
          <a:p>
            <a:pPr algn="ctr" eaLnBrk="0" hangingPunct="0">
              <a:defRPr/>
            </a:pPr>
            <a:r>
              <a:rPr lang="en-US" sz="1400" b="1" u="sng" dirty="0">
                <a:solidFill>
                  <a:srgbClr val="000000"/>
                </a:solidFill>
                <a:cs typeface="Arial" pitchFamily="34" charset="0"/>
              </a:rPr>
              <a:t>Outcome</a:t>
            </a:r>
          </a:p>
          <a:p>
            <a:pPr algn="ctr" eaLnBrk="0" hangingPunct="0">
              <a:defRPr/>
            </a:pPr>
            <a:endParaRPr lang="en-US" sz="1000" b="1" dirty="0">
              <a:solidFill>
                <a:srgbClr val="000000"/>
              </a:solidFill>
              <a:cs typeface="Arial" pitchFamily="34" charset="0"/>
            </a:endParaRPr>
          </a:p>
          <a:p>
            <a:pPr algn="ctr" eaLnBrk="0" hangingPunct="0">
              <a:defRPr/>
            </a:pPr>
            <a:r>
              <a:rPr lang="en-US" sz="1200" dirty="0">
                <a:solidFill>
                  <a:srgbClr val="000000"/>
                </a:solidFill>
                <a:cs typeface="Arial" pitchFamily="34" charset="0"/>
              </a:rPr>
              <a:t>Proper Position Demand Signal</a:t>
            </a:r>
            <a:endParaRPr lang="en-US" sz="800" dirty="0">
              <a:solidFill>
                <a:srgbClr val="000000"/>
              </a:solidFill>
              <a:cs typeface="Arial" pitchFamily="34" charset="0"/>
            </a:endParaRPr>
          </a:p>
        </p:txBody>
      </p:sp>
      <p:sp>
        <p:nvSpPr>
          <p:cNvPr id="10272"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1A575E8E-C2D8-4717-A801-BE6250B1EEE1}" type="slidenum">
              <a:rPr lang="en-US" sz="1000">
                <a:solidFill>
                  <a:srgbClr val="000000"/>
                </a:solidFill>
                <a:cs typeface="Arial" pitchFamily="34" charset="0"/>
              </a:rPr>
              <a:pPr algn="r"/>
              <a:t>4</a:t>
            </a:fld>
            <a:endParaRPr lang="en-US" sz="1000" dirty="0">
              <a:solidFill>
                <a:srgbClr val="000000"/>
              </a:solidFill>
              <a:cs typeface="Arial" pitchFamily="34" charset="0"/>
            </a:endParaRPr>
          </a:p>
        </p:txBody>
      </p:sp>
      <p:sp>
        <p:nvSpPr>
          <p:cNvPr id="25" name="TextBox 24"/>
          <p:cNvSpPr txBox="1"/>
          <p:nvPr/>
        </p:nvSpPr>
        <p:spPr>
          <a:xfrm>
            <a:off x="1065915" y="6361031"/>
            <a:ext cx="880369" cy="307777"/>
          </a:xfrm>
          <a:prstGeom prst="rect">
            <a:avLst/>
          </a:prstGeom>
          <a:noFill/>
        </p:spPr>
        <p:txBody>
          <a:bodyPr wrap="none">
            <a:spAutoFit/>
          </a:bodyPr>
          <a:lstStyle/>
          <a:p>
            <a:pPr>
              <a:defRPr/>
            </a:pPr>
            <a:r>
              <a:rPr lang="en-US" sz="1400" dirty="0">
                <a:solidFill>
                  <a:srgbClr val="000000"/>
                </a:solidFill>
                <a:cs typeface="Arial" pitchFamily="34" charset="0"/>
              </a:rPr>
              <a:t>Code 10</a:t>
            </a:r>
          </a:p>
        </p:txBody>
      </p:sp>
      <p:sp>
        <p:nvSpPr>
          <p:cNvPr id="27" name="TextBox 26"/>
          <p:cNvSpPr txBox="1"/>
          <p:nvPr/>
        </p:nvSpPr>
        <p:spPr>
          <a:xfrm>
            <a:off x="2545513" y="6384680"/>
            <a:ext cx="1407758" cy="307777"/>
          </a:xfrm>
          <a:prstGeom prst="rect">
            <a:avLst/>
          </a:prstGeom>
          <a:noFill/>
        </p:spPr>
        <p:txBody>
          <a:bodyPr wrap="none">
            <a:spAutoFit/>
          </a:bodyPr>
          <a:lstStyle/>
          <a:p>
            <a:pPr>
              <a:defRPr/>
            </a:pPr>
            <a:r>
              <a:rPr lang="en-US" sz="1400" dirty="0">
                <a:solidFill>
                  <a:srgbClr val="000000"/>
                </a:solidFill>
                <a:cs typeface="Arial" pitchFamily="34" charset="0"/>
              </a:rPr>
              <a:t>Codes 30 &amp; 40</a:t>
            </a:r>
          </a:p>
        </p:txBody>
      </p:sp>
      <p:sp>
        <p:nvSpPr>
          <p:cNvPr id="28" name="TextBox 27"/>
          <p:cNvSpPr txBox="1"/>
          <p:nvPr/>
        </p:nvSpPr>
        <p:spPr>
          <a:xfrm>
            <a:off x="4699867" y="6353148"/>
            <a:ext cx="880369" cy="307777"/>
          </a:xfrm>
          <a:prstGeom prst="rect">
            <a:avLst/>
          </a:prstGeom>
          <a:noFill/>
        </p:spPr>
        <p:txBody>
          <a:bodyPr wrap="none">
            <a:spAutoFit/>
          </a:bodyPr>
          <a:lstStyle/>
          <a:p>
            <a:pPr>
              <a:defRPr/>
            </a:pPr>
            <a:r>
              <a:rPr lang="en-US" sz="1400" dirty="0">
                <a:solidFill>
                  <a:srgbClr val="000000"/>
                </a:solidFill>
                <a:cs typeface="Arial" pitchFamily="34" charset="0"/>
              </a:rPr>
              <a:t>Code 20</a:t>
            </a:r>
          </a:p>
        </p:txBody>
      </p:sp>
      <p:sp>
        <p:nvSpPr>
          <p:cNvPr id="29" name="TextBox 28"/>
          <p:cNvSpPr txBox="1"/>
          <p:nvPr/>
        </p:nvSpPr>
        <p:spPr>
          <a:xfrm>
            <a:off x="6515301" y="6354101"/>
            <a:ext cx="582211" cy="307777"/>
          </a:xfrm>
          <a:prstGeom prst="rect">
            <a:avLst/>
          </a:prstGeom>
          <a:noFill/>
        </p:spPr>
        <p:txBody>
          <a:bodyPr wrap="none">
            <a:spAutoFit/>
          </a:bodyPr>
          <a:lstStyle/>
          <a:p>
            <a:pPr>
              <a:defRPr/>
            </a:pPr>
            <a:r>
              <a:rPr lang="en-US" sz="1400" dirty="0">
                <a:solidFill>
                  <a:srgbClr val="000000"/>
                </a:solidFill>
                <a:cs typeface="Arial" pitchFamily="34" charset="0"/>
              </a:rPr>
              <a:t>FMO</a:t>
            </a:r>
          </a:p>
        </p:txBody>
      </p:sp>
      <p:cxnSp>
        <p:nvCxnSpPr>
          <p:cNvPr id="36" name="Shape 35"/>
          <p:cNvCxnSpPr>
            <a:stCxn id="8201" idx="2"/>
            <a:endCxn id="8198" idx="0"/>
          </p:cNvCxnSpPr>
          <p:nvPr/>
        </p:nvCxnSpPr>
        <p:spPr bwMode="auto">
          <a:xfrm rot="5400000">
            <a:off x="2639219" y="745331"/>
            <a:ext cx="392112" cy="271145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38" name="Shape 35"/>
          <p:cNvCxnSpPr>
            <a:stCxn id="8201" idx="2"/>
            <a:endCxn id="8197" idx="0"/>
          </p:cNvCxnSpPr>
          <p:nvPr/>
        </p:nvCxnSpPr>
        <p:spPr bwMode="auto">
          <a:xfrm rot="16200000" flipH="1">
            <a:off x="5309394" y="786606"/>
            <a:ext cx="392112" cy="26289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41" name="Shape 35"/>
          <p:cNvCxnSpPr>
            <a:stCxn id="8201" idx="2"/>
            <a:endCxn id="8200" idx="0"/>
          </p:cNvCxnSpPr>
          <p:nvPr/>
        </p:nvCxnSpPr>
        <p:spPr bwMode="auto">
          <a:xfrm rot="16200000" flipH="1">
            <a:off x="4471194" y="1624806"/>
            <a:ext cx="392112" cy="9525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44" name="Shape 35"/>
          <p:cNvCxnSpPr>
            <a:stCxn id="8201" idx="2"/>
            <a:endCxn id="8199" idx="0"/>
          </p:cNvCxnSpPr>
          <p:nvPr/>
        </p:nvCxnSpPr>
        <p:spPr bwMode="auto">
          <a:xfrm rot="5400000">
            <a:off x="3518694" y="1624806"/>
            <a:ext cx="392112" cy="9525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grpSp>
        <p:nvGrpSpPr>
          <p:cNvPr id="2" name="Group 49"/>
          <p:cNvGrpSpPr/>
          <p:nvPr/>
        </p:nvGrpSpPr>
        <p:grpSpPr>
          <a:xfrm>
            <a:off x="533400" y="2743200"/>
            <a:ext cx="7315200" cy="685800"/>
            <a:chOff x="-2057400" y="1752600"/>
            <a:chExt cx="7315200" cy="685800"/>
          </a:xfrm>
          <a:solidFill>
            <a:srgbClr val="FFC000"/>
          </a:solidFill>
        </p:grpSpPr>
        <p:sp>
          <p:nvSpPr>
            <p:cNvPr id="49" name="Right Arrow 48"/>
            <p:cNvSpPr/>
            <p:nvPr/>
          </p:nvSpPr>
          <p:spPr bwMode="auto">
            <a:xfrm>
              <a:off x="-2057400" y="1752600"/>
              <a:ext cx="7315200" cy="685800"/>
            </a:xfrm>
            <a:prstGeom prst="rightArrow">
              <a:avLst>
                <a:gd name="adj1" fmla="val 100000"/>
                <a:gd name="adj2" fmla="val 50000"/>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10280" name="Rectangle 13"/>
            <p:cNvSpPr>
              <a:spLocks noChangeArrowheads="1"/>
            </p:cNvSpPr>
            <p:nvPr/>
          </p:nvSpPr>
          <p:spPr bwMode="auto">
            <a:xfrm>
              <a:off x="-1981200" y="1828800"/>
              <a:ext cx="6842062" cy="456022"/>
            </a:xfrm>
            <a:prstGeom prst="rect">
              <a:avLst/>
            </a:prstGeom>
            <a:grpFill/>
            <a:ln w="9525">
              <a:noFill/>
              <a:miter lim="800000"/>
              <a:headEnd/>
              <a:tailEnd/>
            </a:ln>
          </p:spPr>
          <p:txBody>
            <a:bodyPr wrap="none" lIns="92075" tIns="46038" rIns="92075" bIns="46038" anchor="ctr"/>
            <a:lstStyle/>
            <a:p>
              <a:pPr algn="ctr" eaLnBrk="0" hangingPunct="0">
                <a:lnSpc>
                  <a:spcPct val="120000"/>
                </a:lnSpc>
              </a:pPr>
              <a:r>
                <a:rPr lang="en-US" sz="1800" b="1" dirty="0">
                  <a:solidFill>
                    <a:srgbClr val="000000"/>
                  </a:solidFill>
                  <a:cs typeface="Arial" pitchFamily="34" charset="0"/>
                </a:rPr>
                <a:t>Conduct Manpower Studies</a:t>
              </a:r>
            </a:p>
            <a:p>
              <a:pPr algn="ctr" eaLnBrk="0" hangingPunct="0">
                <a:lnSpc>
                  <a:spcPct val="120000"/>
                </a:lnSpc>
              </a:pPr>
              <a:r>
                <a:rPr lang="en-US" sz="1200" dirty="0">
                  <a:solidFill>
                    <a:srgbClr val="000000"/>
                  </a:solidFill>
                  <a:cs typeface="Arial" pitchFamily="34" charset="0"/>
                </a:rPr>
                <a:t>(Manpower Documents (SMD, SQMD, FMD), Staffing Standards, Occupational Standards, Models)</a:t>
              </a:r>
            </a:p>
          </p:txBody>
        </p:sp>
      </p:grpSp>
      <p:grpSp>
        <p:nvGrpSpPr>
          <p:cNvPr id="3" name="Group 53"/>
          <p:cNvGrpSpPr/>
          <p:nvPr/>
        </p:nvGrpSpPr>
        <p:grpSpPr>
          <a:xfrm>
            <a:off x="533400" y="3733800"/>
            <a:ext cx="7315200" cy="685800"/>
            <a:chOff x="533400" y="4191000"/>
            <a:chExt cx="7315200" cy="685800"/>
          </a:xfrm>
        </p:grpSpPr>
        <p:sp>
          <p:nvSpPr>
            <p:cNvPr id="52" name="Right Arrow 51"/>
            <p:cNvSpPr/>
            <p:nvPr/>
          </p:nvSpPr>
          <p:spPr bwMode="auto">
            <a:xfrm>
              <a:off x="533400" y="4191000"/>
              <a:ext cx="7315200" cy="685800"/>
            </a:xfrm>
            <a:prstGeom prst="rightArrow">
              <a:avLst>
                <a:gd name="adj1" fmla="val 100000"/>
                <a:gd name="adj2" fmla="val 50000"/>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10278" name="Rectangle 17"/>
            <p:cNvSpPr>
              <a:spLocks noChangeArrowheads="1"/>
            </p:cNvSpPr>
            <p:nvPr/>
          </p:nvSpPr>
          <p:spPr bwMode="auto">
            <a:xfrm>
              <a:off x="631235" y="4268378"/>
              <a:ext cx="6842062" cy="456022"/>
            </a:xfrm>
            <a:prstGeom prst="rect">
              <a:avLst/>
            </a:prstGeom>
            <a:noFill/>
            <a:ln w="9525">
              <a:noFill/>
              <a:miter lim="800000"/>
              <a:headEnd/>
              <a:tailEnd/>
            </a:ln>
          </p:spPr>
          <p:txBody>
            <a:bodyPr wrap="none" lIns="92075" tIns="46038" rIns="92075" bIns="46038" anchor="ctr"/>
            <a:lstStyle/>
            <a:p>
              <a:pPr algn="ctr" eaLnBrk="0" hangingPunct="0">
                <a:lnSpc>
                  <a:spcPct val="120000"/>
                </a:lnSpc>
              </a:pPr>
              <a:r>
                <a:rPr lang="en-US" sz="1800" b="1" dirty="0">
                  <a:solidFill>
                    <a:srgbClr val="000000"/>
                  </a:solidFill>
                  <a:cs typeface="Arial" pitchFamily="34" charset="0"/>
                </a:rPr>
                <a:t>Perform Manpower Assessments</a:t>
              </a:r>
            </a:p>
            <a:p>
              <a:pPr algn="ctr" eaLnBrk="0" hangingPunct="0">
                <a:lnSpc>
                  <a:spcPct val="120000"/>
                </a:lnSpc>
              </a:pPr>
              <a:r>
                <a:rPr lang="en-US" sz="1200" dirty="0">
                  <a:solidFill>
                    <a:srgbClr val="000000"/>
                  </a:solidFill>
                  <a:cs typeface="Arial" pitchFamily="34" charset="0"/>
                </a:rPr>
                <a:t>(PSMD, NTSP, ROC/POE, Manpower Change Request, Rating Mergers, SCRs, RISs, “What ifs”)</a:t>
              </a:r>
            </a:p>
          </p:txBody>
        </p:sp>
      </p:grpSp>
      <p:grpSp>
        <p:nvGrpSpPr>
          <p:cNvPr id="4" name="Group 57"/>
          <p:cNvGrpSpPr/>
          <p:nvPr/>
        </p:nvGrpSpPr>
        <p:grpSpPr>
          <a:xfrm>
            <a:off x="457200" y="4724400"/>
            <a:ext cx="7391400" cy="685800"/>
            <a:chOff x="457200" y="4724400"/>
            <a:chExt cx="7391400" cy="685800"/>
          </a:xfrm>
        </p:grpSpPr>
        <p:sp>
          <p:nvSpPr>
            <p:cNvPr id="56" name="Right Arrow 55"/>
            <p:cNvSpPr/>
            <p:nvPr/>
          </p:nvSpPr>
          <p:spPr bwMode="auto">
            <a:xfrm>
              <a:off x="533400" y="4724400"/>
              <a:ext cx="7315200" cy="685800"/>
            </a:xfrm>
            <a:prstGeom prst="rightArrow">
              <a:avLst>
                <a:gd name="adj1" fmla="val 100000"/>
                <a:gd name="adj2" fmla="val 50000"/>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10262" name="AutoShape 14"/>
            <p:cNvSpPr>
              <a:spLocks noChangeArrowheads="1"/>
            </p:cNvSpPr>
            <p:nvPr/>
          </p:nvSpPr>
          <p:spPr bwMode="auto">
            <a:xfrm>
              <a:off x="457200" y="4724400"/>
              <a:ext cx="7315200" cy="685800"/>
            </a:xfrm>
            <a:prstGeom prst="rightArrow">
              <a:avLst>
                <a:gd name="adj1" fmla="val 100000"/>
                <a:gd name="adj2" fmla="val 27605"/>
              </a:avLst>
            </a:prstGeom>
            <a:noFill/>
            <a:ln w="9525">
              <a:noFill/>
              <a:miter lim="800000"/>
              <a:headEnd/>
              <a:tailEnd/>
            </a:ln>
          </p:spPr>
          <p:txBody>
            <a:bodyPr wrap="none" anchor="ctr"/>
            <a:lstStyle/>
            <a:p>
              <a:pPr algn="ctr" eaLnBrk="0" hangingPunct="0">
                <a:lnSpc>
                  <a:spcPct val="120000"/>
                </a:lnSpc>
              </a:pPr>
              <a:r>
                <a:rPr lang="en-US" sz="1800" b="1" dirty="0" smtClean="0">
                  <a:solidFill>
                    <a:srgbClr val="000000"/>
                  </a:solidFill>
                  <a:cs typeface="Arial" pitchFamily="34" charset="0"/>
                </a:rPr>
                <a:t>Manage </a:t>
              </a:r>
              <a:r>
                <a:rPr lang="en-US" sz="1800" b="1" dirty="0">
                  <a:solidFill>
                    <a:srgbClr val="000000"/>
                  </a:solidFill>
                  <a:cs typeface="Arial" pitchFamily="34" charset="0"/>
                </a:rPr>
                <a:t>Manpower Programs &amp; Projects</a:t>
              </a:r>
            </a:p>
            <a:p>
              <a:pPr algn="ctr" eaLnBrk="0" hangingPunct="0">
                <a:lnSpc>
                  <a:spcPct val="120000"/>
                </a:lnSpc>
              </a:pPr>
              <a:r>
                <a:rPr lang="en-US" sz="1100" dirty="0">
                  <a:solidFill>
                    <a:srgbClr val="000000"/>
                  </a:solidFill>
                  <a:cs typeface="Arial" pitchFamily="34" charset="0"/>
                </a:rPr>
                <a:t>(Manpower Instructions/Manuals, NOOCS &amp; NEOCS, Configuration Control/Functional Review Boards)</a:t>
              </a:r>
              <a:endParaRPr lang="en-US" sz="1100" b="1" dirty="0">
                <a:solidFill>
                  <a:srgbClr val="000000"/>
                </a:solidFill>
                <a:cs typeface="Arial" pitchFamily="34" charset="0"/>
              </a:endParaRPr>
            </a:p>
          </p:txBody>
        </p:sp>
      </p:grpSp>
      <p:sp>
        <p:nvSpPr>
          <p:cNvPr id="6" name="Title 5"/>
          <p:cNvSpPr>
            <a:spLocks noGrp="1"/>
          </p:cNvSpPr>
          <p:nvPr>
            <p:ph type="title"/>
          </p:nvPr>
        </p:nvSpPr>
        <p:spPr/>
        <p:txBody>
          <a:bodyPr/>
          <a:lstStyle/>
          <a:p>
            <a:r>
              <a:rPr lang="en-US" dirty="0" smtClean="0"/>
              <a:t>NAVMAC Core Business Processes</a:t>
            </a:r>
            <a:endParaRPr lang="en-US" dirty="0"/>
          </a:p>
        </p:txBody>
      </p:sp>
    </p:spTree>
    <p:extLst>
      <p:ext uri="{BB962C8B-B14F-4D97-AF65-F5344CB8AC3E}">
        <p14:creationId xmlns:p14="http://schemas.microsoft.com/office/powerpoint/2010/main" val="217565683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ChangeArrowheads="1"/>
          </p:cNvSpPr>
          <p:nvPr/>
        </p:nvSpPr>
        <p:spPr bwMode="auto">
          <a:xfrm>
            <a:off x="0" y="1584479"/>
            <a:ext cx="394617" cy="294365"/>
          </a:xfrm>
          <a:prstGeom prst="rect">
            <a:avLst/>
          </a:prstGeom>
          <a:solidFill>
            <a:schemeClr val="bg1"/>
          </a:solidFill>
          <a:ln w="9525">
            <a:noFill/>
            <a:miter lim="800000"/>
            <a:headEnd/>
            <a:tailEnd/>
          </a:ln>
          <a:effectLst/>
        </p:spPr>
        <p:txBody>
          <a:bodyPr wrap="none" anchor="ctr"/>
          <a:lstStyle/>
          <a:p>
            <a:endParaRPr lang="en-US" sz="800" dirty="0">
              <a:solidFill>
                <a:srgbClr val="000000"/>
              </a:solidFill>
              <a:latin typeface="Arial" charset="0"/>
            </a:endParaRPr>
          </a:p>
        </p:txBody>
      </p:sp>
      <p:grpSp>
        <p:nvGrpSpPr>
          <p:cNvPr id="2" name="Group 6"/>
          <p:cNvGrpSpPr>
            <a:grpSpLocks/>
          </p:cNvGrpSpPr>
          <p:nvPr/>
        </p:nvGrpSpPr>
        <p:grpSpPr bwMode="auto">
          <a:xfrm>
            <a:off x="0" y="1377155"/>
            <a:ext cx="9144000" cy="5480845"/>
            <a:chOff x="480" y="976"/>
            <a:chExt cx="4830" cy="3187"/>
          </a:xfrm>
        </p:grpSpPr>
        <p:grpSp>
          <p:nvGrpSpPr>
            <p:cNvPr id="3" name="Group 7"/>
            <p:cNvGrpSpPr>
              <a:grpSpLocks/>
            </p:cNvGrpSpPr>
            <p:nvPr/>
          </p:nvGrpSpPr>
          <p:grpSpPr bwMode="auto">
            <a:xfrm>
              <a:off x="480" y="976"/>
              <a:ext cx="4830" cy="3187"/>
              <a:chOff x="480" y="976"/>
              <a:chExt cx="4830" cy="3187"/>
            </a:xfrm>
          </p:grpSpPr>
          <p:sp>
            <p:nvSpPr>
              <p:cNvPr id="1836041" name="Rectangle 9"/>
              <p:cNvSpPr>
                <a:spLocks noChangeArrowheads="1"/>
              </p:cNvSpPr>
              <p:nvPr/>
            </p:nvSpPr>
            <p:spPr bwMode="auto">
              <a:xfrm>
                <a:off x="480" y="3148"/>
                <a:ext cx="4830" cy="1015"/>
              </a:xfrm>
              <a:prstGeom prst="rect">
                <a:avLst/>
              </a:prstGeom>
              <a:solidFill>
                <a:srgbClr val="FFFFCC"/>
              </a:solidFill>
              <a:ln w="12700">
                <a:noFill/>
                <a:prstDash val="sysDot"/>
                <a:miter lim="800000"/>
                <a:headEnd/>
                <a:tailEnd/>
              </a:ln>
              <a:effectLst/>
            </p:spPr>
            <p:txBody>
              <a:bodyPr wrap="none" anchor="ctr"/>
              <a:lstStyle/>
              <a:p>
                <a:endParaRPr lang="en-US" sz="800" dirty="0">
                  <a:solidFill>
                    <a:srgbClr val="000000"/>
                  </a:solidFill>
                  <a:latin typeface="Arial" charset="0"/>
                </a:endParaRPr>
              </a:p>
            </p:txBody>
          </p:sp>
          <p:sp>
            <p:nvSpPr>
              <p:cNvPr id="1836042" name="Rectangle 10"/>
              <p:cNvSpPr>
                <a:spLocks noChangeArrowheads="1"/>
              </p:cNvSpPr>
              <p:nvPr/>
            </p:nvSpPr>
            <p:spPr bwMode="auto">
              <a:xfrm>
                <a:off x="480" y="2212"/>
                <a:ext cx="4830" cy="936"/>
              </a:xfrm>
              <a:prstGeom prst="rect">
                <a:avLst/>
              </a:prstGeom>
              <a:solidFill>
                <a:srgbClr val="FFFF99"/>
              </a:solidFill>
              <a:ln w="12700">
                <a:noFill/>
                <a:prstDash val="sysDot"/>
                <a:miter lim="800000"/>
                <a:headEnd/>
                <a:tailEnd/>
              </a:ln>
              <a:effectLst/>
            </p:spPr>
            <p:txBody>
              <a:bodyPr wrap="none" anchor="ctr"/>
              <a:lstStyle/>
              <a:p>
                <a:endParaRPr lang="en-US" sz="800" dirty="0">
                  <a:solidFill>
                    <a:srgbClr val="000000"/>
                  </a:solidFill>
                  <a:latin typeface="Arial" charset="0"/>
                </a:endParaRPr>
              </a:p>
            </p:txBody>
          </p:sp>
          <p:sp>
            <p:nvSpPr>
              <p:cNvPr id="1836043" name="Rectangle 11"/>
              <p:cNvSpPr>
                <a:spLocks noChangeArrowheads="1"/>
              </p:cNvSpPr>
              <p:nvPr/>
            </p:nvSpPr>
            <p:spPr bwMode="auto">
              <a:xfrm>
                <a:off x="480" y="976"/>
                <a:ext cx="4830" cy="1248"/>
              </a:xfrm>
              <a:prstGeom prst="rect">
                <a:avLst/>
              </a:prstGeom>
              <a:solidFill>
                <a:srgbClr val="FFFF66"/>
              </a:solidFill>
              <a:ln w="12700">
                <a:noFill/>
                <a:prstDash val="sysDot"/>
                <a:miter lim="800000"/>
                <a:headEnd/>
                <a:tailEnd/>
              </a:ln>
              <a:effectLst/>
            </p:spPr>
            <p:txBody>
              <a:bodyPr wrap="none" anchor="ctr"/>
              <a:lstStyle/>
              <a:p>
                <a:endParaRPr lang="en-US" sz="800" dirty="0">
                  <a:solidFill>
                    <a:srgbClr val="000000"/>
                  </a:solidFill>
                  <a:latin typeface="Arial" charset="0"/>
                </a:endParaRPr>
              </a:p>
            </p:txBody>
          </p:sp>
          <p:sp>
            <p:nvSpPr>
              <p:cNvPr id="1836045" name="Text Box 13"/>
              <p:cNvSpPr txBox="1">
                <a:spLocks noChangeArrowheads="1"/>
              </p:cNvSpPr>
              <p:nvPr/>
            </p:nvSpPr>
            <p:spPr bwMode="auto">
              <a:xfrm>
                <a:off x="674" y="3327"/>
                <a:ext cx="292" cy="236"/>
              </a:xfrm>
              <a:prstGeom prst="rect">
                <a:avLst/>
              </a:prstGeom>
              <a:solidFill>
                <a:srgbClr val="FFFFCC"/>
              </a:solidFill>
              <a:ln w="9525">
                <a:noFill/>
                <a:miter lim="800000"/>
                <a:headEnd/>
                <a:tailEnd/>
              </a:ln>
              <a:effectLst/>
            </p:spPr>
            <p:txBody>
              <a:bodyPr wrap="none" lIns="0" rIns="0">
                <a:spAutoFit/>
              </a:bodyPr>
              <a:lstStyle/>
              <a:p>
                <a:pPr algn="ctr" eaLnBrk="0" hangingPunct="0">
                  <a:lnSpc>
                    <a:spcPct val="85000"/>
                  </a:lnSpc>
                </a:pPr>
                <a:r>
                  <a:rPr lang="en-US" sz="1200" dirty="0" smtClean="0">
                    <a:solidFill>
                      <a:srgbClr val="000000"/>
                    </a:solidFill>
                    <a:latin typeface="Arial" pitchFamily="34" charset="0"/>
                    <a:cs typeface="Arial" pitchFamily="34" charset="0"/>
                  </a:rPr>
                  <a:t>Echelon</a:t>
                </a:r>
              </a:p>
              <a:p>
                <a:pPr algn="ctr" eaLnBrk="0" hangingPunct="0">
                  <a:lnSpc>
                    <a:spcPct val="85000"/>
                  </a:lnSpc>
                </a:pPr>
                <a:r>
                  <a:rPr lang="en-US" sz="1200" dirty="0" smtClean="0">
                    <a:solidFill>
                      <a:srgbClr val="000000"/>
                    </a:solidFill>
                    <a:latin typeface="Arial" pitchFamily="34" charset="0"/>
                    <a:cs typeface="Arial" pitchFamily="34" charset="0"/>
                  </a:rPr>
                  <a:t>3</a:t>
                </a:r>
                <a:endParaRPr lang="en-US" sz="1200" dirty="0">
                  <a:solidFill>
                    <a:srgbClr val="000000"/>
                  </a:solidFill>
                  <a:latin typeface="Arial" pitchFamily="34" charset="0"/>
                  <a:cs typeface="Arial" pitchFamily="34" charset="0"/>
                </a:endParaRPr>
              </a:p>
            </p:txBody>
          </p:sp>
          <p:sp>
            <p:nvSpPr>
              <p:cNvPr id="1836047" name="Text Box 15"/>
              <p:cNvSpPr txBox="1">
                <a:spLocks noChangeArrowheads="1"/>
              </p:cNvSpPr>
              <p:nvPr/>
            </p:nvSpPr>
            <p:spPr bwMode="auto">
              <a:xfrm>
                <a:off x="715" y="1032"/>
                <a:ext cx="292" cy="236"/>
              </a:xfrm>
              <a:prstGeom prst="rect">
                <a:avLst/>
              </a:prstGeom>
              <a:solidFill>
                <a:srgbClr val="FFFF66"/>
              </a:solidFill>
              <a:ln w="9525">
                <a:noFill/>
                <a:miter lim="800000"/>
                <a:headEnd/>
                <a:tailEnd/>
              </a:ln>
              <a:effectLst/>
            </p:spPr>
            <p:txBody>
              <a:bodyPr wrap="none" lIns="0" rIns="0">
                <a:spAutoFit/>
              </a:bodyPr>
              <a:lstStyle/>
              <a:p>
                <a:pPr algn="ctr" eaLnBrk="0" hangingPunct="0">
                  <a:lnSpc>
                    <a:spcPct val="85000"/>
                  </a:lnSpc>
                </a:pPr>
                <a:r>
                  <a:rPr lang="en-US" sz="1200" dirty="0" smtClean="0">
                    <a:solidFill>
                      <a:srgbClr val="000000"/>
                    </a:solidFill>
                    <a:latin typeface="Arial" pitchFamily="34" charset="0"/>
                    <a:cs typeface="Arial" pitchFamily="34" charset="0"/>
                  </a:rPr>
                  <a:t>Echelon</a:t>
                </a:r>
              </a:p>
              <a:p>
                <a:pPr algn="ctr" eaLnBrk="0" hangingPunct="0">
                  <a:lnSpc>
                    <a:spcPct val="85000"/>
                  </a:lnSpc>
                </a:pPr>
                <a:r>
                  <a:rPr lang="en-US" sz="1200" dirty="0" smtClean="0">
                    <a:solidFill>
                      <a:srgbClr val="000000"/>
                    </a:solidFill>
                    <a:latin typeface="Arial" pitchFamily="34" charset="0"/>
                    <a:cs typeface="Arial" pitchFamily="34" charset="0"/>
                  </a:rPr>
                  <a:t>1</a:t>
                </a:r>
                <a:endParaRPr lang="en-US" sz="1200" dirty="0">
                  <a:solidFill>
                    <a:srgbClr val="000000"/>
                  </a:solidFill>
                  <a:latin typeface="Arial" pitchFamily="34" charset="0"/>
                  <a:cs typeface="Arial" pitchFamily="34" charset="0"/>
                </a:endParaRPr>
              </a:p>
            </p:txBody>
          </p:sp>
          <p:sp>
            <p:nvSpPr>
              <p:cNvPr id="186" name="Text Box 13"/>
              <p:cNvSpPr txBox="1">
                <a:spLocks noChangeArrowheads="1"/>
              </p:cNvSpPr>
              <p:nvPr/>
            </p:nvSpPr>
            <p:spPr bwMode="auto">
              <a:xfrm>
                <a:off x="674" y="2264"/>
                <a:ext cx="292" cy="236"/>
              </a:xfrm>
              <a:prstGeom prst="rect">
                <a:avLst/>
              </a:prstGeom>
              <a:noFill/>
              <a:ln w="9525">
                <a:noFill/>
                <a:miter lim="800000"/>
                <a:headEnd/>
                <a:tailEnd/>
              </a:ln>
              <a:effectLst/>
            </p:spPr>
            <p:txBody>
              <a:bodyPr wrap="none" lIns="0" rIns="0">
                <a:spAutoFit/>
              </a:bodyPr>
              <a:lstStyle/>
              <a:p>
                <a:pPr algn="ctr" eaLnBrk="0" hangingPunct="0">
                  <a:lnSpc>
                    <a:spcPct val="85000"/>
                  </a:lnSpc>
                </a:pPr>
                <a:r>
                  <a:rPr lang="en-US" sz="1200" dirty="0" smtClean="0">
                    <a:solidFill>
                      <a:srgbClr val="000000"/>
                    </a:solidFill>
                    <a:latin typeface="Arial" pitchFamily="34" charset="0"/>
                    <a:cs typeface="Arial" pitchFamily="34" charset="0"/>
                  </a:rPr>
                  <a:t>Echelon</a:t>
                </a:r>
              </a:p>
              <a:p>
                <a:pPr algn="ctr" eaLnBrk="0" hangingPunct="0">
                  <a:lnSpc>
                    <a:spcPct val="85000"/>
                  </a:lnSpc>
                </a:pPr>
                <a:r>
                  <a:rPr lang="en-US" sz="1200" dirty="0" smtClean="0">
                    <a:solidFill>
                      <a:srgbClr val="000000"/>
                    </a:solidFill>
                    <a:latin typeface="Arial" pitchFamily="34" charset="0"/>
                    <a:cs typeface="Arial" pitchFamily="34" charset="0"/>
                  </a:rPr>
                  <a:t>2</a:t>
                </a:r>
                <a:endParaRPr lang="en-US" sz="1200" dirty="0">
                  <a:solidFill>
                    <a:srgbClr val="000000"/>
                  </a:solidFill>
                  <a:latin typeface="Arial" pitchFamily="34" charset="0"/>
                  <a:cs typeface="Arial" pitchFamily="34" charset="0"/>
                </a:endParaRPr>
              </a:p>
            </p:txBody>
          </p:sp>
        </p:grpSp>
        <p:sp>
          <p:nvSpPr>
            <p:cNvPr id="1836048" name="Rectangle 16"/>
            <p:cNvSpPr>
              <a:spLocks noChangeArrowheads="1"/>
            </p:cNvSpPr>
            <p:nvPr/>
          </p:nvSpPr>
          <p:spPr bwMode="auto">
            <a:xfrm rot="16200000" flipH="1">
              <a:off x="-405" y="3114"/>
              <a:ext cx="1934" cy="153"/>
            </a:xfrm>
            <a:prstGeom prst="rect">
              <a:avLst/>
            </a:prstGeom>
            <a:solidFill>
              <a:schemeClr val="accent2">
                <a:lumMod val="20000"/>
                <a:lumOff val="80000"/>
              </a:schemeClr>
            </a:solidFill>
            <a:ln w="12700">
              <a:solidFill>
                <a:schemeClr val="tx1"/>
              </a:solidFill>
              <a:miter lim="800000"/>
              <a:headEnd/>
              <a:tailEnd/>
            </a:ln>
            <a:effectLst/>
            <a:scene3d>
              <a:camera prst="orthographicFront"/>
              <a:lightRig rig="threePt" dir="t"/>
            </a:scene3d>
            <a:sp3d>
              <a:bevelT/>
            </a:sp3d>
          </p:spPr>
          <p:txBody>
            <a:bodyPr wrap="none" lIns="0" rIns="0" anchor="ctr"/>
            <a:lstStyle/>
            <a:p>
              <a:pPr algn="ctr" eaLnBrk="0" hangingPunct="0">
                <a:lnSpc>
                  <a:spcPct val="85000"/>
                </a:lnSpc>
              </a:pPr>
              <a:r>
                <a:rPr lang="en-US" sz="1200" dirty="0">
                  <a:solidFill>
                    <a:srgbClr val="000000"/>
                  </a:solidFill>
                  <a:latin typeface="Tahoma" pitchFamily="34" charset="0"/>
                </a:rPr>
                <a:t>BSO 22</a:t>
              </a:r>
            </a:p>
          </p:txBody>
        </p:sp>
      </p:grpSp>
      <p:sp>
        <p:nvSpPr>
          <p:cNvPr id="1836050" name="Line 18"/>
          <p:cNvSpPr>
            <a:spLocks noChangeShapeType="1"/>
          </p:cNvSpPr>
          <p:nvPr/>
        </p:nvSpPr>
        <p:spPr bwMode="auto">
          <a:xfrm flipV="1">
            <a:off x="4953000" y="1985317"/>
            <a:ext cx="18795" cy="681683"/>
          </a:xfrm>
          <a:prstGeom prst="line">
            <a:avLst/>
          </a:prstGeom>
          <a:noFill/>
          <a:ln w="19050">
            <a:solidFill>
              <a:schemeClr val="tx1"/>
            </a:solidFill>
            <a:round/>
            <a:headEnd/>
            <a:tailEnd/>
          </a:ln>
          <a:effectLst/>
        </p:spPr>
        <p:txBody>
          <a:bodyPr lIns="0" rIns="0" anchor="ctr" anchorCtr="1"/>
          <a:lstStyle/>
          <a:p>
            <a:endParaRPr lang="en-US" sz="800" dirty="0">
              <a:solidFill>
                <a:srgbClr val="000000"/>
              </a:solidFill>
              <a:latin typeface="Arial" charset="0"/>
            </a:endParaRPr>
          </a:p>
        </p:txBody>
      </p:sp>
      <p:sp>
        <p:nvSpPr>
          <p:cNvPr id="1836051" name="Line 19"/>
          <p:cNvSpPr>
            <a:spLocks noChangeShapeType="1"/>
          </p:cNvSpPr>
          <p:nvPr/>
        </p:nvSpPr>
        <p:spPr bwMode="auto">
          <a:xfrm>
            <a:off x="6034310" y="2449996"/>
            <a:ext cx="863293" cy="0"/>
          </a:xfrm>
          <a:prstGeom prst="line">
            <a:avLst/>
          </a:prstGeom>
          <a:noFill/>
          <a:ln w="19050">
            <a:solidFill>
              <a:schemeClr val="tx1"/>
            </a:solidFill>
            <a:round/>
            <a:headEnd/>
            <a:tailEnd/>
          </a:ln>
          <a:effectLst/>
        </p:spPr>
        <p:txBody>
          <a:bodyPr/>
          <a:lstStyle/>
          <a:p>
            <a:endParaRPr lang="en-US" sz="800" dirty="0">
              <a:solidFill>
                <a:srgbClr val="000000"/>
              </a:solidFill>
              <a:latin typeface="Arial" charset="0"/>
            </a:endParaRPr>
          </a:p>
        </p:txBody>
      </p:sp>
      <p:sp>
        <p:nvSpPr>
          <p:cNvPr id="1836081" name="Rectangle 49"/>
          <p:cNvSpPr>
            <a:spLocks noChangeArrowheads="1"/>
          </p:cNvSpPr>
          <p:nvPr/>
        </p:nvSpPr>
        <p:spPr bwMode="auto">
          <a:xfrm>
            <a:off x="412002" y="2952543"/>
            <a:ext cx="1417363" cy="495085"/>
          </a:xfrm>
          <a:prstGeom prst="rect">
            <a:avLst/>
          </a:prstGeom>
          <a:solidFill>
            <a:schemeClr val="bg1"/>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FFFFFF">
                    <a:lumMod val="50000"/>
                  </a:srgbClr>
                </a:solidFill>
                <a:latin typeface="Tahoma" pitchFamily="34" charset="0"/>
                <a:cs typeface="Tahoma" pitchFamily="34" charset="0"/>
              </a:rPr>
              <a:t>MPTE Resource Management Div</a:t>
            </a:r>
          </a:p>
          <a:p>
            <a:pPr algn="ctr" eaLnBrk="0" hangingPunct="0">
              <a:lnSpc>
                <a:spcPct val="85000"/>
              </a:lnSpc>
            </a:pPr>
            <a:r>
              <a:rPr lang="en-US" sz="1000" dirty="0">
                <a:solidFill>
                  <a:srgbClr val="FFFFFF">
                    <a:lumMod val="50000"/>
                  </a:srgbClr>
                </a:solidFill>
                <a:latin typeface="Tahoma" pitchFamily="34" charset="0"/>
                <a:cs typeface="Tahoma" pitchFamily="34" charset="0"/>
              </a:rPr>
              <a:t>(N10)</a:t>
            </a:r>
          </a:p>
        </p:txBody>
      </p:sp>
      <p:sp>
        <p:nvSpPr>
          <p:cNvPr id="1836084" name="Rectangle 52"/>
          <p:cNvSpPr>
            <a:spLocks noChangeArrowheads="1"/>
          </p:cNvSpPr>
          <p:nvPr/>
        </p:nvSpPr>
        <p:spPr bwMode="auto">
          <a:xfrm>
            <a:off x="3505101" y="2971453"/>
            <a:ext cx="991047" cy="495085"/>
          </a:xfrm>
          <a:prstGeom prst="rect">
            <a:avLst/>
          </a:prstGeom>
          <a:solidFill>
            <a:schemeClr val="accent1">
              <a:lumMod val="60000"/>
              <a:lumOff val="40000"/>
            </a:schemeClr>
          </a:solidFill>
          <a:ln w="28575">
            <a:solidFill>
              <a:srgbClr val="00B050"/>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000000"/>
                </a:solidFill>
                <a:latin typeface="Tahoma" pitchFamily="34" charset="0"/>
              </a:rPr>
              <a:t>MPT&amp;E</a:t>
            </a:r>
          </a:p>
          <a:p>
            <a:pPr algn="ctr" eaLnBrk="0" hangingPunct="0">
              <a:lnSpc>
                <a:spcPct val="85000"/>
              </a:lnSpc>
            </a:pPr>
            <a:r>
              <a:rPr lang="en-US" sz="1000" dirty="0">
                <a:solidFill>
                  <a:srgbClr val="000000"/>
                </a:solidFill>
                <a:latin typeface="Tahoma" pitchFamily="34" charset="0"/>
              </a:rPr>
              <a:t>Policy Div </a:t>
            </a:r>
          </a:p>
          <a:p>
            <a:pPr algn="ctr" eaLnBrk="0" hangingPunct="0">
              <a:lnSpc>
                <a:spcPct val="85000"/>
              </a:lnSpc>
            </a:pPr>
            <a:r>
              <a:rPr lang="en-US" sz="1000" dirty="0">
                <a:solidFill>
                  <a:srgbClr val="000000"/>
                </a:solidFill>
                <a:latin typeface="Tahoma" pitchFamily="34" charset="0"/>
              </a:rPr>
              <a:t>(N13)</a:t>
            </a:r>
          </a:p>
        </p:txBody>
      </p:sp>
      <p:sp>
        <p:nvSpPr>
          <p:cNvPr id="1836085" name="Rectangle 53"/>
          <p:cNvSpPr>
            <a:spLocks noChangeArrowheads="1"/>
          </p:cNvSpPr>
          <p:nvPr/>
        </p:nvSpPr>
        <p:spPr bwMode="auto">
          <a:xfrm>
            <a:off x="3911116" y="1429468"/>
            <a:ext cx="2126044" cy="642923"/>
          </a:xfrm>
          <a:prstGeom prst="rect">
            <a:avLst/>
          </a:prstGeom>
          <a:solidFill>
            <a:schemeClr val="accent1">
              <a:lumMod val="60000"/>
              <a:lumOff val="40000"/>
            </a:schemeClr>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50" dirty="0">
                <a:solidFill>
                  <a:srgbClr val="000000"/>
                </a:solidFill>
                <a:latin typeface="Tahoma" pitchFamily="34" charset="0"/>
              </a:rPr>
              <a:t>DCNO</a:t>
            </a:r>
            <a:br>
              <a:rPr lang="en-US" sz="1050" dirty="0">
                <a:solidFill>
                  <a:srgbClr val="000000"/>
                </a:solidFill>
                <a:latin typeface="Tahoma" pitchFamily="34" charset="0"/>
              </a:rPr>
            </a:br>
            <a:r>
              <a:rPr lang="en-US" sz="1050" dirty="0">
                <a:solidFill>
                  <a:srgbClr val="000000"/>
                </a:solidFill>
                <a:latin typeface="Tahoma" pitchFamily="34" charset="0"/>
              </a:rPr>
              <a:t>(Manpower, Personnel, Training &amp; Education)</a:t>
            </a:r>
          </a:p>
          <a:p>
            <a:pPr algn="ctr" eaLnBrk="0" hangingPunct="0">
              <a:lnSpc>
                <a:spcPct val="85000"/>
              </a:lnSpc>
            </a:pPr>
            <a:r>
              <a:rPr lang="en-US" sz="1050" dirty="0">
                <a:solidFill>
                  <a:srgbClr val="000000"/>
                </a:solidFill>
                <a:latin typeface="Tahoma" pitchFamily="34" charset="0"/>
              </a:rPr>
              <a:t>(N1)</a:t>
            </a:r>
          </a:p>
        </p:txBody>
      </p:sp>
      <p:sp>
        <p:nvSpPr>
          <p:cNvPr id="1836086" name="Rectangle 54"/>
          <p:cNvSpPr>
            <a:spLocks noChangeArrowheads="1"/>
          </p:cNvSpPr>
          <p:nvPr/>
        </p:nvSpPr>
        <p:spPr bwMode="auto">
          <a:xfrm>
            <a:off x="3911116" y="2141153"/>
            <a:ext cx="2126044" cy="642923"/>
          </a:xfrm>
          <a:prstGeom prst="rect">
            <a:avLst/>
          </a:prstGeom>
          <a:solidFill>
            <a:schemeClr val="accent1">
              <a:lumMod val="60000"/>
              <a:lumOff val="40000"/>
            </a:schemeClr>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000000"/>
                </a:solidFill>
                <a:latin typeface="Tahoma" pitchFamily="34" charset="0"/>
              </a:rPr>
              <a:t>Assistant DCNO</a:t>
            </a:r>
            <a:br>
              <a:rPr lang="en-US" sz="1000" dirty="0">
                <a:solidFill>
                  <a:srgbClr val="000000"/>
                </a:solidFill>
                <a:latin typeface="Tahoma" pitchFamily="34" charset="0"/>
              </a:rPr>
            </a:br>
            <a:r>
              <a:rPr lang="en-US" sz="1000" dirty="0">
                <a:solidFill>
                  <a:srgbClr val="000000"/>
                </a:solidFill>
                <a:latin typeface="Tahoma" pitchFamily="34" charset="0"/>
              </a:rPr>
              <a:t>(Manpower, Personnel, Training &amp; Education)</a:t>
            </a:r>
          </a:p>
          <a:p>
            <a:pPr algn="ctr" eaLnBrk="0" hangingPunct="0">
              <a:lnSpc>
                <a:spcPct val="85000"/>
              </a:lnSpc>
            </a:pPr>
            <a:r>
              <a:rPr lang="en-US" sz="1000" dirty="0">
                <a:solidFill>
                  <a:srgbClr val="000000"/>
                </a:solidFill>
                <a:latin typeface="Tahoma" pitchFamily="34" charset="0"/>
              </a:rPr>
              <a:t>(N1B)</a:t>
            </a:r>
          </a:p>
        </p:txBody>
      </p:sp>
      <p:sp>
        <p:nvSpPr>
          <p:cNvPr id="1836087" name="Rectangle 55"/>
          <p:cNvSpPr>
            <a:spLocks noChangeArrowheads="1"/>
          </p:cNvSpPr>
          <p:nvPr/>
        </p:nvSpPr>
        <p:spPr bwMode="auto">
          <a:xfrm>
            <a:off x="6247550" y="1954037"/>
            <a:ext cx="2133426" cy="929485"/>
          </a:xfrm>
          <a:prstGeom prst="rect">
            <a:avLst/>
          </a:prstGeom>
          <a:solidFill>
            <a:schemeClr val="bg1"/>
          </a:solidFill>
          <a:ln w="6350">
            <a:solidFill>
              <a:schemeClr val="tx2"/>
            </a:solidFill>
            <a:miter lim="800000"/>
            <a:headEnd/>
            <a:tailEnd/>
          </a:ln>
          <a:effectLst/>
          <a:scene3d>
            <a:camera prst="orthographicFront"/>
            <a:lightRig rig="threePt" dir="t"/>
          </a:scene3d>
          <a:sp3d>
            <a:bevelT/>
          </a:sp3d>
        </p:spPr>
        <p:txBody>
          <a:bodyPr lIns="45720" rIns="45720" anchor="ctr">
            <a:spAutoFit/>
          </a:bodyPr>
          <a:lstStyle/>
          <a:p>
            <a:pPr>
              <a:lnSpc>
                <a:spcPct val="85000"/>
              </a:lnSpc>
              <a:tabLst>
                <a:tab pos="228600" algn="l"/>
              </a:tabLst>
            </a:pPr>
            <a:r>
              <a:rPr lang="en-US" sz="800" dirty="0">
                <a:solidFill>
                  <a:srgbClr val="FFFFFF">
                    <a:lumMod val="50000"/>
                  </a:srgbClr>
                </a:solidFill>
                <a:latin typeface="Tahoma" pitchFamily="34" charset="0"/>
                <a:cs typeface="Arial" charset="0"/>
              </a:rPr>
              <a:t>N1G	Chief of Chaplains Support</a:t>
            </a:r>
          </a:p>
          <a:p>
            <a:pPr>
              <a:lnSpc>
                <a:spcPct val="85000"/>
              </a:lnSpc>
              <a:tabLst>
                <a:tab pos="228600" algn="l"/>
              </a:tabLst>
            </a:pPr>
            <a:r>
              <a:rPr lang="en-US" sz="800" dirty="0">
                <a:solidFill>
                  <a:srgbClr val="FFFFFF">
                    <a:lumMod val="50000"/>
                  </a:srgbClr>
                </a:solidFill>
                <a:latin typeface="Tahoma" pitchFamily="34" charset="0"/>
                <a:cs typeface="Arial" charset="0"/>
              </a:rPr>
              <a:t>N1N	Nuclear Propulsion</a:t>
            </a:r>
          </a:p>
          <a:p>
            <a:pPr>
              <a:lnSpc>
                <a:spcPct val="85000"/>
              </a:lnSpc>
              <a:tabLst>
                <a:tab pos="228600" algn="l"/>
              </a:tabLst>
            </a:pPr>
            <a:r>
              <a:rPr lang="en-US" sz="800" dirty="0">
                <a:solidFill>
                  <a:srgbClr val="FFFFFF">
                    <a:lumMod val="50000"/>
                  </a:srgbClr>
                </a:solidFill>
                <a:latin typeface="Tahoma" pitchFamily="34" charset="0"/>
                <a:cs typeface="Arial" charset="0"/>
              </a:rPr>
              <a:t>N1P	Personnel Liaison and Suppt Ofc</a:t>
            </a:r>
          </a:p>
          <a:p>
            <a:pPr>
              <a:lnSpc>
                <a:spcPct val="85000"/>
              </a:lnSpc>
              <a:tabLst>
                <a:tab pos="228600" algn="l"/>
              </a:tabLst>
            </a:pPr>
            <a:r>
              <a:rPr lang="en-US" sz="800" dirty="0">
                <a:solidFill>
                  <a:srgbClr val="FFFFFF">
                    <a:lumMod val="50000"/>
                  </a:srgbClr>
                </a:solidFill>
                <a:latin typeface="Tahoma" pitchFamily="34" charset="0"/>
                <a:cs typeface="Arial" charset="0"/>
              </a:rPr>
              <a:t>N1S	Chief of Staff/Secretariat</a:t>
            </a:r>
          </a:p>
          <a:p>
            <a:pPr>
              <a:lnSpc>
                <a:spcPct val="85000"/>
              </a:lnSpc>
              <a:tabLst>
                <a:tab pos="228600" algn="l"/>
              </a:tabLst>
            </a:pPr>
            <a:r>
              <a:rPr lang="en-US" sz="800" dirty="0">
                <a:solidFill>
                  <a:srgbClr val="FFFFFF">
                    <a:lumMod val="50000"/>
                  </a:srgbClr>
                </a:solidFill>
                <a:latin typeface="Tahoma" pitchFamily="34" charset="0"/>
                <a:cs typeface="Arial" charset="0"/>
              </a:rPr>
              <a:t>N1X	Special Projects</a:t>
            </a:r>
          </a:p>
          <a:p>
            <a:pPr>
              <a:lnSpc>
                <a:spcPct val="85000"/>
              </a:lnSpc>
              <a:tabLst>
                <a:tab pos="228600" algn="l"/>
              </a:tabLst>
            </a:pPr>
            <a:r>
              <a:rPr lang="en-US" sz="800" dirty="0">
                <a:solidFill>
                  <a:srgbClr val="FFFFFF">
                    <a:lumMod val="50000"/>
                  </a:srgbClr>
                </a:solidFill>
                <a:latin typeface="Tahoma" pitchFamily="34" charset="0"/>
                <a:cs typeface="Arial" charset="0"/>
              </a:rPr>
              <a:t>N1Z	Strategic Affairs </a:t>
            </a:r>
            <a:r>
              <a:rPr lang="en-US" sz="800" dirty="0" smtClean="0">
                <a:solidFill>
                  <a:srgbClr val="FFFFFF">
                    <a:lumMod val="50000"/>
                  </a:srgbClr>
                </a:solidFill>
                <a:latin typeface="Tahoma" pitchFamily="34" charset="0"/>
                <a:cs typeface="Arial" charset="0"/>
              </a:rPr>
              <a:t>Office</a:t>
            </a:r>
          </a:p>
          <a:p>
            <a:pPr>
              <a:lnSpc>
                <a:spcPct val="85000"/>
              </a:lnSpc>
              <a:tabLst>
                <a:tab pos="228600" algn="l"/>
              </a:tabLst>
            </a:pPr>
            <a:r>
              <a:rPr lang="en-US" sz="800" dirty="0" smtClean="0">
                <a:solidFill>
                  <a:srgbClr val="FFFFFF">
                    <a:lumMod val="50000"/>
                  </a:srgbClr>
                </a:solidFill>
                <a:latin typeface="Tahoma" pitchFamily="34" charset="0"/>
                <a:cs typeface="Arial" charset="0"/>
              </a:rPr>
              <a:t>N1B4 Analysis Modeling Simulation</a:t>
            </a:r>
          </a:p>
          <a:p>
            <a:pPr>
              <a:lnSpc>
                <a:spcPct val="85000"/>
              </a:lnSpc>
              <a:tabLst>
                <a:tab pos="228600" algn="l"/>
              </a:tabLst>
            </a:pPr>
            <a:r>
              <a:rPr lang="en-US" sz="800" dirty="0" smtClean="0">
                <a:solidFill>
                  <a:srgbClr val="FFFFFF">
                    <a:lumMod val="50000"/>
                  </a:srgbClr>
                </a:solidFill>
                <a:latin typeface="Tahoma" pitchFamily="34" charset="0"/>
                <a:cs typeface="Arial" charset="0"/>
              </a:rPr>
              <a:t>N1B6 Information Management / MPTE CIO</a:t>
            </a:r>
            <a:endParaRPr lang="en-US" sz="800" dirty="0">
              <a:solidFill>
                <a:srgbClr val="FFFFFF">
                  <a:lumMod val="50000"/>
                </a:srgbClr>
              </a:solidFill>
              <a:latin typeface="Tahoma" pitchFamily="34" charset="0"/>
              <a:cs typeface="Arial" charset="0"/>
            </a:endParaRPr>
          </a:p>
        </p:txBody>
      </p:sp>
      <p:sp>
        <p:nvSpPr>
          <p:cNvPr id="1836083" name="Rectangle 51"/>
          <p:cNvSpPr>
            <a:spLocks noChangeArrowheads="1"/>
          </p:cNvSpPr>
          <p:nvPr/>
        </p:nvSpPr>
        <p:spPr bwMode="auto">
          <a:xfrm>
            <a:off x="1941942" y="2971453"/>
            <a:ext cx="1336160" cy="495085"/>
          </a:xfrm>
          <a:prstGeom prst="rect">
            <a:avLst/>
          </a:prstGeom>
          <a:solidFill>
            <a:schemeClr val="accent1">
              <a:lumMod val="60000"/>
              <a:lumOff val="40000"/>
            </a:schemeClr>
          </a:solidFill>
          <a:ln w="28575">
            <a:solidFill>
              <a:srgbClr val="FF0000"/>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50" dirty="0">
                <a:solidFill>
                  <a:srgbClr val="000000"/>
                </a:solidFill>
                <a:latin typeface="Tahoma" pitchFamily="34" charset="0"/>
              </a:rPr>
              <a:t>Total Force </a:t>
            </a:r>
            <a:r>
              <a:rPr lang="en-US" sz="1050" dirty="0" smtClean="0">
                <a:solidFill>
                  <a:srgbClr val="000000"/>
                </a:solidFill>
                <a:latin typeface="Tahoma" pitchFamily="34" charset="0"/>
              </a:rPr>
              <a:t>MTE Requirements </a:t>
            </a:r>
            <a:r>
              <a:rPr lang="en-US" sz="1050" dirty="0">
                <a:solidFill>
                  <a:srgbClr val="000000"/>
                </a:solidFill>
                <a:latin typeface="Tahoma" pitchFamily="34" charset="0"/>
              </a:rPr>
              <a:t>Div</a:t>
            </a:r>
          </a:p>
          <a:p>
            <a:pPr algn="ctr" eaLnBrk="0" hangingPunct="0">
              <a:lnSpc>
                <a:spcPct val="85000"/>
              </a:lnSpc>
            </a:pPr>
            <a:r>
              <a:rPr lang="en-US" sz="1050" dirty="0">
                <a:solidFill>
                  <a:srgbClr val="000000"/>
                </a:solidFill>
                <a:latin typeface="Tahoma" pitchFamily="34" charset="0"/>
              </a:rPr>
              <a:t>(N12)</a:t>
            </a:r>
          </a:p>
        </p:txBody>
      </p:sp>
      <p:sp>
        <p:nvSpPr>
          <p:cNvPr id="1836096" name="Rectangle 64"/>
          <p:cNvSpPr>
            <a:spLocks noChangeArrowheads="1"/>
          </p:cNvSpPr>
          <p:nvPr/>
        </p:nvSpPr>
        <p:spPr bwMode="auto">
          <a:xfrm>
            <a:off x="4191000" y="4215632"/>
            <a:ext cx="1569284" cy="642118"/>
          </a:xfrm>
          <a:prstGeom prst="rect">
            <a:avLst/>
          </a:prstGeom>
          <a:solidFill>
            <a:schemeClr val="accent1">
              <a:lumMod val="60000"/>
              <a:lumOff val="40000"/>
            </a:schemeClr>
          </a:solidFill>
          <a:ln w="28575">
            <a:solidFill>
              <a:srgbClr val="FF0000"/>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50" dirty="0">
                <a:solidFill>
                  <a:srgbClr val="000000"/>
                </a:solidFill>
                <a:latin typeface="Tahoma" pitchFamily="34" charset="0"/>
              </a:rPr>
              <a:t>Deputy Chief of Naval Personnel</a:t>
            </a:r>
          </a:p>
          <a:p>
            <a:pPr algn="ctr" eaLnBrk="0" hangingPunct="0">
              <a:lnSpc>
                <a:spcPct val="85000"/>
              </a:lnSpc>
            </a:pPr>
            <a:r>
              <a:rPr lang="en-US" sz="1050" dirty="0">
                <a:solidFill>
                  <a:srgbClr val="000000"/>
                </a:solidFill>
                <a:latin typeface="Tahoma" pitchFamily="34" charset="0"/>
              </a:rPr>
              <a:t>(DCNP)</a:t>
            </a:r>
          </a:p>
        </p:txBody>
      </p:sp>
      <p:sp>
        <p:nvSpPr>
          <p:cNvPr id="1836095" name="Rectangle 63"/>
          <p:cNvSpPr>
            <a:spLocks noChangeArrowheads="1"/>
          </p:cNvSpPr>
          <p:nvPr/>
        </p:nvSpPr>
        <p:spPr bwMode="auto">
          <a:xfrm>
            <a:off x="3912072" y="3539607"/>
            <a:ext cx="2127140" cy="642118"/>
          </a:xfrm>
          <a:prstGeom prst="rect">
            <a:avLst/>
          </a:prstGeom>
          <a:solidFill>
            <a:schemeClr val="bg1"/>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000000"/>
                </a:solidFill>
                <a:latin typeface="Tahoma" pitchFamily="34" charset="0"/>
              </a:rPr>
              <a:t>Chief of Naval Personnel</a:t>
            </a:r>
          </a:p>
          <a:p>
            <a:pPr algn="ctr" eaLnBrk="0" hangingPunct="0">
              <a:lnSpc>
                <a:spcPct val="85000"/>
              </a:lnSpc>
            </a:pPr>
            <a:r>
              <a:rPr lang="en-US" sz="1000" dirty="0">
                <a:solidFill>
                  <a:srgbClr val="000000"/>
                </a:solidFill>
                <a:latin typeface="Tahoma" pitchFamily="34" charset="0"/>
              </a:rPr>
              <a:t>(CNP)</a:t>
            </a:r>
          </a:p>
        </p:txBody>
      </p:sp>
      <p:sp>
        <p:nvSpPr>
          <p:cNvPr id="1836098" name="Rectangle 66"/>
          <p:cNvSpPr>
            <a:spLocks noChangeArrowheads="1"/>
          </p:cNvSpPr>
          <p:nvPr/>
        </p:nvSpPr>
        <p:spPr bwMode="auto">
          <a:xfrm>
            <a:off x="539964" y="6209250"/>
            <a:ext cx="1593636" cy="496350"/>
          </a:xfrm>
          <a:prstGeom prst="rect">
            <a:avLst/>
          </a:prstGeom>
          <a:solidFill>
            <a:schemeClr val="bg1"/>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FFFFFF">
                    <a:lumMod val="50000"/>
                  </a:srgbClr>
                </a:solidFill>
                <a:latin typeface="Tahoma" pitchFamily="34" charset="0"/>
              </a:rPr>
              <a:t>Commander</a:t>
            </a:r>
          </a:p>
          <a:p>
            <a:pPr algn="ctr" eaLnBrk="0" hangingPunct="0">
              <a:lnSpc>
                <a:spcPct val="85000"/>
              </a:lnSpc>
            </a:pPr>
            <a:r>
              <a:rPr lang="en-US" sz="1000" dirty="0">
                <a:solidFill>
                  <a:srgbClr val="FFFFFF">
                    <a:lumMod val="50000"/>
                  </a:srgbClr>
                </a:solidFill>
                <a:latin typeface="Tahoma" pitchFamily="34" charset="0"/>
              </a:rPr>
              <a:t>Navy Recruiting Command</a:t>
            </a:r>
          </a:p>
        </p:txBody>
      </p:sp>
      <p:sp>
        <p:nvSpPr>
          <p:cNvPr id="1836101" name="Rectangle 69"/>
          <p:cNvSpPr>
            <a:spLocks noChangeArrowheads="1"/>
          </p:cNvSpPr>
          <p:nvPr/>
        </p:nvSpPr>
        <p:spPr bwMode="auto">
          <a:xfrm>
            <a:off x="7131264" y="6209250"/>
            <a:ext cx="1593636" cy="496350"/>
          </a:xfrm>
          <a:prstGeom prst="rect">
            <a:avLst/>
          </a:prstGeom>
          <a:solidFill>
            <a:schemeClr val="bg1"/>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a:solidFill>
                  <a:srgbClr val="FFFFFF">
                    <a:lumMod val="50000"/>
                  </a:srgbClr>
                </a:solidFill>
                <a:latin typeface="Tahoma" pitchFamily="34" charset="0"/>
              </a:rPr>
              <a:t>Commander</a:t>
            </a:r>
          </a:p>
          <a:p>
            <a:pPr algn="ctr" eaLnBrk="0" hangingPunct="0">
              <a:lnSpc>
                <a:spcPct val="85000"/>
              </a:lnSpc>
            </a:pPr>
            <a:r>
              <a:rPr lang="en-US" sz="1000" dirty="0">
                <a:solidFill>
                  <a:srgbClr val="FFFFFF">
                    <a:lumMod val="50000"/>
                  </a:srgbClr>
                </a:solidFill>
                <a:latin typeface="Tahoma" pitchFamily="34" charset="0"/>
              </a:rPr>
              <a:t>Navy Personnel Command</a:t>
            </a:r>
          </a:p>
        </p:txBody>
      </p:sp>
      <p:cxnSp>
        <p:nvCxnSpPr>
          <p:cNvPr id="1836108" name="AutoShape 76"/>
          <p:cNvCxnSpPr>
            <a:cxnSpLocks noChangeShapeType="1"/>
            <a:stCxn id="1836085" idx="1"/>
            <a:endCxn id="1836095" idx="1"/>
          </p:cNvCxnSpPr>
          <p:nvPr/>
        </p:nvCxnSpPr>
        <p:spPr bwMode="auto">
          <a:xfrm rot="10800000" flipH="1" flipV="1">
            <a:off x="3911116" y="1750930"/>
            <a:ext cx="956" cy="2109736"/>
          </a:xfrm>
          <a:prstGeom prst="bentConnector3">
            <a:avLst>
              <a:gd name="adj1" fmla="val -52805979"/>
            </a:avLst>
          </a:prstGeom>
          <a:noFill/>
          <a:ln w="19050">
            <a:solidFill>
              <a:srgbClr val="3366FF"/>
            </a:solidFill>
            <a:prstDash val="solid"/>
            <a:miter lim="800000"/>
            <a:headEnd type="none" w="sm" len="med"/>
            <a:tailEnd type="none" w="sm" len="med"/>
          </a:ln>
          <a:effectLst/>
        </p:spPr>
      </p:cxnSp>
      <p:sp>
        <p:nvSpPr>
          <p:cNvPr id="82" name="Rectangle 61"/>
          <p:cNvSpPr>
            <a:spLocks noChangeArrowheads="1"/>
          </p:cNvSpPr>
          <p:nvPr/>
        </p:nvSpPr>
        <p:spPr bwMode="auto">
          <a:xfrm>
            <a:off x="7251767" y="4304589"/>
            <a:ext cx="1179169" cy="467436"/>
          </a:xfrm>
          <a:prstGeom prst="rect">
            <a:avLst/>
          </a:prstGeom>
          <a:solidFill>
            <a:srgbClr val="CCFFFF"/>
          </a:solidFill>
          <a:ln w="38100">
            <a:solidFill>
              <a:srgbClr val="660066"/>
            </a:solidFill>
            <a:miter lim="800000"/>
            <a:headEnd/>
            <a:tailEnd/>
          </a:ln>
          <a:effectLst/>
          <a:scene3d>
            <a:camera prst="orthographicFront"/>
            <a:lightRig rig="threePt" dir="t"/>
          </a:scene3d>
          <a:sp3d>
            <a:bevelT/>
          </a:sp3d>
        </p:spPr>
        <p:txBody>
          <a:bodyPr wrap="none" lIns="45720" rIns="45720" bIns="9144">
            <a:spAutoFit/>
          </a:bodyPr>
          <a:lstStyle/>
          <a:p>
            <a:pPr>
              <a:lnSpc>
                <a:spcPct val="85000"/>
              </a:lnSpc>
              <a:tabLst>
                <a:tab pos="571500" algn="l"/>
              </a:tabLst>
            </a:pPr>
            <a:endParaRPr lang="en-US" sz="1050" dirty="0" smtClean="0">
              <a:solidFill>
                <a:srgbClr val="000000"/>
              </a:solidFill>
              <a:latin typeface="Tahoma" pitchFamily="34" charset="0"/>
            </a:endParaRPr>
          </a:p>
          <a:p>
            <a:pPr>
              <a:lnSpc>
                <a:spcPct val="85000"/>
              </a:lnSpc>
              <a:tabLst>
                <a:tab pos="571500" algn="l"/>
              </a:tabLst>
            </a:pPr>
            <a:r>
              <a:rPr lang="en-US" sz="1050" dirty="0" smtClean="0">
                <a:solidFill>
                  <a:srgbClr val="000000"/>
                </a:solidFill>
                <a:latin typeface="Tahoma" pitchFamily="34" charset="0"/>
              </a:rPr>
              <a:t>BUPERS Millington</a:t>
            </a:r>
          </a:p>
          <a:p>
            <a:pPr>
              <a:lnSpc>
                <a:spcPct val="85000"/>
              </a:lnSpc>
              <a:tabLst>
                <a:tab pos="571500" algn="l"/>
              </a:tabLst>
            </a:pPr>
            <a:endParaRPr lang="en-US" sz="1050" dirty="0" smtClean="0">
              <a:solidFill>
                <a:srgbClr val="000000"/>
              </a:solidFill>
              <a:latin typeface="Tahoma" pitchFamily="34" charset="0"/>
            </a:endParaRPr>
          </a:p>
        </p:txBody>
      </p:sp>
      <p:sp>
        <p:nvSpPr>
          <p:cNvPr id="28674" name="AutoShape 2" descr="https://ucstcdom03.ahf.nmci.navy.mil/n1/webdoc01.nsf/(vwDocsByAttachment)/OrgChart01.jpg/$file/OrgChart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cxnSp>
        <p:nvCxnSpPr>
          <p:cNvPr id="102" name="Elbow Connector 101"/>
          <p:cNvCxnSpPr>
            <a:stCxn id="1836096" idx="2"/>
            <a:endCxn id="1836098" idx="0"/>
          </p:cNvCxnSpPr>
          <p:nvPr/>
        </p:nvCxnSpPr>
        <p:spPr bwMode="auto">
          <a:xfrm rot="5400000">
            <a:off x="2480462" y="3714070"/>
            <a:ext cx="1351500" cy="3638860"/>
          </a:xfrm>
          <a:prstGeom prst="bentConnector3">
            <a:avLst>
              <a:gd name="adj1" fmla="val 50000"/>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105" name="Elbow Connector 104"/>
          <p:cNvCxnSpPr>
            <a:stCxn id="1836100" idx="0"/>
          </p:cNvCxnSpPr>
          <p:nvPr/>
        </p:nvCxnSpPr>
        <p:spPr bwMode="auto">
          <a:xfrm rot="5400000" flipH="1" flipV="1">
            <a:off x="4034363" y="5350716"/>
            <a:ext cx="1008928" cy="3290"/>
          </a:xfrm>
          <a:prstGeom prst="bentConnector3">
            <a:avLst>
              <a:gd name="adj1" fmla="val 50000"/>
            </a:avLst>
          </a:prstGeom>
          <a:solidFill>
            <a:schemeClr val="accent1"/>
          </a:solidFill>
          <a:ln w="28575" cap="flat" cmpd="sng" algn="ctr">
            <a:solidFill>
              <a:srgbClr val="FF0000"/>
            </a:solidFill>
            <a:prstDash val="solid"/>
            <a:round/>
            <a:headEnd type="none" w="med" len="med"/>
            <a:tailEnd type="arrow" w="med" len="med"/>
          </a:ln>
          <a:effectLst/>
        </p:spPr>
      </p:cxnSp>
      <p:sp>
        <p:nvSpPr>
          <p:cNvPr id="118" name="Oval 117"/>
          <p:cNvSpPr/>
          <p:nvPr/>
        </p:nvSpPr>
        <p:spPr bwMode="auto">
          <a:xfrm>
            <a:off x="3743325" y="613410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9" name="Oval 118"/>
          <p:cNvSpPr/>
          <p:nvPr/>
        </p:nvSpPr>
        <p:spPr bwMode="auto">
          <a:xfrm>
            <a:off x="2819400" y="335280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20" name="Oval 119"/>
          <p:cNvSpPr/>
          <p:nvPr/>
        </p:nvSpPr>
        <p:spPr bwMode="auto">
          <a:xfrm>
            <a:off x="3752850" y="581025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21" name="Oval 120"/>
          <p:cNvSpPr/>
          <p:nvPr/>
        </p:nvSpPr>
        <p:spPr bwMode="auto">
          <a:xfrm>
            <a:off x="3476625" y="329565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cxnSp>
        <p:nvCxnSpPr>
          <p:cNvPr id="125" name="Shape 124"/>
          <p:cNvCxnSpPr>
            <a:stCxn id="121" idx="4"/>
            <a:endCxn id="171" idx="0"/>
          </p:cNvCxnSpPr>
          <p:nvPr/>
        </p:nvCxnSpPr>
        <p:spPr bwMode="auto">
          <a:xfrm rot="16200000" flipH="1">
            <a:off x="2662237" y="4338637"/>
            <a:ext cx="2343150" cy="561975"/>
          </a:xfrm>
          <a:prstGeom prst="bentConnector3">
            <a:avLst>
              <a:gd name="adj1" fmla="val 83740"/>
            </a:avLst>
          </a:prstGeom>
          <a:solidFill>
            <a:schemeClr val="accent1"/>
          </a:solidFill>
          <a:ln w="38100" cap="flat" cmpd="sng" algn="ctr">
            <a:solidFill>
              <a:schemeClr val="accent5">
                <a:lumMod val="50000"/>
              </a:schemeClr>
            </a:solidFill>
            <a:prstDash val="sysDot"/>
            <a:round/>
            <a:headEnd type="arrow" w="med" len="med"/>
            <a:tailEnd type="none" w="med" len="med"/>
          </a:ln>
          <a:effectLst/>
        </p:spPr>
      </p:cxnSp>
      <p:cxnSp>
        <p:nvCxnSpPr>
          <p:cNvPr id="126" name="Elbow Connector 125"/>
          <p:cNvCxnSpPr>
            <a:stCxn id="119" idx="4"/>
          </p:cNvCxnSpPr>
          <p:nvPr/>
        </p:nvCxnSpPr>
        <p:spPr bwMode="auto">
          <a:xfrm rot="16200000" flipH="1">
            <a:off x="2133600" y="4267200"/>
            <a:ext cx="2438400" cy="914400"/>
          </a:xfrm>
          <a:prstGeom prst="bentConnector3">
            <a:avLst>
              <a:gd name="adj1" fmla="val 96484"/>
            </a:avLst>
          </a:prstGeom>
          <a:solidFill>
            <a:schemeClr val="accent1"/>
          </a:solidFill>
          <a:ln w="38100" cap="flat" cmpd="sng" algn="ctr">
            <a:solidFill>
              <a:srgbClr val="FF0000"/>
            </a:solidFill>
            <a:prstDash val="sysDot"/>
            <a:round/>
            <a:headEnd type="triangle" w="med" len="med"/>
            <a:tailEnd type="none" w="med" len="med"/>
          </a:ln>
          <a:effectLst/>
        </p:spPr>
      </p:cxnSp>
      <p:sp>
        <p:nvSpPr>
          <p:cNvPr id="1836186" name="Text Box 154"/>
          <p:cNvSpPr txBox="1">
            <a:spLocks noChangeArrowheads="1"/>
          </p:cNvSpPr>
          <p:nvPr/>
        </p:nvSpPr>
        <p:spPr bwMode="auto">
          <a:xfrm>
            <a:off x="2609850" y="3813129"/>
            <a:ext cx="561504" cy="225471"/>
          </a:xfrm>
          <a:prstGeom prst="rect">
            <a:avLst/>
          </a:prstGeom>
          <a:solidFill>
            <a:srgbClr val="FFFF66"/>
          </a:solidFill>
          <a:ln w="19050">
            <a:solidFill>
              <a:srgbClr val="FF0000"/>
            </a:solidFill>
            <a:miter lim="800000"/>
            <a:headEnd/>
            <a:tailEnd/>
          </a:ln>
          <a:effectLst/>
        </p:spPr>
        <p:txBody>
          <a:bodyPr wrap="none"/>
          <a:lstStyle/>
          <a:p>
            <a:pPr algn="ctr"/>
            <a:r>
              <a:rPr lang="en-US" sz="1100" i="1" dirty="0">
                <a:solidFill>
                  <a:srgbClr val="000000"/>
                </a:solidFill>
                <a:latin typeface="Arial" charset="0"/>
                <a:cs typeface="Arial" charset="0"/>
              </a:rPr>
              <a:t> </a:t>
            </a:r>
            <a:r>
              <a:rPr lang="en-US" sz="1100" i="1" dirty="0" smtClean="0">
                <a:solidFill>
                  <a:srgbClr val="000000"/>
                </a:solidFill>
                <a:latin typeface="Arial" charset="0"/>
                <a:cs typeface="Arial" charset="0"/>
              </a:rPr>
              <a:t>OPCON </a:t>
            </a:r>
            <a:endParaRPr lang="en-US" sz="1100" i="1" dirty="0">
              <a:solidFill>
                <a:srgbClr val="000000"/>
              </a:solidFill>
              <a:latin typeface="Arial" charset="0"/>
              <a:cs typeface="Arial" charset="0"/>
            </a:endParaRPr>
          </a:p>
        </p:txBody>
      </p:sp>
      <p:cxnSp>
        <p:nvCxnSpPr>
          <p:cNvPr id="134" name="AutoShape 76"/>
          <p:cNvCxnSpPr>
            <a:cxnSpLocks noChangeShapeType="1"/>
            <a:stCxn id="1836096" idx="2"/>
            <a:endCxn id="1836101" idx="0"/>
          </p:cNvCxnSpPr>
          <p:nvPr/>
        </p:nvCxnSpPr>
        <p:spPr bwMode="auto">
          <a:xfrm rot="16200000" flipH="1">
            <a:off x="5776112" y="4057280"/>
            <a:ext cx="1351500" cy="2952440"/>
          </a:xfrm>
          <a:prstGeom prst="bentConnector3">
            <a:avLst>
              <a:gd name="adj1" fmla="val 49295"/>
            </a:avLst>
          </a:prstGeom>
          <a:noFill/>
          <a:ln w="19050">
            <a:solidFill>
              <a:srgbClr val="3366FF"/>
            </a:solidFill>
            <a:prstDash val="solid"/>
            <a:miter lim="800000"/>
            <a:headEnd type="none" w="sm" len="med"/>
            <a:tailEnd type="none" w="sm" len="med"/>
          </a:ln>
          <a:effectLst/>
        </p:spPr>
      </p:cxnSp>
      <p:sp>
        <p:nvSpPr>
          <p:cNvPr id="94" name="Text Box 154"/>
          <p:cNvSpPr txBox="1">
            <a:spLocks noChangeArrowheads="1"/>
          </p:cNvSpPr>
          <p:nvPr/>
        </p:nvSpPr>
        <p:spPr bwMode="auto">
          <a:xfrm>
            <a:off x="7610946" y="5413329"/>
            <a:ext cx="561504" cy="225471"/>
          </a:xfrm>
          <a:prstGeom prst="rect">
            <a:avLst/>
          </a:prstGeom>
          <a:solidFill>
            <a:srgbClr val="CCCCFF"/>
          </a:solidFill>
          <a:ln w="12700">
            <a:solidFill>
              <a:schemeClr val="tx1"/>
            </a:solidFill>
            <a:miter lim="800000"/>
            <a:headEnd/>
            <a:tailEnd/>
          </a:ln>
          <a:effectLst/>
        </p:spPr>
        <p:txBody>
          <a:bodyPr wrap="none"/>
          <a:lstStyle/>
          <a:p>
            <a:pPr algn="ctr"/>
            <a:r>
              <a:rPr lang="en-US" sz="700" i="1" dirty="0">
                <a:solidFill>
                  <a:srgbClr val="000000"/>
                </a:solidFill>
                <a:latin typeface="Arial" charset="0"/>
                <a:cs typeface="Arial" charset="0"/>
              </a:rPr>
              <a:t> </a:t>
            </a:r>
            <a:r>
              <a:rPr lang="en-US" sz="800" i="1" dirty="0" smtClean="0">
                <a:solidFill>
                  <a:srgbClr val="000000"/>
                </a:solidFill>
                <a:latin typeface="Arial" charset="0"/>
                <a:cs typeface="Arial" charset="0"/>
              </a:rPr>
              <a:t>Dual-hat </a:t>
            </a:r>
            <a:endParaRPr lang="en-US" sz="800" i="1" dirty="0">
              <a:solidFill>
                <a:srgbClr val="000000"/>
              </a:solidFill>
              <a:latin typeface="Arial" charset="0"/>
              <a:cs typeface="Arial" charset="0"/>
            </a:endParaRPr>
          </a:p>
        </p:txBody>
      </p:sp>
      <p:sp>
        <p:nvSpPr>
          <p:cNvPr id="138" name="Oval 137"/>
          <p:cNvSpPr/>
          <p:nvPr/>
        </p:nvSpPr>
        <p:spPr bwMode="auto">
          <a:xfrm>
            <a:off x="5562600" y="4676775"/>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99" name="Text Box 154"/>
          <p:cNvSpPr txBox="1">
            <a:spLocks noChangeArrowheads="1"/>
          </p:cNvSpPr>
          <p:nvPr/>
        </p:nvSpPr>
        <p:spPr bwMode="auto">
          <a:xfrm>
            <a:off x="3228504" y="4800600"/>
            <a:ext cx="810096" cy="457200"/>
          </a:xfrm>
          <a:prstGeom prst="rect">
            <a:avLst/>
          </a:prstGeom>
          <a:solidFill>
            <a:srgbClr val="FFFF66"/>
          </a:solidFill>
          <a:ln w="19050">
            <a:solidFill>
              <a:schemeClr val="accent5">
                <a:lumMod val="50000"/>
              </a:schemeClr>
            </a:solidFill>
            <a:miter lim="800000"/>
            <a:headEnd/>
            <a:tailEnd/>
          </a:ln>
          <a:effectLst/>
        </p:spPr>
        <p:txBody>
          <a:bodyPr wrap="none" anchor="ctr"/>
          <a:lstStyle/>
          <a:p>
            <a:pPr algn="ctr"/>
            <a:r>
              <a:rPr lang="en-US" sz="1050" i="1" dirty="0">
                <a:solidFill>
                  <a:srgbClr val="000000"/>
                </a:solidFill>
                <a:latin typeface="Arial" charset="0"/>
                <a:cs typeface="Arial" charset="0"/>
              </a:rPr>
              <a:t> </a:t>
            </a:r>
            <a:r>
              <a:rPr lang="en-US" sz="1100" i="1" dirty="0" smtClean="0">
                <a:solidFill>
                  <a:srgbClr val="000000"/>
                </a:solidFill>
                <a:latin typeface="Arial" charset="0"/>
                <a:cs typeface="Arial" charset="0"/>
              </a:rPr>
              <a:t>NEOCS /</a:t>
            </a:r>
          </a:p>
          <a:p>
            <a:pPr algn="ctr"/>
            <a:r>
              <a:rPr lang="en-US" sz="1100" i="1" dirty="0" smtClean="0">
                <a:solidFill>
                  <a:srgbClr val="000000"/>
                </a:solidFill>
                <a:latin typeface="Arial" charset="0"/>
                <a:cs typeface="Arial" charset="0"/>
              </a:rPr>
              <a:t>NOOCS</a:t>
            </a:r>
            <a:endParaRPr lang="en-US" sz="1100" i="1" dirty="0">
              <a:solidFill>
                <a:srgbClr val="000000"/>
              </a:solidFill>
              <a:latin typeface="Arial" charset="0"/>
              <a:cs typeface="Arial" charset="0"/>
            </a:endParaRPr>
          </a:p>
        </p:txBody>
      </p:sp>
      <p:cxnSp>
        <p:nvCxnSpPr>
          <p:cNvPr id="144" name="Straight Connector 143"/>
          <p:cNvCxnSpPr>
            <a:stCxn id="1836096" idx="1"/>
            <a:endCxn id="1836093" idx="3"/>
          </p:cNvCxnSpPr>
          <p:nvPr/>
        </p:nvCxnSpPr>
        <p:spPr bwMode="auto">
          <a:xfrm flipH="1">
            <a:off x="2542075" y="4536691"/>
            <a:ext cx="1648925" cy="161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45" name="Straight Connector 144"/>
          <p:cNvCxnSpPr>
            <a:stCxn id="82" idx="1"/>
            <a:endCxn id="1836096" idx="3"/>
          </p:cNvCxnSpPr>
          <p:nvPr/>
        </p:nvCxnSpPr>
        <p:spPr bwMode="auto">
          <a:xfrm flipH="1" flipV="1">
            <a:off x="5760284" y="4536691"/>
            <a:ext cx="1491483" cy="1616"/>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57" name="Oval 156"/>
          <p:cNvSpPr/>
          <p:nvPr/>
        </p:nvSpPr>
        <p:spPr bwMode="auto">
          <a:xfrm>
            <a:off x="7162800" y="457200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cxnSp>
        <p:nvCxnSpPr>
          <p:cNvPr id="158" name="Elbow Connector 157"/>
          <p:cNvCxnSpPr>
            <a:stCxn id="1836100" idx="3"/>
            <a:endCxn id="157" idx="2"/>
          </p:cNvCxnSpPr>
          <p:nvPr/>
        </p:nvCxnSpPr>
        <p:spPr bwMode="auto">
          <a:xfrm flipV="1">
            <a:off x="5334000" y="4648200"/>
            <a:ext cx="1828800" cy="1456800"/>
          </a:xfrm>
          <a:prstGeom prst="bentConnector3">
            <a:avLst>
              <a:gd name="adj1" fmla="val 66667"/>
            </a:avLst>
          </a:prstGeom>
          <a:solidFill>
            <a:schemeClr val="accent1"/>
          </a:solidFill>
          <a:ln w="28575" cap="flat" cmpd="sng" algn="ctr">
            <a:solidFill>
              <a:srgbClr val="FF0000"/>
            </a:solidFill>
            <a:prstDash val="solid"/>
            <a:round/>
            <a:headEnd type="none" w="med" len="med"/>
            <a:tailEnd type="arrow" w="med" len="med"/>
          </a:ln>
          <a:effectLst/>
        </p:spPr>
      </p:cxnSp>
      <p:sp>
        <p:nvSpPr>
          <p:cNvPr id="166" name="Text Box 154"/>
          <p:cNvSpPr txBox="1">
            <a:spLocks noChangeArrowheads="1"/>
          </p:cNvSpPr>
          <p:nvPr/>
        </p:nvSpPr>
        <p:spPr bwMode="auto">
          <a:xfrm>
            <a:off x="6267450" y="5641929"/>
            <a:ext cx="628179" cy="377871"/>
          </a:xfrm>
          <a:prstGeom prst="rect">
            <a:avLst/>
          </a:prstGeom>
          <a:solidFill>
            <a:srgbClr val="FFFF66"/>
          </a:solidFill>
          <a:ln w="19050">
            <a:solidFill>
              <a:srgbClr val="660066"/>
            </a:solidFill>
            <a:miter lim="800000"/>
            <a:headEnd/>
            <a:tailEnd/>
          </a:ln>
          <a:effectLst/>
        </p:spPr>
        <p:txBody>
          <a:bodyPr wrap="none"/>
          <a:lstStyle/>
          <a:p>
            <a:pPr algn="ctr"/>
            <a:r>
              <a:rPr lang="en-US" sz="1100" i="1" dirty="0">
                <a:solidFill>
                  <a:srgbClr val="000000"/>
                </a:solidFill>
                <a:latin typeface="Arial" charset="0"/>
                <a:cs typeface="Arial" charset="0"/>
              </a:rPr>
              <a:t> </a:t>
            </a:r>
            <a:r>
              <a:rPr lang="en-US" sz="1100" i="1" dirty="0" smtClean="0">
                <a:solidFill>
                  <a:srgbClr val="000000"/>
                </a:solidFill>
                <a:latin typeface="Arial" charset="0"/>
                <a:cs typeface="Arial" charset="0"/>
              </a:rPr>
              <a:t>Civilian</a:t>
            </a:r>
          </a:p>
          <a:p>
            <a:pPr algn="ctr"/>
            <a:r>
              <a:rPr lang="en-US" sz="1100" i="1" dirty="0" smtClean="0">
                <a:solidFill>
                  <a:srgbClr val="000000"/>
                </a:solidFill>
                <a:latin typeface="Arial" charset="0"/>
                <a:cs typeface="Arial" charset="0"/>
              </a:rPr>
              <a:t>HR </a:t>
            </a:r>
            <a:endParaRPr lang="en-US" sz="1100" i="1" dirty="0">
              <a:solidFill>
                <a:srgbClr val="000000"/>
              </a:solidFill>
              <a:latin typeface="Arial" charset="0"/>
              <a:cs typeface="Arial" charset="0"/>
            </a:endParaRPr>
          </a:p>
        </p:txBody>
      </p:sp>
      <p:sp>
        <p:nvSpPr>
          <p:cNvPr id="171" name="Oval 170"/>
          <p:cNvSpPr/>
          <p:nvPr/>
        </p:nvSpPr>
        <p:spPr bwMode="auto">
          <a:xfrm>
            <a:off x="4038600" y="579120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6" name="Oval 175"/>
          <p:cNvSpPr/>
          <p:nvPr/>
        </p:nvSpPr>
        <p:spPr bwMode="auto">
          <a:xfrm>
            <a:off x="1524000" y="4600575"/>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cxnSp>
        <p:nvCxnSpPr>
          <p:cNvPr id="180" name="Elbow Connector 167"/>
          <p:cNvCxnSpPr/>
          <p:nvPr/>
        </p:nvCxnSpPr>
        <p:spPr bwMode="auto">
          <a:xfrm rot="10800000">
            <a:off x="1219200" y="4800600"/>
            <a:ext cx="2514600" cy="1295400"/>
          </a:xfrm>
          <a:prstGeom prst="bentConnector3">
            <a:avLst>
              <a:gd name="adj1" fmla="val 100000"/>
            </a:avLst>
          </a:prstGeom>
          <a:solidFill>
            <a:schemeClr val="accent1"/>
          </a:solidFill>
          <a:ln w="28575" cap="flat" cmpd="sng" algn="ctr">
            <a:solidFill>
              <a:srgbClr val="FF0000"/>
            </a:solidFill>
            <a:prstDash val="solid"/>
            <a:round/>
            <a:headEnd type="none" w="med" len="med"/>
            <a:tailEnd type="arrow" w="med" len="med"/>
          </a:ln>
          <a:effectLst/>
        </p:spPr>
      </p:cxnSp>
      <p:sp>
        <p:nvSpPr>
          <p:cNvPr id="185" name="Text Box 154"/>
          <p:cNvSpPr txBox="1">
            <a:spLocks noChangeArrowheads="1"/>
          </p:cNvSpPr>
          <p:nvPr/>
        </p:nvSpPr>
        <p:spPr bwMode="auto">
          <a:xfrm>
            <a:off x="609600" y="5029200"/>
            <a:ext cx="932980" cy="358820"/>
          </a:xfrm>
          <a:prstGeom prst="rect">
            <a:avLst/>
          </a:prstGeom>
          <a:solidFill>
            <a:srgbClr val="FFFF66"/>
          </a:solidFill>
          <a:ln w="19050">
            <a:solidFill>
              <a:srgbClr val="660066"/>
            </a:solidFill>
            <a:miter lim="800000"/>
            <a:headEnd/>
            <a:tailEnd/>
          </a:ln>
          <a:effectLst/>
        </p:spPr>
        <p:txBody>
          <a:bodyPr wrap="none" anchor="ctr"/>
          <a:lstStyle/>
          <a:p>
            <a:pPr algn="ctr"/>
            <a:r>
              <a:rPr lang="en-US" sz="1100" i="1" dirty="0">
                <a:solidFill>
                  <a:srgbClr val="000000"/>
                </a:solidFill>
                <a:latin typeface="Arial" charset="0"/>
                <a:cs typeface="Arial" charset="0"/>
              </a:rPr>
              <a:t> </a:t>
            </a:r>
            <a:r>
              <a:rPr lang="en-US" sz="1100" i="1" dirty="0" smtClean="0">
                <a:solidFill>
                  <a:srgbClr val="000000"/>
                </a:solidFill>
                <a:latin typeface="Arial" charset="0"/>
                <a:cs typeface="Arial" charset="0"/>
              </a:rPr>
              <a:t>Budget</a:t>
            </a:r>
            <a:endParaRPr lang="en-US" sz="1100" i="1" dirty="0">
              <a:solidFill>
                <a:srgbClr val="000000"/>
              </a:solidFill>
              <a:latin typeface="Arial" charset="0"/>
              <a:cs typeface="Arial" charset="0"/>
            </a:endParaRPr>
          </a:p>
        </p:txBody>
      </p:sp>
      <p:sp>
        <p:nvSpPr>
          <p:cNvPr id="69" name="TextBox 68"/>
          <p:cNvSpPr txBox="1"/>
          <p:nvPr/>
        </p:nvSpPr>
        <p:spPr>
          <a:xfrm>
            <a:off x="3412970" y="6334125"/>
            <a:ext cx="2257349" cy="261610"/>
          </a:xfrm>
          <a:prstGeom prst="rect">
            <a:avLst/>
          </a:prstGeom>
          <a:noFill/>
        </p:spPr>
        <p:txBody>
          <a:bodyPr wrap="none" rtlCol="0">
            <a:spAutoFit/>
          </a:bodyPr>
          <a:lstStyle/>
          <a:p>
            <a:r>
              <a:rPr lang="en-US" sz="1100" i="1" dirty="0" smtClean="0">
                <a:solidFill>
                  <a:srgbClr val="000000"/>
                </a:solidFill>
                <a:latin typeface="Arial" pitchFamily="34" charset="0"/>
                <a:cs typeface="Arial" pitchFamily="34" charset="0"/>
              </a:rPr>
              <a:t>Ech-3:  BUPERSINST 5450.49C</a:t>
            </a:r>
          </a:p>
        </p:txBody>
      </p:sp>
      <p:cxnSp>
        <p:nvCxnSpPr>
          <p:cNvPr id="76" name="Elbow Connector 167"/>
          <p:cNvCxnSpPr/>
          <p:nvPr/>
        </p:nvCxnSpPr>
        <p:spPr bwMode="auto">
          <a:xfrm rot="10800000">
            <a:off x="2209800" y="4800600"/>
            <a:ext cx="1524000" cy="1219200"/>
          </a:xfrm>
          <a:prstGeom prst="bentConnector3">
            <a:avLst>
              <a:gd name="adj1" fmla="val 100000"/>
            </a:avLst>
          </a:prstGeom>
          <a:solidFill>
            <a:schemeClr val="accent1"/>
          </a:solidFill>
          <a:ln w="28575" cap="flat" cmpd="sng" algn="ctr">
            <a:solidFill>
              <a:srgbClr val="FF0000"/>
            </a:solidFill>
            <a:prstDash val="solid"/>
            <a:round/>
            <a:headEnd type="none" w="med" len="med"/>
            <a:tailEnd type="arrow" w="med" len="med"/>
          </a:ln>
          <a:effectLst/>
        </p:spPr>
      </p:cxnSp>
      <p:sp>
        <p:nvSpPr>
          <p:cNvPr id="175" name="Text Box 154"/>
          <p:cNvSpPr txBox="1">
            <a:spLocks noChangeArrowheads="1"/>
          </p:cNvSpPr>
          <p:nvPr/>
        </p:nvSpPr>
        <p:spPr bwMode="auto">
          <a:xfrm>
            <a:off x="1676400" y="5029200"/>
            <a:ext cx="1143000" cy="358820"/>
          </a:xfrm>
          <a:prstGeom prst="rect">
            <a:avLst/>
          </a:prstGeom>
          <a:solidFill>
            <a:srgbClr val="FFFF66"/>
          </a:solidFill>
          <a:ln w="19050">
            <a:solidFill>
              <a:srgbClr val="660066"/>
            </a:solidFill>
            <a:miter lim="800000"/>
            <a:headEnd/>
            <a:tailEnd/>
          </a:ln>
          <a:effectLst/>
        </p:spPr>
        <p:txBody>
          <a:bodyPr wrap="none" anchor="ctr"/>
          <a:lstStyle/>
          <a:p>
            <a:pPr algn="ctr"/>
            <a:r>
              <a:rPr lang="en-US" sz="1100" i="1" dirty="0">
                <a:solidFill>
                  <a:srgbClr val="000000"/>
                </a:solidFill>
                <a:latin typeface="Arial" charset="0"/>
                <a:cs typeface="Arial" charset="0"/>
              </a:rPr>
              <a:t> </a:t>
            </a:r>
            <a:r>
              <a:rPr lang="en-US" sz="1100" i="1" dirty="0" smtClean="0">
                <a:solidFill>
                  <a:srgbClr val="000000"/>
                </a:solidFill>
                <a:latin typeface="Arial" charset="0"/>
                <a:cs typeface="Arial" charset="0"/>
              </a:rPr>
              <a:t>Civilian HR </a:t>
            </a:r>
          </a:p>
          <a:p>
            <a:pPr algn="ctr"/>
            <a:r>
              <a:rPr lang="en-US" sz="1100" i="1" dirty="0" smtClean="0">
                <a:solidFill>
                  <a:srgbClr val="000000"/>
                </a:solidFill>
                <a:latin typeface="Arial" charset="0"/>
                <a:cs typeface="Arial" charset="0"/>
              </a:rPr>
              <a:t>Remote Locations</a:t>
            </a:r>
            <a:endParaRPr lang="en-US" sz="1100" i="1" dirty="0">
              <a:solidFill>
                <a:srgbClr val="000000"/>
              </a:solidFill>
              <a:latin typeface="Arial" charset="0"/>
              <a:cs typeface="Arial" charset="0"/>
            </a:endParaRPr>
          </a:p>
        </p:txBody>
      </p:sp>
      <p:sp>
        <p:nvSpPr>
          <p:cNvPr id="1836093" name="Rectangle 61"/>
          <p:cNvSpPr>
            <a:spLocks noChangeArrowheads="1"/>
          </p:cNvSpPr>
          <p:nvPr/>
        </p:nvSpPr>
        <p:spPr bwMode="auto">
          <a:xfrm>
            <a:off x="1148104" y="4304589"/>
            <a:ext cx="1393971" cy="467436"/>
          </a:xfrm>
          <a:prstGeom prst="rect">
            <a:avLst/>
          </a:prstGeom>
          <a:solidFill>
            <a:srgbClr val="CCFFFF"/>
          </a:solidFill>
          <a:ln w="28575">
            <a:solidFill>
              <a:srgbClr val="660066"/>
            </a:solidFill>
            <a:miter lim="800000"/>
            <a:headEnd/>
            <a:tailEnd/>
          </a:ln>
          <a:effectLst/>
          <a:scene3d>
            <a:camera prst="orthographicFront"/>
            <a:lightRig rig="threePt" dir="t"/>
          </a:scene3d>
          <a:sp3d>
            <a:bevelT/>
          </a:sp3d>
        </p:spPr>
        <p:txBody>
          <a:bodyPr wrap="none" lIns="45720" rIns="45720" bIns="9144">
            <a:spAutoFit/>
          </a:bodyPr>
          <a:lstStyle/>
          <a:p>
            <a:pPr>
              <a:lnSpc>
                <a:spcPct val="85000"/>
              </a:lnSpc>
              <a:tabLst>
                <a:tab pos="571500" algn="l"/>
              </a:tabLst>
            </a:pPr>
            <a:endParaRPr lang="en-US" sz="1050" dirty="0" smtClean="0">
              <a:solidFill>
                <a:srgbClr val="000000"/>
              </a:solidFill>
              <a:latin typeface="Tahoma" pitchFamily="34" charset="0"/>
            </a:endParaRPr>
          </a:p>
          <a:p>
            <a:pPr>
              <a:lnSpc>
                <a:spcPct val="85000"/>
              </a:lnSpc>
              <a:tabLst>
                <a:tab pos="571500" algn="l"/>
              </a:tabLst>
            </a:pPr>
            <a:r>
              <a:rPr lang="en-US" sz="1050" dirty="0" smtClean="0">
                <a:solidFill>
                  <a:srgbClr val="000000"/>
                </a:solidFill>
                <a:latin typeface="Tahoma" pitchFamily="34" charset="0"/>
              </a:rPr>
              <a:t>  BUPERS Washington</a:t>
            </a:r>
          </a:p>
          <a:p>
            <a:pPr>
              <a:lnSpc>
                <a:spcPct val="85000"/>
              </a:lnSpc>
              <a:tabLst>
                <a:tab pos="571500" algn="l"/>
              </a:tabLst>
            </a:pPr>
            <a:endParaRPr lang="en-US" sz="1050" dirty="0" smtClean="0">
              <a:solidFill>
                <a:srgbClr val="000000"/>
              </a:solidFill>
              <a:latin typeface="Tahoma" pitchFamily="34" charset="0"/>
            </a:endParaRPr>
          </a:p>
        </p:txBody>
      </p:sp>
      <p:cxnSp>
        <p:nvCxnSpPr>
          <p:cNvPr id="70" name="Elbow Connector 69"/>
          <p:cNvCxnSpPr>
            <a:stCxn id="1836086" idx="2"/>
            <a:endCxn id="1836081" idx="0"/>
          </p:cNvCxnSpPr>
          <p:nvPr/>
        </p:nvCxnSpPr>
        <p:spPr bwMode="auto">
          <a:xfrm rot="5400000">
            <a:off x="2963178" y="941582"/>
            <a:ext cx="168467" cy="3853454"/>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Elbow Connector 74"/>
          <p:cNvCxnSpPr>
            <a:stCxn id="1836086" idx="2"/>
            <a:endCxn id="71" idx="0"/>
          </p:cNvCxnSpPr>
          <p:nvPr/>
        </p:nvCxnSpPr>
        <p:spPr bwMode="auto">
          <a:xfrm rot="16200000" flipH="1">
            <a:off x="5507331" y="2250882"/>
            <a:ext cx="163207" cy="1229593"/>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79" name="Elbow Connector 78"/>
          <p:cNvCxnSpPr>
            <a:stCxn id="1836086" idx="2"/>
            <a:endCxn id="1836083" idx="0"/>
          </p:cNvCxnSpPr>
          <p:nvPr/>
        </p:nvCxnSpPr>
        <p:spPr bwMode="auto">
          <a:xfrm rot="5400000">
            <a:off x="3698392" y="1695706"/>
            <a:ext cx="187377" cy="2364116"/>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84" name="Elbow Connector 83"/>
          <p:cNvCxnSpPr>
            <a:stCxn id="1836086" idx="2"/>
            <a:endCxn id="1836084" idx="0"/>
          </p:cNvCxnSpPr>
          <p:nvPr/>
        </p:nvCxnSpPr>
        <p:spPr bwMode="auto">
          <a:xfrm rot="5400000">
            <a:off x="4393694" y="2391008"/>
            <a:ext cx="187377" cy="973513"/>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sp>
        <p:nvSpPr>
          <p:cNvPr id="182" name="Oval 181"/>
          <p:cNvSpPr/>
          <p:nvPr/>
        </p:nvSpPr>
        <p:spPr bwMode="auto">
          <a:xfrm>
            <a:off x="3733800" y="5867400"/>
            <a:ext cx="152400" cy="1524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836100" name="Rectangle 68"/>
          <p:cNvSpPr>
            <a:spLocks noChangeArrowheads="1"/>
          </p:cNvSpPr>
          <p:nvPr/>
        </p:nvSpPr>
        <p:spPr bwMode="auto">
          <a:xfrm>
            <a:off x="3740364" y="5856825"/>
            <a:ext cx="1593636" cy="496350"/>
          </a:xfrm>
          <a:prstGeom prst="rect">
            <a:avLst/>
          </a:prstGeom>
          <a:solidFill>
            <a:schemeClr val="accent1">
              <a:lumMod val="60000"/>
              <a:lumOff val="40000"/>
            </a:schemeClr>
          </a:solidFill>
          <a:ln w="28575">
            <a:solidFill>
              <a:srgbClr val="FF0000"/>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50" dirty="0">
                <a:solidFill>
                  <a:srgbClr val="000000"/>
                </a:solidFill>
                <a:latin typeface="Tahoma" pitchFamily="34" charset="0"/>
              </a:rPr>
              <a:t>Navy Manpower Analysis Center (NAVMAC)</a:t>
            </a:r>
            <a:endParaRPr lang="en-US" sz="1050" i="1" dirty="0">
              <a:solidFill>
                <a:srgbClr val="000000"/>
              </a:solidFill>
              <a:latin typeface="Tahoma" pitchFamily="34" charset="0"/>
            </a:endParaRPr>
          </a:p>
        </p:txBody>
      </p:sp>
      <p:sp>
        <p:nvSpPr>
          <p:cNvPr id="62" name="Slide Number Placeholder 5"/>
          <p:cNvSpPr>
            <a:spLocks noGrp="1"/>
          </p:cNvSpPr>
          <p:nvPr>
            <p:ph type="sldNum" sz="quarter" idx="11"/>
          </p:nvPr>
        </p:nvSpPr>
        <p:spPr>
          <a:xfrm>
            <a:off x="7239000" y="6629400"/>
            <a:ext cx="1905000" cy="228600"/>
          </a:xfrm>
        </p:spPr>
        <p:txBody>
          <a:bodyPr/>
          <a:lstStyle/>
          <a:p>
            <a:pPr>
              <a:defRPr/>
            </a:pPr>
            <a:fld id="{2616AFB2-E66A-4F47-8F6D-8C89897ABF69}" type="slidenum">
              <a:rPr lang="en-US" smtClean="0">
                <a:solidFill>
                  <a:srgbClr val="000000"/>
                </a:solidFill>
              </a:rPr>
              <a:pPr>
                <a:defRPr/>
              </a:pPr>
              <a:t>5</a:t>
            </a:fld>
            <a:endParaRPr lang="en-US" dirty="0">
              <a:solidFill>
                <a:srgbClr val="000000"/>
              </a:solidFill>
            </a:endParaRPr>
          </a:p>
        </p:txBody>
      </p:sp>
      <p:sp>
        <p:nvSpPr>
          <p:cNvPr id="71" name="Rectangle 49"/>
          <p:cNvSpPr>
            <a:spLocks noChangeArrowheads="1"/>
          </p:cNvSpPr>
          <p:nvPr/>
        </p:nvSpPr>
        <p:spPr bwMode="auto">
          <a:xfrm>
            <a:off x="5588876" y="2947283"/>
            <a:ext cx="1229710" cy="495085"/>
          </a:xfrm>
          <a:prstGeom prst="rect">
            <a:avLst/>
          </a:prstGeom>
          <a:solidFill>
            <a:schemeClr val="bg1"/>
          </a:solidFill>
          <a:ln w="6350">
            <a:solidFill>
              <a:schemeClr val="tx2"/>
            </a:solidFill>
            <a:miter lim="800000"/>
            <a:headEnd type="none" w="sm" len="sm"/>
            <a:tailEnd type="none" w="sm" len="sm"/>
          </a:ln>
          <a:effectLst/>
          <a:scene3d>
            <a:camera prst="orthographicFront"/>
            <a:lightRig rig="threePt" dir="t"/>
          </a:scene3d>
          <a:sp3d>
            <a:bevelT/>
          </a:sp3d>
        </p:spPr>
        <p:txBody>
          <a:bodyPr lIns="0" tIns="0" rIns="0" bIns="0" anchor="ctr"/>
          <a:lstStyle/>
          <a:p>
            <a:pPr algn="ctr" eaLnBrk="0" hangingPunct="0">
              <a:lnSpc>
                <a:spcPct val="85000"/>
              </a:lnSpc>
            </a:pPr>
            <a:r>
              <a:rPr lang="en-US" sz="1000" dirty="0" smtClean="0">
                <a:solidFill>
                  <a:srgbClr val="FFFFFF">
                    <a:lumMod val="50000"/>
                  </a:srgbClr>
                </a:solidFill>
                <a:latin typeface="Tahoma" pitchFamily="34" charset="0"/>
                <a:cs typeface="Tahoma" pitchFamily="34" charset="0"/>
              </a:rPr>
              <a:t>21</a:t>
            </a:r>
            <a:r>
              <a:rPr lang="en-US" sz="1000" baseline="30000" dirty="0" smtClean="0">
                <a:solidFill>
                  <a:srgbClr val="FFFFFF">
                    <a:lumMod val="50000"/>
                  </a:srgbClr>
                </a:solidFill>
                <a:latin typeface="Tahoma" pitchFamily="34" charset="0"/>
                <a:cs typeface="Tahoma" pitchFamily="34" charset="0"/>
              </a:rPr>
              <a:t>st</a:t>
            </a:r>
            <a:r>
              <a:rPr lang="en-US" sz="1000" dirty="0" smtClean="0">
                <a:solidFill>
                  <a:srgbClr val="FFFFFF">
                    <a:lumMod val="50000"/>
                  </a:srgbClr>
                </a:solidFill>
                <a:latin typeface="Tahoma" pitchFamily="34" charset="0"/>
                <a:cs typeface="Tahoma" pitchFamily="34" charset="0"/>
              </a:rPr>
              <a:t> Century </a:t>
            </a:r>
          </a:p>
          <a:p>
            <a:pPr algn="ctr" eaLnBrk="0" hangingPunct="0">
              <a:lnSpc>
                <a:spcPct val="85000"/>
              </a:lnSpc>
            </a:pPr>
            <a:r>
              <a:rPr lang="en-US" sz="1000" dirty="0" smtClean="0">
                <a:solidFill>
                  <a:srgbClr val="FFFFFF">
                    <a:lumMod val="50000"/>
                  </a:srgbClr>
                </a:solidFill>
                <a:latin typeface="Tahoma" pitchFamily="34" charset="0"/>
                <a:cs typeface="Tahoma" pitchFamily="34" charset="0"/>
              </a:rPr>
              <a:t>Sailor Office</a:t>
            </a:r>
            <a:endParaRPr lang="en-US" sz="1000" dirty="0">
              <a:solidFill>
                <a:srgbClr val="FFFFFF">
                  <a:lumMod val="50000"/>
                </a:srgbClr>
              </a:solidFill>
              <a:latin typeface="Tahoma" pitchFamily="34" charset="0"/>
              <a:cs typeface="Tahoma" pitchFamily="34" charset="0"/>
            </a:endParaRPr>
          </a:p>
          <a:p>
            <a:pPr algn="ctr" eaLnBrk="0" hangingPunct="0">
              <a:lnSpc>
                <a:spcPct val="85000"/>
              </a:lnSpc>
            </a:pPr>
            <a:r>
              <a:rPr lang="en-US" sz="1000" dirty="0">
                <a:solidFill>
                  <a:srgbClr val="FFFFFF">
                    <a:lumMod val="50000"/>
                  </a:srgbClr>
                </a:solidFill>
                <a:latin typeface="Tahoma" pitchFamily="34" charset="0"/>
                <a:cs typeface="Tahoma" pitchFamily="34" charset="0"/>
              </a:rPr>
              <a:t>(</a:t>
            </a:r>
            <a:r>
              <a:rPr lang="en-US" sz="1000" dirty="0" smtClean="0">
                <a:solidFill>
                  <a:srgbClr val="FFFFFF">
                    <a:lumMod val="50000"/>
                  </a:srgbClr>
                </a:solidFill>
                <a:latin typeface="Tahoma" pitchFamily="34" charset="0"/>
                <a:cs typeface="Tahoma" pitchFamily="34" charset="0"/>
              </a:rPr>
              <a:t>N17)</a:t>
            </a:r>
            <a:endParaRPr lang="en-US" sz="1000" dirty="0">
              <a:solidFill>
                <a:srgbClr val="FFFFFF">
                  <a:lumMod val="50000"/>
                </a:srgbClr>
              </a:solidFill>
              <a:latin typeface="Tahoma" pitchFamily="34" charset="0"/>
              <a:cs typeface="Tahoma" pitchFamily="34" charset="0"/>
            </a:endParaRPr>
          </a:p>
        </p:txBody>
      </p:sp>
      <p:sp>
        <p:nvSpPr>
          <p:cNvPr id="63" name="Title 1"/>
          <p:cNvSpPr>
            <a:spLocks noGrp="1"/>
          </p:cNvSpPr>
          <p:nvPr>
            <p:ph type="title"/>
          </p:nvPr>
        </p:nvSpPr>
        <p:spPr>
          <a:xfrm>
            <a:off x="990600" y="76200"/>
            <a:ext cx="8153400" cy="1143000"/>
          </a:xfrm>
        </p:spPr>
        <p:txBody>
          <a:bodyPr/>
          <a:lstStyle/>
          <a:p>
            <a:r>
              <a:rPr lang="en-US" dirty="0" smtClean="0"/>
              <a:t>Organizational Alignment</a:t>
            </a:r>
            <a:br>
              <a:rPr lang="en-US" dirty="0" smtClean="0"/>
            </a:br>
            <a:r>
              <a:rPr lang="en-US" sz="2800" i="1" dirty="0" smtClean="0"/>
              <a:t>Complex External Relationships</a:t>
            </a:r>
            <a:endParaRPr lang="en-US" i="1" dirty="0"/>
          </a:p>
        </p:txBody>
      </p:sp>
    </p:spTree>
    <p:extLst>
      <p:ext uri="{BB962C8B-B14F-4D97-AF65-F5344CB8AC3E}">
        <p14:creationId xmlns:p14="http://schemas.microsoft.com/office/powerpoint/2010/main" val="34683527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&amp; Workforce</a:t>
            </a:r>
            <a:endParaRPr lang="en-US" dirty="0"/>
          </a:p>
        </p:txBody>
      </p:sp>
      <p:sp>
        <p:nvSpPr>
          <p:cNvPr id="3" name="Slide Number Placeholder 2"/>
          <p:cNvSpPr>
            <a:spLocks noGrp="1"/>
          </p:cNvSpPr>
          <p:nvPr>
            <p:ph type="sldNum" sz="quarter" idx="11"/>
          </p:nvPr>
        </p:nvSpPr>
        <p:spPr/>
        <p:txBody>
          <a:bodyPr/>
          <a:lstStyle/>
          <a:p>
            <a:pPr>
              <a:defRPr/>
            </a:pPr>
            <a:fld id="{CA7F5CF8-7EC3-40BE-90E1-2410D150B9D8}" type="slidenum">
              <a:rPr lang="en-US" smtClean="0">
                <a:solidFill>
                  <a:srgbClr val="000000"/>
                </a:solidFill>
              </a:rPr>
              <a:pPr>
                <a:defRPr/>
              </a:pPr>
              <a:t>6</a:t>
            </a:fld>
            <a:endParaRPr lang="en-US">
              <a:solidFill>
                <a:srgbClr val="000000"/>
              </a:solidFill>
            </a:endParaRPr>
          </a:p>
        </p:txBody>
      </p:sp>
      <p:pic>
        <p:nvPicPr>
          <p:cNvPr id="4" name="Picture 49" descr="USA_wHawaii.PNG"/>
          <p:cNvPicPr>
            <a:picLocks noChangeAspect="1"/>
          </p:cNvPicPr>
          <p:nvPr/>
        </p:nvPicPr>
        <p:blipFill>
          <a:blip r:embed="rId3" cstate="print"/>
          <a:srcRect/>
          <a:stretch>
            <a:fillRect/>
          </a:stretch>
        </p:blipFill>
        <p:spPr bwMode="auto">
          <a:xfrm>
            <a:off x="5553419" y="1316290"/>
            <a:ext cx="3614211" cy="2341310"/>
          </a:xfrm>
          <a:prstGeom prst="rect">
            <a:avLst/>
          </a:prstGeom>
          <a:noFill/>
          <a:ln w="9525">
            <a:noFill/>
            <a:miter lim="800000"/>
            <a:headEnd/>
            <a:tailEnd/>
          </a:ln>
        </p:spPr>
      </p:pic>
      <p:sp>
        <p:nvSpPr>
          <p:cNvPr id="20" name="Content Placeholder 2"/>
          <p:cNvSpPr txBox="1">
            <a:spLocks/>
          </p:cNvSpPr>
          <p:nvPr/>
        </p:nvSpPr>
        <p:spPr>
          <a:xfrm>
            <a:off x="421340" y="5257800"/>
            <a:ext cx="2819400" cy="1295400"/>
          </a:xfrm>
          <a:prstGeom prst="rect">
            <a:avLst/>
          </a:prstGeom>
          <a:solidFill>
            <a:srgbClr val="CCECFF"/>
          </a:solidFill>
          <a:ln>
            <a:solidFill>
              <a:schemeClr val="accent2">
                <a:lumMod val="75000"/>
              </a:schemeClr>
            </a:solidFill>
          </a:ln>
          <a:scene3d>
            <a:camera prst="orthographicFront"/>
            <a:lightRig rig="threePt" dir="t"/>
          </a:scene3d>
          <a:sp3d>
            <a:bevelT/>
          </a:sp3d>
        </p:spPr>
        <p:txBody>
          <a:bodyPr/>
          <a:lstStyle/>
          <a:p>
            <a:pPr marL="171450" indent="-171450" algn="ctr" eaLnBrk="0" hangingPunct="0">
              <a:buFont typeface="Wingdings" pitchFamily="2" charset="2"/>
              <a:buNone/>
              <a:defRPr/>
            </a:pPr>
            <a:r>
              <a:rPr lang="en-US" sz="1600" u="sng" kern="0" smtClean="0">
                <a:solidFill>
                  <a:srgbClr val="000000"/>
                </a:solidFill>
                <a:latin typeface="Arial"/>
                <a:cs typeface="Times New Roman"/>
              </a:rPr>
              <a:t>Senior Analytical Staff</a:t>
            </a:r>
          </a:p>
          <a:p>
            <a:pPr marL="400050" lvl="1" indent="-171450" eaLnBrk="0" hangingPunct="0">
              <a:buFontTx/>
              <a:buChar char="•"/>
              <a:defRPr/>
            </a:pPr>
            <a:r>
              <a:rPr lang="en-US" sz="1200" kern="0" smtClean="0">
                <a:solidFill>
                  <a:srgbClr val="000000"/>
                </a:solidFill>
                <a:latin typeface="Arial"/>
                <a:cs typeface="Times New Roman"/>
              </a:rPr>
              <a:t>Manpower Analysis</a:t>
            </a:r>
          </a:p>
          <a:p>
            <a:pPr marL="400050" lvl="1" indent="-171450" eaLnBrk="0" hangingPunct="0">
              <a:buFontTx/>
              <a:buChar char="•"/>
              <a:defRPr/>
            </a:pPr>
            <a:r>
              <a:rPr lang="en-US" sz="1200" kern="0" smtClean="0">
                <a:solidFill>
                  <a:srgbClr val="000000"/>
                </a:solidFill>
                <a:latin typeface="Arial"/>
                <a:cs typeface="Times New Roman"/>
              </a:rPr>
              <a:t>Industrial Engineering</a:t>
            </a:r>
          </a:p>
          <a:p>
            <a:pPr marL="400050" lvl="1" indent="-171450" eaLnBrk="0" hangingPunct="0">
              <a:buFontTx/>
              <a:buChar char="•"/>
              <a:defRPr/>
            </a:pPr>
            <a:r>
              <a:rPr lang="en-US" sz="1200" kern="0" smtClean="0">
                <a:solidFill>
                  <a:srgbClr val="000000"/>
                </a:solidFill>
                <a:latin typeface="Arial"/>
                <a:cs typeface="Times New Roman"/>
              </a:rPr>
              <a:t>Organizational Psychology</a:t>
            </a:r>
          </a:p>
          <a:p>
            <a:pPr marL="400050" lvl="1" indent="-171450" eaLnBrk="0" hangingPunct="0">
              <a:buFontTx/>
              <a:buChar char="•"/>
              <a:defRPr/>
            </a:pPr>
            <a:r>
              <a:rPr lang="en-US" sz="1200" kern="0" smtClean="0">
                <a:solidFill>
                  <a:srgbClr val="000000"/>
                </a:solidFill>
                <a:latin typeface="Arial"/>
                <a:cs typeface="Times New Roman"/>
              </a:rPr>
              <a:t>Human Resources</a:t>
            </a:r>
          </a:p>
          <a:p>
            <a:pPr marL="400050" lvl="1" indent="-171450" eaLnBrk="0" hangingPunct="0">
              <a:buFontTx/>
              <a:buChar char="•"/>
              <a:defRPr/>
            </a:pPr>
            <a:r>
              <a:rPr lang="en-US" sz="1200" kern="0" smtClean="0">
                <a:solidFill>
                  <a:srgbClr val="000000"/>
                </a:solidFill>
                <a:latin typeface="Arial"/>
                <a:cs typeface="Times New Roman"/>
              </a:rPr>
              <a:t>Warfare Specialties</a:t>
            </a:r>
            <a:endParaRPr lang="en-US" sz="1200" kern="0" dirty="0" smtClean="0">
              <a:solidFill>
                <a:srgbClr val="000000"/>
              </a:solidFill>
              <a:latin typeface="Arial"/>
              <a:cs typeface="Times New Roman"/>
            </a:endParaRPr>
          </a:p>
        </p:txBody>
      </p:sp>
      <p:sp>
        <p:nvSpPr>
          <p:cNvPr id="21" name="Content Placeholder 2"/>
          <p:cNvSpPr txBox="1">
            <a:spLocks/>
          </p:cNvSpPr>
          <p:nvPr/>
        </p:nvSpPr>
        <p:spPr bwMode="auto">
          <a:xfrm>
            <a:off x="3810000" y="5257800"/>
            <a:ext cx="2514600" cy="1295400"/>
          </a:xfrm>
          <a:prstGeom prst="rect">
            <a:avLst/>
          </a:prstGeom>
          <a:solidFill>
            <a:srgbClr val="CCECFF"/>
          </a:solidFill>
          <a:ln w="9525">
            <a:solidFill>
              <a:schemeClr val="accent2">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171450" indent="-171450" algn="ctr" eaLnBrk="0" hangingPunct="0">
              <a:defRPr/>
            </a:pPr>
            <a:r>
              <a:rPr lang="en-US" sz="1600" u="sng" kern="0" dirty="0" smtClean="0">
                <a:solidFill>
                  <a:srgbClr val="000000"/>
                </a:solidFill>
                <a:latin typeface="Arial"/>
                <a:cs typeface="Times New Roman"/>
              </a:rPr>
              <a:t>Integrated Team</a:t>
            </a:r>
          </a:p>
          <a:p>
            <a:pPr marL="400050" lvl="1" indent="-171450" eaLnBrk="0" hangingPunct="0">
              <a:buFontTx/>
              <a:buChar char="•"/>
              <a:defRPr/>
            </a:pPr>
            <a:r>
              <a:rPr lang="en-US" sz="1200" kern="0" dirty="0" smtClean="0">
                <a:solidFill>
                  <a:srgbClr val="000000"/>
                </a:solidFill>
                <a:latin typeface="Arial"/>
                <a:cs typeface="Times New Roman"/>
              </a:rPr>
              <a:t>  14 Officers</a:t>
            </a:r>
          </a:p>
          <a:p>
            <a:pPr marL="400050" lvl="1" indent="-171450" eaLnBrk="0" hangingPunct="0">
              <a:buFontTx/>
              <a:buChar char="•"/>
              <a:defRPr/>
            </a:pPr>
            <a:r>
              <a:rPr lang="en-US" sz="1200" kern="0" dirty="0" smtClean="0">
                <a:solidFill>
                  <a:srgbClr val="000000"/>
                </a:solidFill>
                <a:latin typeface="Arial"/>
                <a:cs typeface="Times New Roman"/>
              </a:rPr>
              <a:t>  51 Enlisted</a:t>
            </a:r>
          </a:p>
          <a:p>
            <a:pPr marL="400050" lvl="1" indent="-171450" eaLnBrk="0" hangingPunct="0">
              <a:buFontTx/>
              <a:buChar char="•"/>
              <a:defRPr/>
            </a:pPr>
            <a:r>
              <a:rPr lang="en-US" sz="1200" kern="0" dirty="0" smtClean="0">
                <a:solidFill>
                  <a:srgbClr val="000000"/>
                </a:solidFill>
                <a:latin typeface="Arial"/>
                <a:cs typeface="Times New Roman"/>
              </a:rPr>
              <a:t>  44 Civil Service</a:t>
            </a:r>
          </a:p>
          <a:p>
            <a:pPr marL="400050" lvl="1" indent="-171450" eaLnBrk="0" hangingPunct="0">
              <a:buFontTx/>
              <a:buChar char="•"/>
              <a:defRPr/>
            </a:pPr>
            <a:r>
              <a:rPr lang="en-US" sz="1200" u="sng" kern="0" dirty="0" smtClean="0">
                <a:solidFill>
                  <a:srgbClr val="000000"/>
                </a:solidFill>
                <a:latin typeface="Arial"/>
                <a:cs typeface="Times New Roman"/>
              </a:rPr>
              <a:t>    0</a:t>
            </a:r>
            <a:r>
              <a:rPr lang="en-US" sz="1200" kern="0" dirty="0" smtClean="0">
                <a:solidFill>
                  <a:srgbClr val="000000"/>
                </a:solidFill>
                <a:latin typeface="Arial"/>
                <a:cs typeface="Times New Roman"/>
              </a:rPr>
              <a:t> Contractors</a:t>
            </a:r>
          </a:p>
          <a:p>
            <a:pPr marL="400050" lvl="1" indent="-171450" eaLnBrk="0" hangingPunct="0">
              <a:defRPr/>
            </a:pPr>
            <a:r>
              <a:rPr lang="en-US" sz="1200" kern="0" dirty="0" smtClean="0">
                <a:solidFill>
                  <a:srgbClr val="000000"/>
                </a:solidFill>
                <a:latin typeface="Arial"/>
                <a:cs typeface="Times New Roman"/>
              </a:rPr>
              <a:t>	109 Total Workforce</a:t>
            </a:r>
          </a:p>
          <a:p>
            <a:pPr marL="400050" lvl="1" indent="-171450" algn="r" eaLnBrk="0" hangingPunct="0">
              <a:tabLst>
                <a:tab pos="1882775" algn="l"/>
              </a:tabLst>
              <a:defRPr/>
            </a:pPr>
            <a:r>
              <a:rPr lang="en-US" sz="1200" kern="0" dirty="0" smtClean="0">
                <a:solidFill>
                  <a:srgbClr val="FF0000"/>
                </a:solidFill>
                <a:latin typeface="Arial"/>
                <a:cs typeface="Times New Roman"/>
              </a:rPr>
              <a:t>	</a:t>
            </a:r>
            <a:endParaRPr lang="en-US" sz="900" i="1" kern="0" dirty="0" smtClean="0">
              <a:solidFill>
                <a:srgbClr val="FF0000"/>
              </a:solidFill>
              <a:latin typeface="Arial"/>
              <a:cs typeface="Times New Roman"/>
            </a:endParaRPr>
          </a:p>
        </p:txBody>
      </p:sp>
      <p:sp>
        <p:nvSpPr>
          <p:cNvPr id="22" name="Content Placeholder 2"/>
          <p:cNvSpPr txBox="1">
            <a:spLocks/>
          </p:cNvSpPr>
          <p:nvPr/>
        </p:nvSpPr>
        <p:spPr bwMode="auto">
          <a:xfrm>
            <a:off x="6799730" y="5257800"/>
            <a:ext cx="1828800" cy="1295400"/>
          </a:xfrm>
          <a:prstGeom prst="rect">
            <a:avLst/>
          </a:prstGeom>
          <a:solidFill>
            <a:srgbClr val="CCECFF"/>
          </a:solidFill>
          <a:ln w="9525">
            <a:solidFill>
              <a:schemeClr val="accent2">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171450" indent="-171450" algn="ctr" eaLnBrk="0" hangingPunct="0">
              <a:defRPr/>
            </a:pPr>
            <a:r>
              <a:rPr lang="en-US" sz="1600" u="sng" kern="0" dirty="0" smtClean="0">
                <a:solidFill>
                  <a:srgbClr val="000000"/>
                </a:solidFill>
                <a:latin typeface="Arial"/>
                <a:cs typeface="Times New Roman"/>
              </a:rPr>
              <a:t>Locations</a:t>
            </a:r>
          </a:p>
          <a:p>
            <a:pPr marL="400050" lvl="1" indent="-171450" eaLnBrk="0" hangingPunct="0">
              <a:buFontTx/>
              <a:buChar char="•"/>
              <a:defRPr/>
            </a:pPr>
            <a:r>
              <a:rPr lang="en-US" sz="1200" kern="0" dirty="0" smtClean="0">
                <a:solidFill>
                  <a:srgbClr val="000000"/>
                </a:solidFill>
                <a:latin typeface="Arial"/>
                <a:cs typeface="Times New Roman"/>
              </a:rPr>
              <a:t>Millington, TN</a:t>
            </a:r>
          </a:p>
          <a:p>
            <a:pPr marL="400050" lvl="1" indent="-171450" eaLnBrk="0" hangingPunct="0">
              <a:buFontTx/>
              <a:buChar char="•"/>
              <a:defRPr/>
            </a:pPr>
            <a:r>
              <a:rPr lang="en-US" sz="1200" kern="0" dirty="0" smtClean="0">
                <a:solidFill>
                  <a:srgbClr val="000000"/>
                </a:solidFill>
                <a:latin typeface="Arial"/>
                <a:cs typeface="Times New Roman"/>
              </a:rPr>
              <a:t>Orlando, FL</a:t>
            </a:r>
          </a:p>
        </p:txBody>
      </p:sp>
      <p:graphicFrame>
        <p:nvGraphicFramePr>
          <p:cNvPr id="23" name="Diagram 22"/>
          <p:cNvGraphicFramePr/>
          <p:nvPr>
            <p:extLst/>
          </p:nvPr>
        </p:nvGraphicFramePr>
        <p:xfrm>
          <a:off x="685800" y="1143000"/>
          <a:ext cx="74676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Oval 23"/>
          <p:cNvSpPr/>
          <p:nvPr/>
        </p:nvSpPr>
        <p:spPr bwMode="auto">
          <a:xfrm>
            <a:off x="7741920" y="2634344"/>
            <a:ext cx="182880" cy="182880"/>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27" name="Oval 26"/>
          <p:cNvSpPr/>
          <p:nvPr/>
        </p:nvSpPr>
        <p:spPr bwMode="auto">
          <a:xfrm>
            <a:off x="8458200" y="3200400"/>
            <a:ext cx="137160" cy="137160"/>
          </a:xfrm>
          <a:prstGeom prst="ellipse">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15" name="Oval 14"/>
          <p:cNvSpPr/>
          <p:nvPr/>
        </p:nvSpPr>
        <p:spPr bwMode="auto">
          <a:xfrm>
            <a:off x="7076226" y="5758544"/>
            <a:ext cx="137160" cy="137160"/>
          </a:xfrm>
          <a:prstGeom prst="ellipse">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19" name="Oval 18"/>
          <p:cNvSpPr/>
          <p:nvPr/>
        </p:nvSpPr>
        <p:spPr bwMode="auto">
          <a:xfrm>
            <a:off x="7071874" y="5562600"/>
            <a:ext cx="137160" cy="137160"/>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spAutoFit/>
          </a:bodyPr>
          <a:lstStyle/>
          <a:p>
            <a:pPr marL="114300" indent="-114300">
              <a:spcBef>
                <a:spcPct val="50000"/>
              </a:spcBef>
              <a:buFontTx/>
              <a:buChar char="•"/>
            </a:pPr>
            <a:endParaRPr lang="en-US" sz="1800" smtClean="0">
              <a:solidFill>
                <a:srgbClr val="000000"/>
              </a:solidFill>
              <a:latin typeface="Arial" charset="0"/>
            </a:endParaRPr>
          </a:p>
        </p:txBody>
      </p:sp>
      <p:sp>
        <p:nvSpPr>
          <p:cNvPr id="5" name="TextBox 4"/>
          <p:cNvSpPr txBox="1"/>
          <p:nvPr/>
        </p:nvSpPr>
        <p:spPr>
          <a:xfrm>
            <a:off x="5905434" y="5631180"/>
            <a:ext cx="838331" cy="707886"/>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000" dirty="0" smtClean="0">
                <a:latin typeface="Arial" panose="020B0604020202020204" pitchFamily="34" charset="0"/>
                <a:cs typeface="Arial" panose="020B0604020202020204" pitchFamily="34" charset="0"/>
              </a:rPr>
              <a:t>Plus-up to ~ 135</a:t>
            </a:r>
          </a:p>
          <a:p>
            <a:pPr algn="ctr"/>
            <a:r>
              <a:rPr lang="en-US" sz="1000" dirty="0" smtClean="0">
                <a:latin typeface="Arial" panose="020B0604020202020204" pitchFamily="34" charset="0"/>
                <a:cs typeface="Arial" panose="020B0604020202020204" pitchFamily="34" charset="0"/>
              </a:rPr>
              <a:t>by end FY2020</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88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ChangeArrowheads="1"/>
          </p:cNvSpPr>
          <p:nvPr/>
        </p:nvSpPr>
        <p:spPr bwMode="auto">
          <a:xfrm>
            <a:off x="61722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en-US" dirty="0">
              <a:solidFill>
                <a:srgbClr val="000000"/>
              </a:solidFill>
              <a:latin typeface="Arial" panose="020B0604020202020204" pitchFamily="34" charset="0"/>
              <a:cs typeface="Arial" panose="020B0604020202020204" pitchFamily="34" charset="0"/>
            </a:endParaRPr>
          </a:p>
        </p:txBody>
      </p:sp>
      <p:sp>
        <p:nvSpPr>
          <p:cNvPr id="8198" name="Rectangle 4"/>
          <p:cNvSpPr>
            <a:spLocks noChangeArrowheads="1"/>
          </p:cNvSpPr>
          <p:nvPr/>
        </p:nvSpPr>
        <p:spPr bwMode="auto">
          <a:xfrm>
            <a:off x="825500" y="2297112"/>
            <a:ext cx="1308100" cy="4024860"/>
          </a:xfrm>
          <a:prstGeom prst="rect">
            <a:avLst/>
          </a:prstGeom>
          <a:solidFill>
            <a:srgbClr val="CCECFF"/>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en-US" dirty="0">
              <a:solidFill>
                <a:srgbClr val="000000"/>
              </a:solidFill>
              <a:latin typeface="Arial" panose="020B0604020202020204" pitchFamily="34" charset="0"/>
              <a:cs typeface="Arial" panose="020B0604020202020204" pitchFamily="34" charset="0"/>
            </a:endParaRPr>
          </a:p>
        </p:txBody>
      </p:sp>
      <p:sp>
        <p:nvSpPr>
          <p:cNvPr id="8199" name="Rectangle 5"/>
          <p:cNvSpPr>
            <a:spLocks noChangeArrowheads="1"/>
          </p:cNvSpPr>
          <p:nvPr/>
        </p:nvSpPr>
        <p:spPr bwMode="auto">
          <a:xfrm>
            <a:off x="25908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en-US" dirty="0">
              <a:solidFill>
                <a:srgbClr val="000000"/>
              </a:solidFill>
              <a:latin typeface="Arial" panose="020B0604020202020204" pitchFamily="34" charset="0"/>
              <a:cs typeface="Arial" panose="020B0604020202020204" pitchFamily="34" charset="0"/>
            </a:endParaRPr>
          </a:p>
        </p:txBody>
      </p:sp>
      <p:sp>
        <p:nvSpPr>
          <p:cNvPr id="8200" name="Rectangle 6"/>
          <p:cNvSpPr>
            <a:spLocks noChangeArrowheads="1"/>
          </p:cNvSpPr>
          <p:nvPr/>
        </p:nvSpPr>
        <p:spPr bwMode="auto">
          <a:xfrm>
            <a:off x="4495800" y="2297112"/>
            <a:ext cx="1295400" cy="4024860"/>
          </a:xfrm>
          <a:prstGeom prst="rect">
            <a:avLst/>
          </a:prstGeom>
          <a:solidFill>
            <a:srgbClr val="CCECFF"/>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en-US" dirty="0">
              <a:solidFill>
                <a:srgbClr val="000000"/>
              </a:solidFill>
              <a:latin typeface="Arial" panose="020B0604020202020204" pitchFamily="34" charset="0"/>
              <a:cs typeface="Arial" panose="020B0604020202020204" pitchFamily="34" charset="0"/>
            </a:endParaRPr>
          </a:p>
        </p:txBody>
      </p:sp>
      <p:sp>
        <p:nvSpPr>
          <p:cNvPr id="8201" name="Rectangle 7"/>
          <p:cNvSpPr>
            <a:spLocks noChangeArrowheads="1"/>
          </p:cNvSpPr>
          <p:nvPr/>
        </p:nvSpPr>
        <p:spPr bwMode="auto">
          <a:xfrm>
            <a:off x="2133600" y="1336675"/>
            <a:ext cx="4114800" cy="568325"/>
          </a:xfrm>
          <a:prstGeom prst="rect">
            <a:avLst/>
          </a:prstGeom>
          <a:solidFill>
            <a:schemeClr val="accent1">
              <a:lumMod val="40000"/>
              <a:lumOff val="60000"/>
            </a:schemeClr>
          </a:solidFill>
          <a:ln w="12700">
            <a:solidFill>
              <a:schemeClr val="tx1"/>
            </a:solidFill>
            <a:miter lim="800000"/>
            <a:headEnd/>
            <a:tailEnd/>
          </a:ln>
          <a:scene3d>
            <a:camera prst="orthographicFront"/>
            <a:lightRig rig="threePt" dir="t"/>
          </a:scene3d>
          <a:sp3d>
            <a:bevelT/>
          </a:sp3d>
        </p:spPr>
        <p:txBody>
          <a:bodyPr wrap="none" lIns="92075" tIns="46038" rIns="92075" bIns="46038" anchor="ctr"/>
          <a:lstStyle/>
          <a:p>
            <a:pPr algn="ctr" eaLnBrk="0" hangingPunct="0">
              <a:defRPr/>
            </a:pPr>
            <a:r>
              <a:rPr lang="en-US" sz="2000" dirty="0">
                <a:solidFill>
                  <a:srgbClr val="000000"/>
                </a:solidFill>
                <a:latin typeface="Arial" panose="020B0604020202020204" pitchFamily="34" charset="0"/>
                <a:cs typeface="Arial" panose="020B0604020202020204" pitchFamily="34" charset="0"/>
              </a:rPr>
              <a:t>Define </a:t>
            </a:r>
            <a:r>
              <a:rPr lang="en-US" sz="2000" dirty="0" smtClean="0">
                <a:solidFill>
                  <a:srgbClr val="000000"/>
                </a:solidFill>
                <a:latin typeface="Arial" panose="020B0604020202020204" pitchFamily="34" charset="0"/>
                <a:cs typeface="Arial" panose="020B0604020202020204" pitchFamily="34" charset="0"/>
              </a:rPr>
              <a:t>Navy’s Manpower Demand</a:t>
            </a:r>
            <a:endParaRPr lang="en-US" sz="2000" dirty="0">
              <a:solidFill>
                <a:srgbClr val="000000"/>
              </a:solidFill>
              <a:latin typeface="Arial" panose="020B0604020202020204" pitchFamily="34" charset="0"/>
              <a:cs typeface="Arial" panose="020B0604020202020204" pitchFamily="34" charset="0"/>
            </a:endParaRPr>
          </a:p>
        </p:txBody>
      </p:sp>
      <p:sp>
        <p:nvSpPr>
          <p:cNvPr id="10258" name="Rectangle 8"/>
          <p:cNvSpPr>
            <a:spLocks noChangeArrowheads="1"/>
          </p:cNvSpPr>
          <p:nvPr/>
        </p:nvSpPr>
        <p:spPr bwMode="auto">
          <a:xfrm>
            <a:off x="762000" y="5476486"/>
            <a:ext cx="14478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latin typeface="Arial" panose="020B0604020202020204" pitchFamily="34" charset="0"/>
                <a:cs typeface="Arial" panose="020B0604020202020204" pitchFamily="34" charset="0"/>
              </a:rPr>
              <a:t>Navy </a:t>
            </a:r>
          </a:p>
          <a:p>
            <a:pPr algn="ctr" eaLnBrk="0" hangingPunct="0"/>
            <a:r>
              <a:rPr lang="en-US" sz="1200" b="1" i="1" dirty="0" smtClean="0">
                <a:solidFill>
                  <a:srgbClr val="000000"/>
                </a:solidFill>
                <a:latin typeface="Arial" panose="020B0604020202020204" pitchFamily="34" charset="0"/>
                <a:cs typeface="Arial" panose="020B0604020202020204" pitchFamily="34" charset="0"/>
              </a:rPr>
              <a:t>Occupational</a:t>
            </a:r>
            <a:endParaRPr lang="en-US" sz="1200" b="1" i="1" dirty="0">
              <a:solidFill>
                <a:srgbClr val="000000"/>
              </a:solidFill>
              <a:latin typeface="Arial" panose="020B0604020202020204" pitchFamily="34" charset="0"/>
              <a:cs typeface="Arial" panose="020B0604020202020204" pitchFamily="34" charset="0"/>
            </a:endParaRPr>
          </a:p>
          <a:p>
            <a:pPr algn="ctr" eaLnBrk="0" hangingPunct="0"/>
            <a:r>
              <a:rPr lang="en-US" sz="1200" b="1" i="1" dirty="0" smtClean="0">
                <a:solidFill>
                  <a:srgbClr val="000000"/>
                </a:solidFill>
                <a:latin typeface="Arial" panose="020B0604020202020204" pitchFamily="34" charset="0"/>
                <a:cs typeface="Arial" panose="020B0604020202020204" pitchFamily="34" charset="0"/>
              </a:rPr>
              <a:t>Classification Systems</a:t>
            </a:r>
            <a:endParaRPr lang="en-US" sz="1200" b="1" i="1" dirty="0">
              <a:solidFill>
                <a:srgbClr val="000000"/>
              </a:solidFill>
              <a:latin typeface="Arial" panose="020B0604020202020204" pitchFamily="34" charset="0"/>
              <a:cs typeface="Arial" panose="020B0604020202020204" pitchFamily="34" charset="0"/>
            </a:endParaRPr>
          </a:p>
        </p:txBody>
      </p:sp>
      <p:sp>
        <p:nvSpPr>
          <p:cNvPr id="10259" name="Rectangle 9"/>
          <p:cNvSpPr>
            <a:spLocks noChangeArrowheads="1"/>
          </p:cNvSpPr>
          <p:nvPr/>
        </p:nvSpPr>
        <p:spPr bwMode="auto">
          <a:xfrm>
            <a:off x="2590800" y="5476486"/>
            <a:ext cx="1295400" cy="831639"/>
          </a:xfrm>
          <a:prstGeom prst="rect">
            <a:avLst/>
          </a:prstGeom>
          <a:noFill/>
          <a:ln w="9525">
            <a:noFill/>
            <a:miter lim="800000"/>
            <a:headEnd/>
            <a:tailEnd/>
          </a:ln>
        </p:spPr>
        <p:txBody>
          <a:bodyPr lIns="0" tIns="46038" rIns="0" bIns="46038">
            <a:spAutoFit/>
          </a:bodyPr>
          <a:lstStyle/>
          <a:p>
            <a:pPr algn="ctr" eaLnBrk="0" hangingPunct="0"/>
            <a:r>
              <a:rPr lang="en-US" sz="1200" b="1" i="1" dirty="0" smtClean="0">
                <a:solidFill>
                  <a:srgbClr val="000000"/>
                </a:solidFill>
                <a:latin typeface="Arial" panose="020B0604020202020204" pitchFamily="34" charset="0"/>
                <a:cs typeface="Arial" panose="020B0604020202020204" pitchFamily="34" charset="0"/>
              </a:rPr>
              <a:t>Fleet </a:t>
            </a:r>
          </a:p>
          <a:p>
            <a:pPr algn="ctr" eaLnBrk="0" hangingPunct="0"/>
            <a:r>
              <a:rPr lang="en-US" sz="1200" b="1" i="1" dirty="0" smtClean="0">
                <a:solidFill>
                  <a:srgbClr val="000000"/>
                </a:solidFill>
                <a:latin typeface="Arial" panose="020B0604020202020204" pitchFamily="34" charset="0"/>
                <a:cs typeface="Arial" panose="020B0604020202020204" pitchFamily="34" charset="0"/>
              </a:rPr>
              <a:t>Manpower </a:t>
            </a:r>
            <a:endParaRPr lang="en-US" sz="1200" b="1" i="1" dirty="0">
              <a:solidFill>
                <a:srgbClr val="000000"/>
              </a:solidFill>
              <a:latin typeface="Arial" panose="020B0604020202020204" pitchFamily="34" charset="0"/>
              <a:cs typeface="Arial" panose="020B0604020202020204" pitchFamily="34" charset="0"/>
            </a:endParaRPr>
          </a:p>
          <a:p>
            <a:pPr algn="ctr" eaLnBrk="0" hangingPunct="0"/>
            <a:r>
              <a:rPr lang="en-US" sz="1200" b="1" i="1" dirty="0">
                <a:solidFill>
                  <a:srgbClr val="000000"/>
                </a:solidFill>
                <a:latin typeface="Arial" panose="020B0604020202020204" pitchFamily="34" charset="0"/>
                <a:cs typeface="Arial" panose="020B0604020202020204" pitchFamily="34" charset="0"/>
              </a:rPr>
              <a:t>Requirements Determination</a:t>
            </a:r>
          </a:p>
        </p:txBody>
      </p:sp>
      <p:sp>
        <p:nvSpPr>
          <p:cNvPr id="10260" name="Rectangle 10"/>
          <p:cNvSpPr>
            <a:spLocks noChangeArrowheads="1"/>
          </p:cNvSpPr>
          <p:nvPr/>
        </p:nvSpPr>
        <p:spPr bwMode="auto">
          <a:xfrm>
            <a:off x="6096000" y="5492361"/>
            <a:ext cx="14478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latin typeface="Arial" panose="020B0604020202020204" pitchFamily="34" charset="0"/>
                <a:cs typeface="Arial" panose="020B0604020202020204" pitchFamily="34" charset="0"/>
              </a:rPr>
              <a:t>Navy Manpower Information </a:t>
            </a:r>
          </a:p>
          <a:p>
            <a:pPr algn="ctr" eaLnBrk="0" hangingPunct="0"/>
            <a:r>
              <a:rPr lang="en-US" sz="1200" b="1" i="1" dirty="0" smtClean="0">
                <a:solidFill>
                  <a:srgbClr val="000000"/>
                </a:solidFill>
                <a:latin typeface="Arial" panose="020B0604020202020204" pitchFamily="34" charset="0"/>
                <a:cs typeface="Arial" panose="020B0604020202020204" pitchFamily="34" charset="0"/>
              </a:rPr>
              <a:t>System </a:t>
            </a:r>
          </a:p>
          <a:p>
            <a:pPr algn="ctr" eaLnBrk="0" hangingPunct="0"/>
            <a:r>
              <a:rPr lang="en-US" sz="1200" b="1" i="1" dirty="0" smtClean="0">
                <a:solidFill>
                  <a:srgbClr val="000000"/>
                </a:solidFill>
                <a:latin typeface="Arial" panose="020B0604020202020204" pitchFamily="34" charset="0"/>
                <a:cs typeface="Arial" panose="020B0604020202020204" pitchFamily="34" charset="0"/>
              </a:rPr>
              <a:t>Business </a:t>
            </a:r>
            <a:r>
              <a:rPr lang="en-US" sz="1200" b="1" i="1" dirty="0">
                <a:solidFill>
                  <a:srgbClr val="000000"/>
                </a:solidFill>
                <a:latin typeface="Arial" panose="020B0604020202020204" pitchFamily="34" charset="0"/>
                <a:cs typeface="Arial" panose="020B0604020202020204" pitchFamily="34" charset="0"/>
              </a:rPr>
              <a:t>RQMT </a:t>
            </a:r>
          </a:p>
        </p:txBody>
      </p:sp>
      <p:sp>
        <p:nvSpPr>
          <p:cNvPr id="10268" name="Rectangle 22"/>
          <p:cNvSpPr>
            <a:spLocks noChangeArrowheads="1"/>
          </p:cNvSpPr>
          <p:nvPr/>
        </p:nvSpPr>
        <p:spPr bwMode="auto">
          <a:xfrm>
            <a:off x="4438650" y="5476486"/>
            <a:ext cx="1371600" cy="831639"/>
          </a:xfrm>
          <a:prstGeom prst="rect">
            <a:avLst/>
          </a:prstGeom>
          <a:noFill/>
          <a:ln w="9525">
            <a:noFill/>
            <a:miter lim="800000"/>
            <a:headEnd/>
            <a:tailEnd/>
          </a:ln>
        </p:spPr>
        <p:txBody>
          <a:bodyPr lIns="92075" tIns="46038" rIns="92075" bIns="46038">
            <a:spAutoFit/>
          </a:bodyPr>
          <a:lstStyle/>
          <a:p>
            <a:pPr algn="ctr" eaLnBrk="0" hangingPunct="0"/>
            <a:r>
              <a:rPr lang="en-US" sz="1200" b="1" i="1" dirty="0" smtClean="0">
                <a:solidFill>
                  <a:srgbClr val="000000"/>
                </a:solidFill>
                <a:latin typeface="Arial" panose="020B0604020202020204" pitchFamily="34" charset="0"/>
                <a:cs typeface="Arial" panose="020B0604020202020204" pitchFamily="34" charset="0"/>
              </a:rPr>
              <a:t>Navy </a:t>
            </a:r>
          </a:p>
          <a:p>
            <a:pPr algn="ctr" eaLnBrk="0" hangingPunct="0"/>
            <a:r>
              <a:rPr lang="en-US" sz="1200" b="1" i="1" dirty="0" smtClean="0">
                <a:solidFill>
                  <a:srgbClr val="000000"/>
                </a:solidFill>
                <a:latin typeface="Arial" panose="020B0604020202020204" pitchFamily="34" charset="0"/>
                <a:cs typeface="Arial" panose="020B0604020202020204" pitchFamily="34" charset="0"/>
              </a:rPr>
              <a:t>Manpower </a:t>
            </a:r>
            <a:r>
              <a:rPr lang="en-US" sz="1200" b="1" i="1" dirty="0">
                <a:solidFill>
                  <a:srgbClr val="000000"/>
                </a:solidFill>
                <a:latin typeface="Arial" panose="020B0604020202020204" pitchFamily="34" charset="0"/>
                <a:cs typeface="Arial" panose="020B0604020202020204" pitchFamily="34" charset="0"/>
              </a:rPr>
              <a:t>Mgmt </a:t>
            </a:r>
            <a:r>
              <a:rPr lang="en-US" sz="1200" b="1" i="1" dirty="0" smtClean="0">
                <a:solidFill>
                  <a:srgbClr val="000000"/>
                </a:solidFill>
                <a:latin typeface="Arial" panose="020B0604020202020204" pitchFamily="34" charset="0"/>
                <a:cs typeface="Arial" panose="020B0604020202020204" pitchFamily="34" charset="0"/>
              </a:rPr>
              <a:t>Program Administration</a:t>
            </a:r>
            <a:endParaRPr lang="en-US" sz="1200" b="1" i="1" dirty="0">
              <a:solidFill>
                <a:srgbClr val="000000"/>
              </a:solidFill>
              <a:latin typeface="Arial" panose="020B0604020202020204" pitchFamily="34" charset="0"/>
              <a:cs typeface="Arial" panose="020B0604020202020204" pitchFamily="34" charset="0"/>
            </a:endParaRPr>
          </a:p>
        </p:txBody>
      </p:sp>
      <p:sp>
        <p:nvSpPr>
          <p:cNvPr id="8213" name="Rectangle 23"/>
          <p:cNvSpPr>
            <a:spLocks noChangeArrowheads="1"/>
          </p:cNvSpPr>
          <p:nvPr/>
        </p:nvSpPr>
        <p:spPr bwMode="auto">
          <a:xfrm>
            <a:off x="7924800" y="2830512"/>
            <a:ext cx="1066800" cy="2438400"/>
          </a:xfrm>
          <a:prstGeom prst="rect">
            <a:avLst/>
          </a:prstGeom>
          <a:solidFill>
            <a:srgbClr val="66FF33"/>
          </a:solidFill>
          <a:ln w="12700">
            <a:solidFill>
              <a:schemeClr val="tx1"/>
            </a:solidFill>
            <a:miter lim="800000"/>
            <a:headEnd/>
            <a:tailEnd/>
          </a:ln>
          <a:effectLst>
            <a:glow rad="63500">
              <a:schemeClr val="accent1">
                <a:satMod val="175000"/>
                <a:alpha val="40000"/>
              </a:schemeClr>
            </a:glow>
          </a:effectLst>
          <a:scene3d>
            <a:camera prst="orthographicFront"/>
            <a:lightRig rig="threePt" dir="t"/>
          </a:scene3d>
          <a:sp3d>
            <a:bevelT/>
          </a:sp3d>
        </p:spPr>
        <p:txBody>
          <a:bodyPr lIns="92075" tIns="46038" rIns="92075" bIns="46038" anchor="ctr"/>
          <a:lstStyle/>
          <a:p>
            <a:pPr algn="ctr" eaLnBrk="0" hangingPunct="0">
              <a:defRPr/>
            </a:pPr>
            <a:r>
              <a:rPr lang="en-US" sz="1400" b="1" u="sng" dirty="0">
                <a:solidFill>
                  <a:srgbClr val="000000"/>
                </a:solidFill>
                <a:latin typeface="Arial" panose="020B0604020202020204" pitchFamily="34" charset="0"/>
                <a:cs typeface="Arial" panose="020B0604020202020204" pitchFamily="34" charset="0"/>
              </a:rPr>
              <a:t>Outcome</a:t>
            </a:r>
          </a:p>
          <a:p>
            <a:pPr algn="ctr" eaLnBrk="0" hangingPunct="0">
              <a:defRPr/>
            </a:pPr>
            <a:endParaRPr lang="en-US" sz="1000" b="1" dirty="0">
              <a:solidFill>
                <a:srgbClr val="000000"/>
              </a:solidFill>
              <a:latin typeface="Arial" panose="020B0604020202020204" pitchFamily="34" charset="0"/>
              <a:cs typeface="Arial" panose="020B0604020202020204" pitchFamily="34" charset="0"/>
            </a:endParaRPr>
          </a:p>
          <a:p>
            <a:pPr algn="ctr" eaLnBrk="0" hangingPunct="0">
              <a:defRPr/>
            </a:pPr>
            <a:r>
              <a:rPr lang="en-US" sz="1200" dirty="0">
                <a:solidFill>
                  <a:srgbClr val="000000"/>
                </a:solidFill>
                <a:latin typeface="Arial" panose="020B0604020202020204" pitchFamily="34" charset="0"/>
                <a:cs typeface="Arial" panose="020B0604020202020204" pitchFamily="34" charset="0"/>
              </a:rPr>
              <a:t>Proper </a:t>
            </a:r>
            <a:r>
              <a:rPr lang="en-US" sz="1200" dirty="0" smtClean="0">
                <a:solidFill>
                  <a:srgbClr val="000000"/>
                </a:solidFill>
                <a:latin typeface="Arial" panose="020B0604020202020204" pitchFamily="34" charset="0"/>
                <a:cs typeface="Arial" panose="020B0604020202020204" pitchFamily="34" charset="0"/>
              </a:rPr>
              <a:t>Position</a:t>
            </a:r>
          </a:p>
          <a:p>
            <a:pPr algn="ctr" eaLnBrk="0" hangingPunct="0">
              <a:defRPr/>
            </a:pPr>
            <a:r>
              <a:rPr lang="en-US" sz="1200" dirty="0" smtClean="0">
                <a:solidFill>
                  <a:srgbClr val="000000"/>
                </a:solidFill>
                <a:latin typeface="Arial" panose="020B0604020202020204" pitchFamily="34" charset="0"/>
                <a:cs typeface="Arial" panose="020B0604020202020204" pitchFamily="34" charset="0"/>
              </a:rPr>
              <a:t>And Human Resource</a:t>
            </a:r>
          </a:p>
          <a:p>
            <a:pPr algn="ctr" eaLnBrk="0" hangingPunct="0">
              <a:defRPr/>
            </a:pPr>
            <a:r>
              <a:rPr lang="en-US" sz="1200" dirty="0" smtClean="0">
                <a:solidFill>
                  <a:srgbClr val="000000"/>
                </a:solidFill>
                <a:latin typeface="Arial" panose="020B0604020202020204" pitchFamily="34" charset="0"/>
                <a:cs typeface="Arial" panose="020B0604020202020204" pitchFamily="34" charset="0"/>
              </a:rPr>
              <a:t>Demand </a:t>
            </a:r>
            <a:r>
              <a:rPr lang="en-US" sz="1200" dirty="0">
                <a:solidFill>
                  <a:srgbClr val="000000"/>
                </a:solidFill>
                <a:latin typeface="Arial" panose="020B0604020202020204" pitchFamily="34" charset="0"/>
                <a:cs typeface="Arial" panose="020B0604020202020204" pitchFamily="34" charset="0"/>
              </a:rPr>
              <a:t>Signal</a:t>
            </a:r>
            <a:endParaRPr lang="en-US" sz="800" dirty="0">
              <a:solidFill>
                <a:srgbClr val="000000"/>
              </a:solidFill>
              <a:latin typeface="Arial" panose="020B0604020202020204" pitchFamily="34" charset="0"/>
              <a:cs typeface="Arial" panose="020B0604020202020204" pitchFamily="34" charset="0"/>
            </a:endParaRPr>
          </a:p>
        </p:txBody>
      </p:sp>
      <p:sp>
        <p:nvSpPr>
          <p:cNvPr id="10272"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1A575E8E-C2D8-4717-A801-BE6250B1EEE1}" type="slidenum">
              <a:rPr lang="en-US" sz="1000">
                <a:solidFill>
                  <a:srgbClr val="000000"/>
                </a:solidFill>
                <a:latin typeface="Arial" panose="020B0604020202020204" pitchFamily="34" charset="0"/>
                <a:cs typeface="Arial" panose="020B0604020202020204" pitchFamily="34" charset="0"/>
              </a:rPr>
              <a:pPr algn="r"/>
              <a:t>7</a:t>
            </a:fld>
            <a:endParaRPr lang="en-US" sz="10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1065915" y="6361031"/>
            <a:ext cx="880369" cy="307777"/>
          </a:xfrm>
          <a:prstGeom prst="rect">
            <a:avLst/>
          </a:prstGeom>
          <a:noFill/>
        </p:spPr>
        <p:txBody>
          <a:bodyPr wrap="none">
            <a:spAutoFit/>
          </a:bodyPr>
          <a:lstStyle/>
          <a:p>
            <a:pPr>
              <a:defRPr/>
            </a:pPr>
            <a:r>
              <a:rPr lang="en-US" sz="1400" dirty="0">
                <a:solidFill>
                  <a:srgbClr val="000000"/>
                </a:solidFill>
                <a:latin typeface="Arial" panose="020B0604020202020204" pitchFamily="34" charset="0"/>
                <a:cs typeface="Arial" panose="020B0604020202020204" pitchFamily="34" charset="0"/>
              </a:rPr>
              <a:t>Code 10</a:t>
            </a:r>
          </a:p>
        </p:txBody>
      </p:sp>
      <p:sp>
        <p:nvSpPr>
          <p:cNvPr id="27" name="TextBox 26"/>
          <p:cNvSpPr txBox="1"/>
          <p:nvPr/>
        </p:nvSpPr>
        <p:spPr>
          <a:xfrm>
            <a:off x="2545513" y="6384680"/>
            <a:ext cx="1407758" cy="307777"/>
          </a:xfrm>
          <a:prstGeom prst="rect">
            <a:avLst/>
          </a:prstGeom>
          <a:noFill/>
        </p:spPr>
        <p:txBody>
          <a:bodyPr wrap="none">
            <a:spAutoFit/>
          </a:bodyPr>
          <a:lstStyle/>
          <a:p>
            <a:pPr>
              <a:defRPr/>
            </a:pPr>
            <a:r>
              <a:rPr lang="en-US" sz="1400" dirty="0">
                <a:solidFill>
                  <a:srgbClr val="000000"/>
                </a:solidFill>
                <a:latin typeface="Arial" panose="020B0604020202020204" pitchFamily="34" charset="0"/>
                <a:cs typeface="Arial" panose="020B0604020202020204" pitchFamily="34" charset="0"/>
              </a:rPr>
              <a:t>Codes 30 &amp; 40</a:t>
            </a:r>
          </a:p>
        </p:txBody>
      </p:sp>
      <p:sp>
        <p:nvSpPr>
          <p:cNvPr id="28" name="TextBox 27"/>
          <p:cNvSpPr txBox="1"/>
          <p:nvPr/>
        </p:nvSpPr>
        <p:spPr>
          <a:xfrm>
            <a:off x="4699867" y="6353148"/>
            <a:ext cx="880369" cy="307777"/>
          </a:xfrm>
          <a:prstGeom prst="rect">
            <a:avLst/>
          </a:prstGeom>
          <a:noFill/>
        </p:spPr>
        <p:txBody>
          <a:bodyPr wrap="none">
            <a:spAutoFit/>
          </a:bodyPr>
          <a:lstStyle/>
          <a:p>
            <a:pPr>
              <a:defRPr/>
            </a:pPr>
            <a:r>
              <a:rPr lang="en-US" sz="1400" dirty="0">
                <a:solidFill>
                  <a:srgbClr val="000000"/>
                </a:solidFill>
                <a:latin typeface="Arial" panose="020B0604020202020204" pitchFamily="34" charset="0"/>
                <a:cs typeface="Arial" panose="020B0604020202020204" pitchFamily="34" charset="0"/>
              </a:rPr>
              <a:t>Code 20</a:t>
            </a:r>
          </a:p>
        </p:txBody>
      </p:sp>
      <p:sp>
        <p:nvSpPr>
          <p:cNvPr id="29" name="TextBox 28"/>
          <p:cNvSpPr txBox="1"/>
          <p:nvPr/>
        </p:nvSpPr>
        <p:spPr>
          <a:xfrm>
            <a:off x="6515301" y="6354101"/>
            <a:ext cx="582211" cy="307777"/>
          </a:xfrm>
          <a:prstGeom prst="rect">
            <a:avLst/>
          </a:prstGeom>
          <a:noFill/>
        </p:spPr>
        <p:txBody>
          <a:bodyPr wrap="none">
            <a:spAutoFit/>
          </a:bodyPr>
          <a:lstStyle/>
          <a:p>
            <a:pPr>
              <a:defRPr/>
            </a:pPr>
            <a:r>
              <a:rPr lang="en-US" sz="1400" dirty="0">
                <a:solidFill>
                  <a:srgbClr val="000000"/>
                </a:solidFill>
                <a:latin typeface="Arial" panose="020B0604020202020204" pitchFamily="34" charset="0"/>
                <a:cs typeface="Arial" panose="020B0604020202020204" pitchFamily="34" charset="0"/>
              </a:rPr>
              <a:t>FMO</a:t>
            </a:r>
          </a:p>
        </p:txBody>
      </p:sp>
      <p:cxnSp>
        <p:nvCxnSpPr>
          <p:cNvPr id="36" name="Shape 35"/>
          <p:cNvCxnSpPr>
            <a:stCxn id="8201" idx="2"/>
            <a:endCxn id="8198" idx="0"/>
          </p:cNvCxnSpPr>
          <p:nvPr/>
        </p:nvCxnSpPr>
        <p:spPr bwMode="auto">
          <a:xfrm rot="5400000">
            <a:off x="2639219" y="745331"/>
            <a:ext cx="392112" cy="271145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38" name="Shape 35"/>
          <p:cNvCxnSpPr>
            <a:stCxn id="8201" idx="2"/>
            <a:endCxn id="8197" idx="0"/>
          </p:cNvCxnSpPr>
          <p:nvPr/>
        </p:nvCxnSpPr>
        <p:spPr bwMode="auto">
          <a:xfrm rot="16200000" flipH="1">
            <a:off x="5309394" y="786606"/>
            <a:ext cx="392112" cy="26289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41" name="Shape 35"/>
          <p:cNvCxnSpPr>
            <a:stCxn id="8201" idx="2"/>
            <a:endCxn id="8200" idx="0"/>
          </p:cNvCxnSpPr>
          <p:nvPr/>
        </p:nvCxnSpPr>
        <p:spPr bwMode="auto">
          <a:xfrm rot="16200000" flipH="1">
            <a:off x="4471194" y="1624806"/>
            <a:ext cx="392112" cy="9525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44" name="Shape 35"/>
          <p:cNvCxnSpPr>
            <a:stCxn id="8201" idx="2"/>
            <a:endCxn id="8199" idx="0"/>
          </p:cNvCxnSpPr>
          <p:nvPr/>
        </p:nvCxnSpPr>
        <p:spPr bwMode="auto">
          <a:xfrm rot="5400000">
            <a:off x="3518694" y="1624806"/>
            <a:ext cx="392112" cy="952500"/>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sp>
        <p:nvSpPr>
          <p:cNvPr id="49" name="Right Arrow 48"/>
          <p:cNvSpPr/>
          <p:nvPr/>
        </p:nvSpPr>
        <p:spPr bwMode="auto">
          <a:xfrm>
            <a:off x="533400" y="2743200"/>
            <a:ext cx="7315200" cy="631824"/>
          </a:xfrm>
          <a:prstGeom prst="rightArrow">
            <a:avLst>
              <a:gd name="adj1" fmla="val 100000"/>
              <a:gd name="adj2" fmla="val 50000"/>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marL="114300" indent="-114300">
              <a:spcBef>
                <a:spcPct val="50000"/>
              </a:spcBef>
              <a:buFontTx/>
              <a:buChar char="•"/>
            </a:pPr>
            <a:endParaRPr lang="en-US" sz="1800" smtClean="0">
              <a:solidFill>
                <a:srgbClr val="000000"/>
              </a:solidFill>
              <a:latin typeface="Arial" panose="020B0604020202020204" pitchFamily="34" charset="0"/>
              <a:cs typeface="Arial" panose="020B0604020202020204" pitchFamily="34" charset="0"/>
            </a:endParaRPr>
          </a:p>
        </p:txBody>
      </p:sp>
      <p:sp>
        <p:nvSpPr>
          <p:cNvPr id="10280" name="Rectangle 13"/>
          <p:cNvSpPr>
            <a:spLocks noChangeArrowheads="1"/>
          </p:cNvSpPr>
          <p:nvPr/>
        </p:nvSpPr>
        <p:spPr bwMode="auto">
          <a:xfrm>
            <a:off x="609600" y="2741019"/>
            <a:ext cx="6842062" cy="456022"/>
          </a:xfrm>
          <a:prstGeom prst="rect">
            <a:avLst/>
          </a:prstGeom>
          <a:solidFill>
            <a:srgbClr val="FFC000"/>
          </a:solidFill>
          <a:ln w="9525">
            <a:noFill/>
            <a:miter lim="800000"/>
            <a:headEnd/>
            <a:tailEnd/>
          </a:ln>
        </p:spPr>
        <p:txBody>
          <a:bodyPr wrap="none" lIns="92075" tIns="46038" rIns="92075" bIns="46038" anchor="ctr"/>
          <a:lstStyle/>
          <a:p>
            <a:pPr algn="ctr" eaLnBrk="0" hangingPunct="0">
              <a:lnSpc>
                <a:spcPct val="120000"/>
              </a:lnSpc>
            </a:pPr>
            <a:r>
              <a:rPr lang="en-US" sz="1800" b="1" dirty="0">
                <a:solidFill>
                  <a:srgbClr val="000000"/>
                </a:solidFill>
                <a:latin typeface="Arial" panose="020B0604020202020204" pitchFamily="34" charset="0"/>
                <a:cs typeface="Arial" panose="020B0604020202020204" pitchFamily="34" charset="0"/>
              </a:rPr>
              <a:t>Conduct Manpower Studies</a:t>
            </a:r>
          </a:p>
          <a:p>
            <a:pPr algn="ctr" eaLnBrk="0" hangingPunct="0">
              <a:lnSpc>
                <a:spcPct val="120000"/>
              </a:lnSpc>
            </a:pPr>
            <a:r>
              <a:rPr lang="en-US" sz="1200" dirty="0">
                <a:solidFill>
                  <a:srgbClr val="000000"/>
                </a:solidFill>
                <a:latin typeface="Arial" panose="020B0604020202020204" pitchFamily="34" charset="0"/>
                <a:cs typeface="Arial" panose="020B0604020202020204" pitchFamily="34" charset="0"/>
              </a:rPr>
              <a:t>(Manpower Documents (SMD, SQMD, FMD), Staffing Standards, Occupational Standards, Models)</a:t>
            </a:r>
          </a:p>
        </p:txBody>
      </p:sp>
      <p:sp>
        <p:nvSpPr>
          <p:cNvPr id="52" name="Right Arrow 51"/>
          <p:cNvSpPr/>
          <p:nvPr/>
        </p:nvSpPr>
        <p:spPr bwMode="auto">
          <a:xfrm>
            <a:off x="533400" y="3733800"/>
            <a:ext cx="7315200" cy="719136"/>
          </a:xfrm>
          <a:prstGeom prst="rightArrow">
            <a:avLst>
              <a:gd name="adj1" fmla="val 100000"/>
              <a:gd name="adj2" fmla="val 50000"/>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marL="114300" indent="-114300">
              <a:spcBef>
                <a:spcPct val="50000"/>
              </a:spcBef>
              <a:buFontTx/>
              <a:buChar char="•"/>
            </a:pPr>
            <a:endParaRPr lang="en-US" sz="1800" smtClean="0">
              <a:solidFill>
                <a:srgbClr val="000000"/>
              </a:solidFill>
              <a:latin typeface="Arial" panose="020B0604020202020204" pitchFamily="34" charset="0"/>
              <a:cs typeface="Arial" panose="020B0604020202020204" pitchFamily="34" charset="0"/>
            </a:endParaRPr>
          </a:p>
        </p:txBody>
      </p:sp>
      <p:sp>
        <p:nvSpPr>
          <p:cNvPr id="10278" name="Rectangle 17"/>
          <p:cNvSpPr>
            <a:spLocks noChangeArrowheads="1"/>
          </p:cNvSpPr>
          <p:nvPr/>
        </p:nvSpPr>
        <p:spPr bwMode="auto">
          <a:xfrm>
            <a:off x="631235" y="3691940"/>
            <a:ext cx="6842062" cy="651460"/>
          </a:xfrm>
          <a:prstGeom prst="rect">
            <a:avLst/>
          </a:prstGeom>
          <a:noFill/>
          <a:ln w="9525">
            <a:noFill/>
            <a:miter lim="800000"/>
            <a:headEnd/>
            <a:tailEnd/>
          </a:ln>
        </p:spPr>
        <p:txBody>
          <a:bodyPr wrap="none" lIns="92075" tIns="46038" rIns="92075" bIns="46038" anchor="ctr"/>
          <a:lstStyle/>
          <a:p>
            <a:pPr algn="ctr" eaLnBrk="0" hangingPunct="0">
              <a:lnSpc>
                <a:spcPct val="120000"/>
              </a:lnSpc>
            </a:pPr>
            <a:r>
              <a:rPr lang="en-US" sz="1800" b="1" dirty="0">
                <a:solidFill>
                  <a:srgbClr val="000000"/>
                </a:solidFill>
                <a:latin typeface="Arial" panose="020B0604020202020204" pitchFamily="34" charset="0"/>
                <a:cs typeface="Arial" panose="020B0604020202020204" pitchFamily="34" charset="0"/>
              </a:rPr>
              <a:t>Perform Manpower Assessments</a:t>
            </a:r>
          </a:p>
          <a:p>
            <a:pPr algn="ctr" eaLnBrk="0" hangingPunct="0">
              <a:lnSpc>
                <a:spcPct val="120000"/>
              </a:lnSpc>
            </a:pPr>
            <a:r>
              <a:rPr lang="en-US" sz="1200" dirty="0">
                <a:solidFill>
                  <a:srgbClr val="000000"/>
                </a:solidFill>
                <a:latin typeface="Arial" panose="020B0604020202020204" pitchFamily="34" charset="0"/>
                <a:cs typeface="Arial" panose="020B0604020202020204" pitchFamily="34" charset="0"/>
              </a:rPr>
              <a:t>(PSMD, NTSP, ROC/POE, Manpower Change Request, Rating Mergers, SCRs, RISs, “What ifs”)</a:t>
            </a:r>
          </a:p>
        </p:txBody>
      </p:sp>
      <p:sp>
        <p:nvSpPr>
          <p:cNvPr id="56" name="Right Arrow 55"/>
          <p:cNvSpPr/>
          <p:nvPr/>
        </p:nvSpPr>
        <p:spPr bwMode="auto">
          <a:xfrm>
            <a:off x="533400" y="4724399"/>
            <a:ext cx="7315200" cy="713027"/>
          </a:xfrm>
          <a:prstGeom prst="rightArrow">
            <a:avLst>
              <a:gd name="adj1" fmla="val 100000"/>
              <a:gd name="adj2" fmla="val 50000"/>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marL="114300" indent="-114300">
              <a:spcBef>
                <a:spcPct val="50000"/>
              </a:spcBef>
              <a:buFontTx/>
              <a:buChar char="•"/>
            </a:pPr>
            <a:endParaRPr lang="en-US" sz="1800" smtClean="0">
              <a:solidFill>
                <a:srgbClr val="000000"/>
              </a:solidFill>
              <a:latin typeface="Arial" panose="020B0604020202020204" pitchFamily="34" charset="0"/>
              <a:cs typeface="Arial" panose="020B0604020202020204" pitchFamily="34" charset="0"/>
            </a:endParaRPr>
          </a:p>
        </p:txBody>
      </p:sp>
      <p:sp>
        <p:nvSpPr>
          <p:cNvPr id="10262" name="AutoShape 14"/>
          <p:cNvSpPr>
            <a:spLocks noChangeArrowheads="1"/>
          </p:cNvSpPr>
          <p:nvPr/>
        </p:nvSpPr>
        <p:spPr bwMode="auto">
          <a:xfrm>
            <a:off x="457200" y="4724400"/>
            <a:ext cx="7315200" cy="685800"/>
          </a:xfrm>
          <a:prstGeom prst="rightArrow">
            <a:avLst>
              <a:gd name="adj1" fmla="val 100000"/>
              <a:gd name="adj2" fmla="val 27605"/>
            </a:avLst>
          </a:prstGeom>
          <a:noFill/>
          <a:ln w="9525">
            <a:noFill/>
            <a:miter lim="800000"/>
            <a:headEnd/>
            <a:tailEnd/>
          </a:ln>
        </p:spPr>
        <p:txBody>
          <a:bodyPr wrap="none" anchor="ctr"/>
          <a:lstStyle/>
          <a:p>
            <a:pPr algn="ctr" eaLnBrk="0" hangingPunct="0">
              <a:lnSpc>
                <a:spcPct val="120000"/>
              </a:lnSpc>
            </a:pPr>
            <a:r>
              <a:rPr lang="en-US" sz="1800" b="1" dirty="0" smtClean="0">
                <a:solidFill>
                  <a:srgbClr val="000000"/>
                </a:solidFill>
                <a:latin typeface="Arial" panose="020B0604020202020204" pitchFamily="34" charset="0"/>
                <a:cs typeface="Arial" panose="020B0604020202020204" pitchFamily="34" charset="0"/>
              </a:rPr>
              <a:t>Manage </a:t>
            </a:r>
            <a:r>
              <a:rPr lang="en-US" sz="1800" b="1" dirty="0">
                <a:solidFill>
                  <a:srgbClr val="000000"/>
                </a:solidFill>
                <a:latin typeface="Arial" panose="020B0604020202020204" pitchFamily="34" charset="0"/>
                <a:cs typeface="Arial" panose="020B0604020202020204" pitchFamily="34" charset="0"/>
              </a:rPr>
              <a:t>Manpower Programs &amp; Projects</a:t>
            </a:r>
          </a:p>
          <a:p>
            <a:pPr algn="ctr" eaLnBrk="0" hangingPunct="0">
              <a:lnSpc>
                <a:spcPct val="120000"/>
              </a:lnSpc>
            </a:pPr>
            <a:r>
              <a:rPr lang="en-US" sz="1100" dirty="0">
                <a:solidFill>
                  <a:srgbClr val="000000"/>
                </a:solidFill>
                <a:latin typeface="Arial" panose="020B0604020202020204" pitchFamily="34" charset="0"/>
                <a:cs typeface="Arial" panose="020B0604020202020204" pitchFamily="34" charset="0"/>
              </a:rPr>
              <a:t>(Manpower Instructions/Manuals, NOOCS &amp; NEOCS, Configuration Control/Functional Review Boards)</a:t>
            </a:r>
            <a:endParaRPr lang="en-US" sz="1100" b="1" dirty="0">
              <a:solidFill>
                <a:srgbClr val="000000"/>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sz="4400" dirty="0" smtClean="0"/>
              <a:t>NAVMAC Business Processes</a:t>
            </a:r>
            <a:endParaRPr lang="en-US" sz="4400" dirty="0"/>
          </a:p>
        </p:txBody>
      </p:sp>
    </p:spTree>
    <p:extLst>
      <p:ext uri="{BB962C8B-B14F-4D97-AF65-F5344CB8AC3E}">
        <p14:creationId xmlns:p14="http://schemas.microsoft.com/office/powerpoint/2010/main" val="274687946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7282" name="Group 2"/>
          <p:cNvGraphicFramePr>
            <a:graphicFrameLocks noGrp="1"/>
          </p:cNvGraphicFramePr>
          <p:nvPr>
            <p:ph sz="half" idx="1"/>
            <p:extLst/>
          </p:nvPr>
        </p:nvGraphicFramePr>
        <p:xfrm>
          <a:off x="152400" y="1218565"/>
          <a:ext cx="8915400" cy="5319395"/>
        </p:xfrm>
        <a:graphic>
          <a:graphicData uri="http://schemas.openxmlformats.org/drawingml/2006/table">
            <a:tbl>
              <a:tblPr/>
              <a:tblGrid>
                <a:gridCol w="1295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2571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Mission Area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Function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Product/Service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244475">
                <a:tc row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M1 </a:t>
                      </a:r>
                      <a:r>
                        <a:rPr kumimoji="0" lang="en-US" sz="900" b="0" i="0" u="none" strike="noStrike" cap="none" normalizeH="0" baseline="0" dirty="0" smtClean="0">
                          <a:ln>
                            <a:noFill/>
                          </a:ln>
                          <a:solidFill>
                            <a:schemeClr val="tx1"/>
                          </a:solidFill>
                          <a:effectLst/>
                          <a:latin typeface="Arial" charset="0"/>
                          <a:cs typeface="Times New Roman" pitchFamily="18" charset="0"/>
                        </a:rPr>
                        <a:t>Navy’s Occupational Classification Systems (NOCS)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F1 </a:t>
                      </a:r>
                      <a:r>
                        <a:rPr kumimoji="0" lang="en-US" sz="900" b="0" i="0" u="none" strike="noStrike" cap="none" normalizeH="0" baseline="0" dirty="0" smtClean="0">
                          <a:ln>
                            <a:noFill/>
                          </a:ln>
                          <a:solidFill>
                            <a:schemeClr val="tx1"/>
                          </a:solidFill>
                          <a:effectLst/>
                          <a:latin typeface="Arial" charset="0"/>
                          <a:cs typeface="Times New Roman" pitchFamily="18" charset="0"/>
                        </a:rPr>
                        <a:t>Administer the Officer and Enlisted Occupational Classification Structure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P01 </a:t>
                      </a:r>
                      <a:r>
                        <a:rPr kumimoji="0" lang="en-US" sz="800" b="0" i="0" u="none" strike="noStrike" cap="none" normalizeH="0" baseline="0" dirty="0" smtClean="0">
                          <a:ln>
                            <a:noFill/>
                          </a:ln>
                          <a:solidFill>
                            <a:schemeClr val="tx1"/>
                          </a:solidFill>
                          <a:effectLst/>
                          <a:latin typeface="Arial" charset="0"/>
                          <a:cs typeface="Times New Roman" pitchFamily="18" charset="0"/>
                        </a:rPr>
                        <a:t>Navy Enlisted Occupational Standard (NEOS) Documents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508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P02 </a:t>
                      </a:r>
                      <a:r>
                        <a:rPr kumimoji="0" lang="en-US" sz="800" b="0" i="0" u="none" strike="noStrike" cap="none" normalizeH="0" baseline="0" dirty="0" smtClean="0">
                          <a:ln>
                            <a:noFill/>
                          </a:ln>
                          <a:solidFill>
                            <a:schemeClr val="tx1"/>
                          </a:solidFill>
                          <a:effectLst/>
                          <a:latin typeface="Arial" charset="0"/>
                          <a:cs typeface="Times New Roman" pitchFamily="18" charset="0"/>
                        </a:rPr>
                        <a:t>NEOCS / NOOCS  Board Administration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524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P03 </a:t>
                      </a:r>
                      <a:r>
                        <a:rPr kumimoji="0" lang="en-US" sz="800" b="0" i="0" u="none" strike="noStrike" cap="none" normalizeH="0" baseline="0" dirty="0" smtClean="0">
                          <a:ln>
                            <a:noFill/>
                          </a:ln>
                          <a:solidFill>
                            <a:schemeClr val="tx1"/>
                          </a:solidFill>
                          <a:effectLst/>
                          <a:latin typeface="Arial" charset="0"/>
                          <a:cs typeface="Times New Roman" pitchFamily="18" charset="0"/>
                        </a:rPr>
                        <a:t>NOCS Governance Reviews  (e.g., Instructions, Coding validation)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200025">
                <a:tc rowSpan="5">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M2 </a:t>
                      </a:r>
                      <a:r>
                        <a:rPr kumimoji="0" lang="en-US" sz="900" b="0" i="0" u="none" strike="noStrike" cap="none" normalizeH="0" baseline="0" dirty="0" smtClean="0">
                          <a:ln>
                            <a:noFill/>
                          </a:ln>
                          <a:solidFill>
                            <a:schemeClr val="tx1"/>
                          </a:solidFill>
                          <a:effectLst/>
                          <a:latin typeface="Arial" charset="0"/>
                          <a:cs typeface="Times New Roman" pitchFamily="18" charset="0"/>
                        </a:rPr>
                        <a:t>Fleet Manpower Requirement Determination (FMRD) Program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F2 </a:t>
                      </a:r>
                      <a:r>
                        <a:rPr kumimoji="0" lang="en-US" sz="900" b="0" i="0" u="none" strike="noStrike" cap="none" normalizeH="0" baseline="0" dirty="0" smtClean="0">
                          <a:ln>
                            <a:noFill/>
                          </a:ln>
                          <a:solidFill>
                            <a:schemeClr val="tx1"/>
                          </a:solidFill>
                          <a:effectLst/>
                          <a:latin typeface="Arial" charset="0"/>
                          <a:cs typeface="Times New Roman" pitchFamily="18" charset="0"/>
                        </a:rPr>
                        <a:t>Develop and document manpower requirements for all fleet activities within the Navy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P04 </a:t>
                      </a:r>
                      <a:r>
                        <a:rPr kumimoji="0" lang="en-US" sz="800" b="0" i="0" u="none" strike="noStrike" cap="none" normalizeH="0" baseline="0" dirty="0" smtClean="0">
                          <a:ln>
                            <a:noFill/>
                          </a:ln>
                          <a:solidFill>
                            <a:schemeClr val="tx1"/>
                          </a:solidFill>
                          <a:effectLst/>
                          <a:latin typeface="Arial" charset="0"/>
                          <a:cs typeface="Times New Roman" pitchFamily="18" charset="0"/>
                        </a:rPr>
                        <a:t>Fleet Manpower Requirements Determination (FMRD) Documents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1317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P05 </a:t>
                      </a:r>
                      <a:r>
                        <a:rPr kumimoji="0" lang="en-US" altLang="zh-CN" sz="800" b="0" i="0" u="none" strike="noStrike" cap="none" normalizeH="0" baseline="0" dirty="0" smtClean="0">
                          <a:ln>
                            <a:noFill/>
                          </a:ln>
                          <a:solidFill>
                            <a:schemeClr val="tx1"/>
                          </a:solidFill>
                          <a:effectLst/>
                          <a:latin typeface="Arial" charset="0"/>
                          <a:ea typeface="宋体" pitchFamily="2" charset="-122"/>
                          <a:cs typeface="Times New Roman" pitchFamily="18" charset="0"/>
                        </a:rPr>
                        <a:t>FMRD Readiness Reviews (AMDs, MPTs)</a:t>
                      </a:r>
                      <a:endParaRPr kumimoji="0" lang="en-US" sz="8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173038">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F3 </a:t>
                      </a:r>
                      <a:r>
                        <a:rPr kumimoji="0" lang="en-US" sz="900" b="0" i="0" u="none" strike="noStrike" cap="none" normalizeH="0" baseline="0" dirty="0" smtClean="0">
                          <a:ln>
                            <a:noFill/>
                          </a:ln>
                          <a:solidFill>
                            <a:schemeClr val="tx1"/>
                          </a:solidFill>
                          <a:effectLst/>
                          <a:latin typeface="Arial" charset="0"/>
                          <a:cs typeface="Times New Roman" pitchFamily="18" charset="0"/>
                        </a:rPr>
                        <a:t>Provide manpower requirements determination support for Navy’s acquisition programs and initiatives</a:t>
                      </a:r>
                      <a:endParaRPr kumimoji="0" lang="en-US" sz="900" b="0" i="0" u="none" strike="noStrike" cap="none" normalizeH="0" baseline="3000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P06 </a:t>
                      </a:r>
                      <a:r>
                        <a:rPr kumimoji="0" lang="en-US" sz="800" b="0" i="0" u="none" strike="noStrike" cap="none" normalizeH="0" baseline="0" dirty="0" smtClean="0">
                          <a:ln>
                            <a:noFill/>
                          </a:ln>
                          <a:solidFill>
                            <a:schemeClr val="tx1"/>
                          </a:solidFill>
                          <a:effectLst/>
                          <a:latin typeface="Arial" charset="0"/>
                          <a:cs typeface="Times New Roman" pitchFamily="18" charset="0"/>
                        </a:rPr>
                        <a:t>Acquisition Manpower Documents (Supporting PSMD/PSQMD, MER)</a:t>
                      </a:r>
                      <a:endParaRPr kumimoji="0" lang="en-US" sz="800" b="0" i="0" u="none" strike="noStrike" cap="none" normalizeH="0" baseline="3000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1301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P07 </a:t>
                      </a:r>
                      <a:r>
                        <a:rPr kumimoji="0" lang="en-US" sz="800" b="0" i="0" u="none" strike="noStrike" cap="none" normalizeH="0" baseline="0" dirty="0" smtClean="0">
                          <a:ln>
                            <a:noFill/>
                          </a:ln>
                          <a:solidFill>
                            <a:schemeClr val="tx1"/>
                          </a:solidFill>
                          <a:effectLst/>
                          <a:latin typeface="Arial" charset="0"/>
                          <a:cs typeface="Times New Roman" pitchFamily="18" charset="0"/>
                        </a:rPr>
                        <a:t>Special Tasking Manpower Documents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7"/>
                  </a:ext>
                </a:extLst>
              </a:tr>
              <a:tr h="1317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P08 </a:t>
                      </a:r>
                      <a:r>
                        <a:rPr kumimoji="0" lang="en-US" sz="800" b="0" i="0" u="none" strike="noStrike" cap="none" normalizeH="0" baseline="0" dirty="0" smtClean="0">
                          <a:ln>
                            <a:noFill/>
                          </a:ln>
                          <a:solidFill>
                            <a:schemeClr val="tx1"/>
                          </a:solidFill>
                          <a:effectLst/>
                          <a:latin typeface="Arial" charset="0"/>
                          <a:cs typeface="Times New Roman" pitchFamily="18" charset="0"/>
                        </a:rPr>
                        <a:t>Workload Document Reviews (e.g., NTSPs, ROC/POEs)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8"/>
                  </a:ext>
                </a:extLst>
              </a:tr>
              <a:tr h="152400">
                <a:tc row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M3 </a:t>
                      </a:r>
                      <a:r>
                        <a:rPr kumimoji="0" lang="en-US" sz="900" b="0" i="0" u="none" strike="noStrike" cap="none" normalizeH="0" baseline="0" dirty="0" smtClean="0">
                          <a:ln>
                            <a:noFill/>
                          </a:ln>
                          <a:solidFill>
                            <a:schemeClr val="tx1"/>
                          </a:solidFill>
                          <a:effectLst/>
                          <a:latin typeface="Arial" charset="0"/>
                          <a:cs typeface="Times New Roman" pitchFamily="18" charset="0"/>
                        </a:rPr>
                        <a:t>Navy’s Manpower Management Program Administration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F4 </a:t>
                      </a:r>
                      <a:r>
                        <a:rPr kumimoji="0" lang="en-US" sz="900" b="0" i="0" u="none" strike="noStrike" cap="none" normalizeH="0" baseline="0" dirty="0" smtClean="0">
                          <a:ln>
                            <a:noFill/>
                          </a:ln>
                          <a:solidFill>
                            <a:schemeClr val="tx1"/>
                          </a:solidFill>
                          <a:effectLst/>
                          <a:latin typeface="Arial" charset="0"/>
                          <a:cs typeface="Times New Roman" pitchFamily="18" charset="0"/>
                        </a:rPr>
                        <a:t>Provide technical consulting services in all areas of manpower management to manpower managers, manpower Budget Submitting Offices (BSOs) and OPNAV sponsors</a:t>
                      </a:r>
                      <a:endParaRPr kumimoji="0" lang="en-US" sz="900" b="0" i="0" u="none" strike="noStrike" cap="none" normalizeH="0" baseline="3000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P09 </a:t>
                      </a:r>
                      <a:r>
                        <a:rPr kumimoji="0" lang="en-US" sz="800" b="0" i="0" u="none" strike="noStrike" cap="none" normalizeH="0" baseline="0" dirty="0" smtClean="0">
                          <a:ln>
                            <a:noFill/>
                          </a:ln>
                          <a:solidFill>
                            <a:schemeClr val="tx1"/>
                          </a:solidFill>
                          <a:effectLst/>
                          <a:latin typeface="Arial" charset="0"/>
                          <a:cs typeface="Times New Roman" pitchFamily="18" charset="0"/>
                        </a:rPr>
                        <a:t>Manpower Management (MM) Governance Reviews (e.g., Policy Documents, Policy Portal Topics, Conferences, SCRs, NOCS Requests,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1809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P10 </a:t>
                      </a:r>
                      <a:r>
                        <a:rPr kumimoji="0" lang="en-US" sz="800" b="0" i="0" u="none" strike="noStrike" cap="none" normalizeH="0" baseline="0" dirty="0" smtClean="0">
                          <a:ln>
                            <a:noFill/>
                          </a:ln>
                          <a:solidFill>
                            <a:schemeClr val="tx1"/>
                          </a:solidFill>
                          <a:effectLst/>
                          <a:latin typeface="Arial" charset="0"/>
                          <a:cs typeface="Times New Roman" pitchFamily="18" charset="0"/>
                        </a:rPr>
                        <a:t>Manpower Management Administration Special Tasking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44196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F5 </a:t>
                      </a:r>
                      <a:r>
                        <a:rPr kumimoji="0" lang="en-US" sz="900" b="0" i="0" u="none" strike="noStrike" cap="none" normalizeH="0" baseline="0" dirty="0" smtClean="0">
                          <a:ln>
                            <a:noFill/>
                          </a:ln>
                          <a:solidFill>
                            <a:schemeClr val="tx1"/>
                          </a:solidFill>
                          <a:effectLst/>
                          <a:latin typeface="Arial" charset="0"/>
                          <a:cs typeface="Times New Roman" pitchFamily="18" charset="0"/>
                        </a:rPr>
                        <a:t>Provide direct support to CNO central authority to enforce policy or additional technical guidance needed to achieve objectives of total force manpower management</a:t>
                      </a:r>
                      <a:endParaRPr kumimoji="0" lang="en-US" sz="900" b="0" i="0" u="none" strike="noStrike" cap="none" normalizeH="0" baseline="3000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P12 </a:t>
                      </a:r>
                      <a:r>
                        <a:rPr kumimoji="0" lang="en-US" sz="800" b="0" i="0" u="none" strike="noStrike" cap="none" normalizeH="0" baseline="0" dirty="0" smtClean="0">
                          <a:ln>
                            <a:noFill/>
                          </a:ln>
                          <a:solidFill>
                            <a:schemeClr val="tx1"/>
                          </a:solidFill>
                          <a:effectLst/>
                          <a:latin typeface="Arial" charset="0"/>
                          <a:cs typeface="Times New Roman" pitchFamily="18" charset="0"/>
                        </a:rPr>
                        <a:t>AMD Position Data Compliance Reviews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r h="2809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F6 </a:t>
                      </a:r>
                      <a:r>
                        <a:rPr kumimoji="0" lang="en-US" sz="900" b="0" i="0" u="none" strike="noStrike" cap="none" normalizeH="0" baseline="0" dirty="0" smtClean="0">
                          <a:ln>
                            <a:noFill/>
                          </a:ln>
                          <a:solidFill>
                            <a:schemeClr val="tx1"/>
                          </a:solidFill>
                          <a:effectLst/>
                          <a:latin typeface="Arial" charset="0"/>
                          <a:cs typeface="Times New Roman" pitchFamily="18" charset="0"/>
                        </a:rPr>
                        <a:t>Provide direct support to Chief of Naval Operations (CNO) in managing the Navy Manpower Requirements Program</a:t>
                      </a:r>
                      <a:endParaRPr kumimoji="0" lang="en-US" sz="900" b="0" i="0" u="none" strike="noStrike" cap="none" normalizeH="0" baseline="3000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P13 </a:t>
                      </a:r>
                      <a:r>
                        <a:rPr kumimoji="0" lang="en-US" sz="800" b="0" i="0" u="none" strike="noStrike" cap="none" normalizeH="0" baseline="0" dirty="0" smtClean="0">
                          <a:ln>
                            <a:noFill/>
                          </a:ln>
                          <a:solidFill>
                            <a:schemeClr val="tx1"/>
                          </a:solidFill>
                          <a:effectLst/>
                          <a:latin typeface="Arial" charset="0"/>
                          <a:cs typeface="Times New Roman" pitchFamily="18" charset="0"/>
                        </a:rPr>
                        <a:t>Manpower Requirements Determination (MRD) Administration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2"/>
                  </a:ext>
                </a:extLst>
              </a:tr>
              <a:tr h="131763">
                <a:tc rowSpan="6">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M4 </a:t>
                      </a:r>
                      <a:r>
                        <a:rPr kumimoji="0" lang="en-US" sz="900" b="0" i="0" u="none" strike="noStrike" cap="none" normalizeH="0" baseline="0" dirty="0" smtClean="0">
                          <a:ln>
                            <a:noFill/>
                          </a:ln>
                          <a:solidFill>
                            <a:schemeClr val="tx1"/>
                          </a:solidFill>
                          <a:effectLst/>
                          <a:latin typeface="Arial" charset="0"/>
                          <a:cs typeface="Times New Roman" pitchFamily="18" charset="0"/>
                        </a:rPr>
                        <a:t>Navy’s Manpower Information System (IS) Business Requirement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rowSpan="6">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F7 </a:t>
                      </a:r>
                      <a:r>
                        <a:rPr kumimoji="0" lang="en-US" sz="900" b="0" i="0" u="none" strike="noStrike" cap="none" normalizeH="0" baseline="0" dirty="0" smtClean="0">
                          <a:ln>
                            <a:noFill/>
                          </a:ln>
                          <a:solidFill>
                            <a:schemeClr val="tx1"/>
                          </a:solidFill>
                          <a:effectLst/>
                          <a:latin typeface="Arial" charset="0"/>
                          <a:cs typeface="Times New Roman" pitchFamily="18" charset="0"/>
                        </a:rPr>
                        <a:t>Provide functional management support for assigned manpower Automated Information Systems (AIS)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P14 </a:t>
                      </a:r>
                      <a:r>
                        <a:rPr kumimoji="0" lang="en-US" sz="800" b="0" i="0" u="none" strike="noStrike" cap="none" normalizeH="0" baseline="0" dirty="0" smtClean="0">
                          <a:ln>
                            <a:noFill/>
                          </a:ln>
                          <a:solidFill>
                            <a:schemeClr val="tx1"/>
                          </a:solidFill>
                          <a:effectLst/>
                          <a:latin typeface="Arial" charset="0"/>
                          <a:cs typeface="Times New Roman" pitchFamily="18" charset="0"/>
                        </a:rPr>
                        <a:t>Manpower Information System Configuration Control Boards (CCB) Administration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3"/>
                  </a:ext>
                </a:extLst>
              </a:tr>
              <a:tr h="1301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P15 </a:t>
                      </a:r>
                      <a:r>
                        <a:rPr kumimoji="0" lang="en-US" sz="800" b="0" i="0" u="none" strike="noStrike" cap="none" normalizeH="0" baseline="0" dirty="0" smtClean="0">
                          <a:ln>
                            <a:noFill/>
                          </a:ln>
                          <a:solidFill>
                            <a:schemeClr val="tx1"/>
                          </a:solidFill>
                          <a:effectLst/>
                          <a:latin typeface="Arial" charset="0"/>
                          <a:cs typeface="Times New Roman" pitchFamily="18" charset="0"/>
                        </a:rPr>
                        <a:t>Position Management Functional Review Board (PM-FRB) Administration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4"/>
                  </a:ext>
                </a:extLst>
              </a:tr>
              <a:tr h="1317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P16 </a:t>
                      </a:r>
                      <a:r>
                        <a:rPr kumimoji="0" lang="en-US" sz="800" b="0" i="0" u="none" strike="noStrike" cap="none" normalizeH="0" baseline="0" dirty="0" smtClean="0">
                          <a:ln>
                            <a:noFill/>
                          </a:ln>
                          <a:solidFill>
                            <a:schemeClr val="tx1"/>
                          </a:solidFill>
                          <a:effectLst/>
                          <a:latin typeface="Arial" charset="0"/>
                          <a:cs typeface="Times New Roman" pitchFamily="18" charset="0"/>
                        </a:rPr>
                        <a:t>Manpower Business Requirement (BURT) Documents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5"/>
                  </a:ext>
                </a:extLst>
              </a:tr>
              <a:tr h="1301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P17 </a:t>
                      </a:r>
                      <a:r>
                        <a:rPr kumimoji="0" lang="en-US" sz="800" b="0" i="0" u="none" strike="noStrike" cap="none" normalizeH="0" baseline="0" dirty="0" smtClean="0">
                          <a:ln>
                            <a:noFill/>
                          </a:ln>
                          <a:solidFill>
                            <a:schemeClr val="tx1"/>
                          </a:solidFill>
                          <a:effectLst/>
                          <a:latin typeface="Arial" charset="0"/>
                          <a:cs typeface="Times New Roman" pitchFamily="18" charset="0"/>
                        </a:rPr>
                        <a:t>Manpower Information System User Accounts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6"/>
                  </a:ext>
                </a:extLst>
              </a:tr>
              <a:tr h="19208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P18 </a:t>
                      </a:r>
                      <a:r>
                        <a:rPr kumimoji="0" lang="en-US" sz="800" b="0" i="0" u="none" strike="noStrike" cap="none" normalizeH="0" baseline="0" dirty="0" smtClean="0">
                          <a:ln>
                            <a:noFill/>
                          </a:ln>
                          <a:solidFill>
                            <a:schemeClr val="tx1"/>
                          </a:solidFill>
                          <a:effectLst/>
                          <a:latin typeface="Arial" charset="0"/>
                          <a:cs typeface="Times New Roman" pitchFamily="18" charset="0"/>
                        </a:rPr>
                        <a:t>Functional Manager Governance Reviews (e.g., DADMS, Audits)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7"/>
                  </a:ext>
                </a:extLst>
              </a:tr>
              <a:tr h="1301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FF0000"/>
                          </a:solidFill>
                          <a:effectLst/>
                          <a:latin typeface="Arial" charset="0"/>
                          <a:cs typeface="Times New Roman" pitchFamily="18" charset="0"/>
                        </a:rPr>
                        <a:t>P19 </a:t>
                      </a:r>
                      <a:r>
                        <a:rPr kumimoji="0" lang="en-US" sz="800" b="0" i="0" u="none" strike="noStrike" cap="none" normalizeH="0" baseline="0" dirty="0" smtClean="0">
                          <a:ln>
                            <a:noFill/>
                          </a:ln>
                          <a:solidFill>
                            <a:schemeClr val="tx1"/>
                          </a:solidFill>
                          <a:effectLst/>
                          <a:latin typeface="Arial" charset="0"/>
                          <a:cs typeface="Times New Roman" pitchFamily="18" charset="0"/>
                        </a:rPr>
                        <a:t>Manpower Information System Data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18"/>
                  </a:ext>
                </a:extLst>
              </a:tr>
            </a:tbl>
          </a:graphicData>
        </a:graphic>
      </p:graphicFrame>
      <p:sp>
        <p:nvSpPr>
          <p:cNvPr id="3937343" name="Rectangle 63"/>
          <p:cNvSpPr>
            <a:spLocks noGrp="1" noChangeArrowheads="1"/>
          </p:cNvSpPr>
          <p:nvPr>
            <p:ph type="title"/>
          </p:nvPr>
        </p:nvSpPr>
        <p:spPr>
          <a:xfrm>
            <a:off x="990600" y="76200"/>
            <a:ext cx="8153400" cy="1143000"/>
          </a:xfrm>
          <a:noFill/>
          <a:ln/>
        </p:spPr>
        <p:txBody>
          <a:bodyPr lIns="92075" tIns="46038" rIns="92075" bIns="46038"/>
          <a:lstStyle/>
          <a:p>
            <a:r>
              <a:rPr lang="en-US" dirty="0" smtClean="0"/>
              <a:t>Defined &amp; Approved Products</a:t>
            </a:r>
            <a:br>
              <a:rPr lang="en-US" dirty="0" smtClean="0"/>
            </a:br>
            <a:r>
              <a:rPr lang="en-US" sz="2800" i="1" dirty="0" smtClean="0"/>
              <a:t>Aligned to Command’s MFT</a:t>
            </a:r>
            <a:endParaRPr lang="en-US" i="1" dirty="0"/>
          </a:p>
        </p:txBody>
      </p:sp>
      <p:sp>
        <p:nvSpPr>
          <p:cNvPr id="6" name="Slide Number Placeholder 5"/>
          <p:cNvSpPr>
            <a:spLocks noGrp="1"/>
          </p:cNvSpPr>
          <p:nvPr>
            <p:ph type="sldNum" sz="quarter" idx="11"/>
          </p:nvPr>
        </p:nvSpPr>
        <p:spPr>
          <a:xfrm>
            <a:off x="7239000" y="6629400"/>
            <a:ext cx="1905000" cy="228600"/>
          </a:xfrm>
        </p:spPr>
        <p:txBody>
          <a:bodyPr/>
          <a:lstStyle/>
          <a:p>
            <a:pPr>
              <a:defRPr/>
            </a:pPr>
            <a:fld id="{2616AFB2-E66A-4F47-8F6D-8C89897ABF69}"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5694708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 y="1371600"/>
            <a:ext cx="9067800" cy="5486400"/>
          </a:xfrm>
          <a:prstGeom prst="rect">
            <a:avLst/>
          </a:prstGeom>
          <a:solidFill>
            <a:srgbClr val="FFFFCC"/>
          </a:solidFill>
          <a:ln w="25400">
            <a:noFill/>
            <a:miter lim="800000"/>
            <a:headEnd/>
            <a:tailEnd/>
          </a:ln>
        </p:spPr>
        <p:txBody>
          <a:bodyPr wrap="none" anchor="ctr"/>
          <a:lstStyle/>
          <a:p>
            <a:pPr algn="ctr">
              <a:spcBef>
                <a:spcPct val="50000"/>
              </a:spcBef>
            </a:pPr>
            <a:endParaRPr lang="en-US" sz="900" dirty="0">
              <a:solidFill>
                <a:srgbClr val="000000"/>
              </a:solidFill>
            </a:endParaRPr>
          </a:p>
        </p:txBody>
      </p:sp>
      <p:grpSp>
        <p:nvGrpSpPr>
          <p:cNvPr id="2" name="Group 141"/>
          <p:cNvGrpSpPr/>
          <p:nvPr/>
        </p:nvGrpSpPr>
        <p:grpSpPr>
          <a:xfrm>
            <a:off x="1600200" y="5486400"/>
            <a:ext cx="6065837" cy="1295400"/>
            <a:chOff x="1703388" y="5486400"/>
            <a:chExt cx="6065837" cy="1295400"/>
          </a:xfrm>
        </p:grpSpPr>
        <p:sp>
          <p:nvSpPr>
            <p:cNvPr id="133" name="Rectangle 19"/>
            <p:cNvSpPr>
              <a:spLocks noChangeArrowheads="1"/>
            </p:cNvSpPr>
            <p:nvPr/>
          </p:nvSpPr>
          <p:spPr bwMode="auto">
            <a:xfrm>
              <a:off x="3581401" y="5486400"/>
              <a:ext cx="2362200" cy="685800"/>
            </a:xfrm>
            <a:prstGeom prst="rect">
              <a:avLst/>
            </a:prstGeom>
            <a:solidFill>
              <a:schemeClr val="bg1">
                <a:lumMod val="75000"/>
              </a:schemeClr>
            </a:solidFill>
            <a:ln w="12700" algn="ctr">
              <a:solidFill>
                <a:srgbClr val="808080"/>
              </a:solidFill>
              <a:miter lim="800000"/>
              <a:headEnd/>
              <a:tailEnd/>
            </a:ln>
            <a:effectLst>
              <a:outerShdw dist="35921" dir="2700000" algn="ctr" rotWithShape="0">
                <a:schemeClr val="bg2"/>
              </a:outerShdw>
            </a:effectLst>
          </p:spPr>
          <p:txBody>
            <a:bodyPr lIns="45720" rIns="0" anchorCtr="1"/>
            <a:lstStyle/>
            <a:p>
              <a:pPr algn="ctr" eaLnBrk="0" hangingPunct="0">
                <a:defRPr/>
              </a:pPr>
              <a:endParaRPr lang="en-US" sz="1400" dirty="0">
                <a:solidFill>
                  <a:srgbClr val="000000"/>
                </a:solidFill>
                <a:latin typeface="Arial" pitchFamily="34" charset="0"/>
                <a:cs typeface="Arial" pitchFamily="34" charset="0"/>
              </a:endParaRPr>
            </a:p>
          </p:txBody>
        </p:sp>
        <p:sp>
          <p:nvSpPr>
            <p:cNvPr id="316" name="Rectangle 19"/>
            <p:cNvSpPr>
              <a:spLocks noChangeArrowheads="1"/>
            </p:cNvSpPr>
            <p:nvPr/>
          </p:nvSpPr>
          <p:spPr bwMode="auto">
            <a:xfrm>
              <a:off x="1703388" y="6096000"/>
              <a:ext cx="6065837" cy="685800"/>
            </a:xfrm>
            <a:prstGeom prst="rect">
              <a:avLst/>
            </a:prstGeom>
            <a:solidFill>
              <a:schemeClr val="bg1">
                <a:lumMod val="75000"/>
              </a:schemeClr>
            </a:solidFill>
            <a:ln w="12700" algn="ctr">
              <a:solidFill>
                <a:srgbClr val="808080"/>
              </a:solidFill>
              <a:miter lim="800000"/>
              <a:headEnd/>
              <a:tailEnd/>
            </a:ln>
            <a:effectLst>
              <a:outerShdw dist="35921" dir="2700000" algn="ctr" rotWithShape="0">
                <a:schemeClr val="bg2"/>
              </a:outerShdw>
            </a:effectLst>
          </p:spPr>
          <p:txBody>
            <a:bodyPr lIns="45720" rIns="0" anchorCtr="1"/>
            <a:lstStyle/>
            <a:p>
              <a:pPr algn="ctr" eaLnBrk="0" hangingPunct="0">
                <a:defRPr/>
              </a:pPr>
              <a:r>
                <a:rPr lang="en-US" sz="1400" i="1" u="sng" dirty="0" smtClean="0">
                  <a:solidFill>
                    <a:srgbClr val="000000"/>
                  </a:solidFill>
                  <a:latin typeface="Arial" pitchFamily="34" charset="0"/>
                  <a:cs typeface="Arial" pitchFamily="34" charset="0"/>
                </a:rPr>
                <a:t>Resource and Supply Chain Stakeholders</a:t>
              </a:r>
              <a:endParaRPr lang="en-US" sz="1400" i="1" u="sng" dirty="0">
                <a:solidFill>
                  <a:srgbClr val="000000"/>
                </a:solidFill>
                <a:latin typeface="Arial" pitchFamily="34" charset="0"/>
                <a:cs typeface="Arial" pitchFamily="34" charset="0"/>
              </a:endParaRPr>
            </a:p>
          </p:txBody>
        </p:sp>
        <p:sp>
          <p:nvSpPr>
            <p:cNvPr id="134" name="Rectangle 133"/>
            <p:cNvSpPr/>
            <p:nvPr/>
          </p:nvSpPr>
          <p:spPr bwMode="auto">
            <a:xfrm>
              <a:off x="3587453" y="6019800"/>
              <a:ext cx="2349883" cy="152400"/>
            </a:xfrm>
            <a:prstGeom prst="rect">
              <a:avLst/>
            </a:prstGeom>
            <a:solidFill>
              <a:schemeClr val="bg1">
                <a:lumMod val="7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latin typeface="Arial" pitchFamily="34" charset="0"/>
                <a:cs typeface="Arial" pitchFamily="34" charset="0"/>
              </a:endParaRPr>
            </a:p>
          </p:txBody>
        </p:sp>
      </p:grpSp>
      <p:sp>
        <p:nvSpPr>
          <p:cNvPr id="8195" name="Rectangle 3"/>
          <p:cNvSpPr>
            <a:spLocks noChangeArrowheads="1"/>
          </p:cNvSpPr>
          <p:nvPr/>
        </p:nvSpPr>
        <p:spPr bwMode="auto">
          <a:xfrm>
            <a:off x="2058988" y="3609975"/>
            <a:ext cx="1203325" cy="962025"/>
          </a:xfrm>
          <a:prstGeom prst="rect">
            <a:avLst/>
          </a:prstGeom>
          <a:solidFill>
            <a:srgbClr val="CCFFFF"/>
          </a:solidFill>
          <a:ln w="12700">
            <a:solidFill>
              <a:schemeClr val="tx1"/>
            </a:solidFill>
            <a:miter lim="800000"/>
            <a:headEnd/>
            <a:tailEnd/>
          </a:ln>
        </p:spPr>
        <p:txBody>
          <a:bodyPr wrap="none" anchor="ctr"/>
          <a:lstStyle/>
          <a:p>
            <a:r>
              <a:rPr lang="en-US" sz="1400" dirty="0">
                <a:solidFill>
                  <a:srgbClr val="000000"/>
                </a:solidFill>
                <a:latin typeface="Arial" pitchFamily="34" charset="0"/>
                <a:cs typeface="Arial" pitchFamily="34" charset="0"/>
              </a:rPr>
              <a:t>Enterprises</a:t>
            </a:r>
          </a:p>
          <a:p>
            <a:r>
              <a:rPr lang="en-US" sz="1400" dirty="0">
                <a:solidFill>
                  <a:srgbClr val="000000"/>
                </a:solidFill>
                <a:latin typeface="Arial" pitchFamily="34" charset="0"/>
                <a:cs typeface="Arial" pitchFamily="34" charset="0"/>
              </a:rPr>
              <a:t>USFF</a:t>
            </a:r>
          </a:p>
          <a:p>
            <a:endParaRPr lang="en-US" sz="1400" dirty="0">
              <a:solidFill>
                <a:srgbClr val="000000"/>
              </a:solidFill>
              <a:latin typeface="Arial" pitchFamily="34" charset="0"/>
              <a:cs typeface="Arial" pitchFamily="34" charset="0"/>
            </a:endParaRPr>
          </a:p>
          <a:p>
            <a:r>
              <a:rPr lang="en-US" sz="1400" dirty="0">
                <a:solidFill>
                  <a:srgbClr val="000000"/>
                </a:solidFill>
                <a:latin typeface="Arial" pitchFamily="34" charset="0"/>
                <a:cs typeface="Arial" pitchFamily="34" charset="0"/>
              </a:rPr>
              <a:t>TYCOMs</a:t>
            </a:r>
          </a:p>
        </p:txBody>
      </p:sp>
      <p:sp>
        <p:nvSpPr>
          <p:cNvPr id="8196" name="Rectangle 4"/>
          <p:cNvSpPr>
            <a:spLocks noChangeArrowheads="1"/>
          </p:cNvSpPr>
          <p:nvPr/>
        </p:nvSpPr>
        <p:spPr bwMode="auto">
          <a:xfrm>
            <a:off x="3962400" y="1327150"/>
            <a:ext cx="1295400" cy="344488"/>
          </a:xfrm>
          <a:prstGeom prst="rect">
            <a:avLst/>
          </a:prstGeom>
          <a:solidFill>
            <a:srgbClr val="CC99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197" name="Text Box 5"/>
          <p:cNvSpPr txBox="1">
            <a:spLocks noChangeArrowheads="1"/>
          </p:cNvSpPr>
          <p:nvPr/>
        </p:nvSpPr>
        <p:spPr bwMode="auto">
          <a:xfrm>
            <a:off x="3927475" y="1312863"/>
            <a:ext cx="1339850" cy="366712"/>
          </a:xfrm>
          <a:prstGeom prst="rect">
            <a:avLst/>
          </a:prstGeom>
          <a:noFill/>
          <a:ln w="12700">
            <a:noFill/>
            <a:miter lim="800000"/>
            <a:headEnd/>
            <a:tailEnd/>
          </a:ln>
        </p:spPr>
        <p:txBody>
          <a:bodyPr wrap="none">
            <a:spAutoFit/>
          </a:bodyPr>
          <a:lstStyle/>
          <a:p>
            <a:pPr algn="ctr"/>
            <a:r>
              <a:rPr lang="en-US" sz="1800" dirty="0">
                <a:solidFill>
                  <a:srgbClr val="000000"/>
                </a:solidFill>
                <a:latin typeface="Arial" pitchFamily="34" charset="0"/>
                <a:cs typeface="Arial" pitchFamily="34" charset="0"/>
              </a:rPr>
              <a:t>OPNAV N1</a:t>
            </a:r>
          </a:p>
        </p:txBody>
      </p:sp>
      <p:cxnSp>
        <p:nvCxnSpPr>
          <p:cNvPr id="8198" name="AutoShape 10"/>
          <p:cNvCxnSpPr>
            <a:cxnSpLocks noChangeShapeType="1"/>
            <a:stCxn id="8196" idx="2"/>
            <a:endCxn id="8202" idx="0"/>
          </p:cNvCxnSpPr>
          <p:nvPr/>
        </p:nvCxnSpPr>
        <p:spPr bwMode="auto">
          <a:xfrm rot="5400000">
            <a:off x="3923506" y="2359819"/>
            <a:ext cx="1374775" cy="1588"/>
          </a:xfrm>
          <a:prstGeom prst="straightConnector1">
            <a:avLst/>
          </a:prstGeom>
          <a:noFill/>
          <a:ln w="12700">
            <a:solidFill>
              <a:schemeClr val="tx1"/>
            </a:solidFill>
            <a:round/>
            <a:headEnd/>
            <a:tailEnd/>
          </a:ln>
        </p:spPr>
      </p:cxnSp>
      <p:cxnSp>
        <p:nvCxnSpPr>
          <p:cNvPr id="8199" name="AutoShape 11"/>
          <p:cNvCxnSpPr>
            <a:cxnSpLocks noChangeShapeType="1"/>
            <a:stCxn id="8202" idx="2"/>
            <a:endCxn id="8273" idx="0"/>
          </p:cNvCxnSpPr>
          <p:nvPr/>
        </p:nvCxnSpPr>
        <p:spPr bwMode="auto">
          <a:xfrm rot="16200000" flipH="1">
            <a:off x="4110037" y="4167188"/>
            <a:ext cx="1000125" cy="0"/>
          </a:xfrm>
          <a:prstGeom prst="straightConnector1">
            <a:avLst/>
          </a:prstGeom>
          <a:noFill/>
          <a:ln w="19050">
            <a:solidFill>
              <a:schemeClr val="tx1"/>
            </a:solidFill>
            <a:prstDash val="solid"/>
            <a:round/>
            <a:headEnd/>
            <a:tailEnd/>
          </a:ln>
        </p:spPr>
      </p:cxnSp>
      <p:cxnSp>
        <p:nvCxnSpPr>
          <p:cNvPr id="8200" name="AutoShape 12"/>
          <p:cNvCxnSpPr>
            <a:cxnSpLocks noChangeShapeType="1"/>
          </p:cNvCxnSpPr>
          <p:nvPr/>
        </p:nvCxnSpPr>
        <p:spPr bwMode="auto">
          <a:xfrm rot="16200000" flipV="1">
            <a:off x="2268959" y="3065041"/>
            <a:ext cx="2686017" cy="518335"/>
          </a:xfrm>
          <a:prstGeom prst="bentConnector3">
            <a:avLst>
              <a:gd name="adj1" fmla="val 29416"/>
            </a:avLst>
          </a:prstGeom>
          <a:noFill/>
          <a:ln w="12700">
            <a:solidFill>
              <a:schemeClr val="tx1"/>
            </a:solidFill>
            <a:prstDash val="dash"/>
            <a:miter lim="800000"/>
            <a:headEnd/>
            <a:tailEnd/>
          </a:ln>
        </p:spPr>
      </p:cxnSp>
      <p:sp>
        <p:nvSpPr>
          <p:cNvPr id="8201" name="Rectangle 14"/>
          <p:cNvSpPr>
            <a:spLocks noChangeArrowheads="1"/>
          </p:cNvSpPr>
          <p:nvPr/>
        </p:nvSpPr>
        <p:spPr bwMode="auto">
          <a:xfrm>
            <a:off x="8229600" y="3048000"/>
            <a:ext cx="762000" cy="627063"/>
          </a:xfrm>
          <a:prstGeom prst="rect">
            <a:avLst/>
          </a:prstGeom>
          <a:solidFill>
            <a:srgbClr val="CC99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02" name="Rectangle 15"/>
          <p:cNvSpPr>
            <a:spLocks noChangeArrowheads="1"/>
          </p:cNvSpPr>
          <p:nvPr/>
        </p:nvSpPr>
        <p:spPr bwMode="auto">
          <a:xfrm>
            <a:off x="4038600" y="3048000"/>
            <a:ext cx="1143000" cy="619125"/>
          </a:xfrm>
          <a:prstGeom prst="rect">
            <a:avLst/>
          </a:prstGeom>
          <a:solidFill>
            <a:srgbClr val="CC99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03" name="Text Box 16"/>
          <p:cNvSpPr txBox="1">
            <a:spLocks noChangeArrowheads="1"/>
          </p:cNvSpPr>
          <p:nvPr/>
        </p:nvSpPr>
        <p:spPr bwMode="auto">
          <a:xfrm>
            <a:off x="3886200" y="3070225"/>
            <a:ext cx="1447799" cy="425450"/>
          </a:xfrm>
          <a:prstGeom prst="rect">
            <a:avLst/>
          </a:prstGeom>
          <a:noFill/>
          <a:ln w="12700">
            <a:noFill/>
            <a:miter lim="800000"/>
            <a:headEnd/>
            <a:tailEnd/>
          </a:ln>
        </p:spPr>
        <p:txBody>
          <a:bodyPr wrap="square">
            <a:spAutoFit/>
          </a:bodyPr>
          <a:lstStyle/>
          <a:p>
            <a:pPr algn="ctr">
              <a:lnSpc>
                <a:spcPts val="1300"/>
              </a:lnSpc>
            </a:pPr>
            <a:r>
              <a:rPr lang="en-US" sz="1400" dirty="0">
                <a:solidFill>
                  <a:srgbClr val="000000"/>
                </a:solidFill>
                <a:latin typeface="Arial" pitchFamily="34" charset="0"/>
                <a:cs typeface="Arial" pitchFamily="34" charset="0"/>
              </a:rPr>
              <a:t>CNP/DCNP</a:t>
            </a:r>
          </a:p>
          <a:p>
            <a:pPr algn="ctr">
              <a:lnSpc>
                <a:spcPts val="1300"/>
              </a:lnSpc>
            </a:pPr>
            <a:r>
              <a:rPr lang="en-US" sz="1400" dirty="0">
                <a:solidFill>
                  <a:srgbClr val="000000"/>
                </a:solidFill>
                <a:latin typeface="Arial" pitchFamily="34" charset="0"/>
                <a:cs typeface="Arial" pitchFamily="34" charset="0"/>
              </a:rPr>
              <a:t>BUPERS</a:t>
            </a:r>
            <a:endParaRPr lang="en-US" sz="1200" i="1" dirty="0">
              <a:solidFill>
                <a:srgbClr val="000000"/>
              </a:solidFill>
              <a:latin typeface="Arial" pitchFamily="34" charset="0"/>
              <a:cs typeface="Arial" pitchFamily="34" charset="0"/>
            </a:endParaRPr>
          </a:p>
        </p:txBody>
      </p:sp>
      <p:sp>
        <p:nvSpPr>
          <p:cNvPr id="8204" name="Text Box 17"/>
          <p:cNvSpPr txBox="1">
            <a:spLocks noChangeArrowheads="1"/>
          </p:cNvSpPr>
          <p:nvPr/>
        </p:nvSpPr>
        <p:spPr bwMode="auto">
          <a:xfrm>
            <a:off x="8629650" y="3443288"/>
            <a:ext cx="366713" cy="230187"/>
          </a:xfrm>
          <a:prstGeom prst="rect">
            <a:avLst/>
          </a:prstGeom>
          <a:solidFill>
            <a:srgbClr val="CC66FF"/>
          </a:solidFill>
          <a:ln w="12700">
            <a:solidFill>
              <a:schemeClr val="tx1"/>
            </a:solidFill>
            <a:miter lim="800000"/>
            <a:headEnd/>
            <a:tailEnd/>
          </a:ln>
        </p:spPr>
        <p:txBody>
          <a:bodyPr>
            <a:spAutoFit/>
          </a:bodyPr>
          <a:lstStyle/>
          <a:p>
            <a:r>
              <a:rPr lang="en-US" sz="900" i="1" dirty="0">
                <a:solidFill>
                  <a:srgbClr val="000000"/>
                </a:solidFill>
                <a:latin typeface="Arial" pitchFamily="34" charset="0"/>
                <a:cs typeface="Arial" pitchFamily="34" charset="0"/>
              </a:rPr>
              <a:t>N7</a:t>
            </a:r>
          </a:p>
        </p:txBody>
      </p:sp>
      <p:sp>
        <p:nvSpPr>
          <p:cNvPr id="8205" name="Rectangle 18"/>
          <p:cNvSpPr>
            <a:spLocks noChangeArrowheads="1"/>
          </p:cNvSpPr>
          <p:nvPr/>
        </p:nvSpPr>
        <p:spPr bwMode="auto">
          <a:xfrm>
            <a:off x="8382000" y="5105400"/>
            <a:ext cx="733425" cy="533400"/>
          </a:xfrm>
          <a:prstGeom prst="rect">
            <a:avLst/>
          </a:prstGeom>
          <a:solidFill>
            <a:srgbClr val="CC99FF"/>
          </a:solidFill>
          <a:ln w="12700" algn="ctr">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06" name="Text Box 19"/>
          <p:cNvSpPr txBox="1">
            <a:spLocks noChangeArrowheads="1"/>
          </p:cNvSpPr>
          <p:nvPr/>
        </p:nvSpPr>
        <p:spPr bwMode="auto">
          <a:xfrm>
            <a:off x="8305800" y="5105400"/>
            <a:ext cx="838200" cy="534988"/>
          </a:xfrm>
          <a:prstGeom prst="rect">
            <a:avLst/>
          </a:prstGeom>
          <a:noFill/>
          <a:ln w="12700">
            <a:noFill/>
            <a:miter lim="800000"/>
            <a:headEnd/>
            <a:tailEnd/>
          </a:ln>
        </p:spPr>
        <p:txBody>
          <a:bodyPr>
            <a:spAutoFit/>
          </a:bodyPr>
          <a:lstStyle/>
          <a:p>
            <a:pPr algn="ctr">
              <a:lnSpc>
                <a:spcPct val="90000"/>
              </a:lnSpc>
            </a:pPr>
            <a:r>
              <a:rPr lang="en-US" sz="900" dirty="0">
                <a:solidFill>
                  <a:srgbClr val="000000"/>
                </a:solidFill>
                <a:latin typeface="Arial" pitchFamily="34" charset="0"/>
                <a:cs typeface="Arial" pitchFamily="34" charset="0"/>
              </a:rPr>
              <a:t>Learning Centers</a:t>
            </a:r>
          </a:p>
          <a:p>
            <a:pPr algn="ctr">
              <a:lnSpc>
                <a:spcPct val="90000"/>
              </a:lnSpc>
            </a:pPr>
            <a:r>
              <a:rPr lang="en-US" sz="700" dirty="0">
                <a:solidFill>
                  <a:srgbClr val="000000"/>
                </a:solidFill>
                <a:latin typeface="Arial" pitchFamily="34" charset="0"/>
                <a:cs typeface="Arial" pitchFamily="34" charset="0"/>
              </a:rPr>
              <a:t>(Curriculum</a:t>
            </a:r>
          </a:p>
          <a:p>
            <a:pPr algn="ctr">
              <a:lnSpc>
                <a:spcPct val="90000"/>
              </a:lnSpc>
            </a:pPr>
            <a:r>
              <a:rPr lang="en-US" sz="700" dirty="0">
                <a:solidFill>
                  <a:srgbClr val="000000"/>
                </a:solidFill>
                <a:latin typeface="Arial" pitchFamily="34" charset="0"/>
                <a:cs typeface="Arial" pitchFamily="34" charset="0"/>
              </a:rPr>
              <a:t>Development)</a:t>
            </a:r>
            <a:endParaRPr lang="en-US" sz="700" i="1" dirty="0">
              <a:solidFill>
                <a:srgbClr val="000000"/>
              </a:solidFill>
              <a:latin typeface="Arial" pitchFamily="34" charset="0"/>
              <a:cs typeface="Arial" pitchFamily="34" charset="0"/>
            </a:endParaRPr>
          </a:p>
        </p:txBody>
      </p:sp>
      <p:sp>
        <p:nvSpPr>
          <p:cNvPr id="8207" name="Rectangle 20"/>
          <p:cNvSpPr>
            <a:spLocks noChangeArrowheads="1"/>
          </p:cNvSpPr>
          <p:nvPr/>
        </p:nvSpPr>
        <p:spPr bwMode="auto">
          <a:xfrm>
            <a:off x="7886700" y="4556125"/>
            <a:ext cx="685800" cy="320675"/>
          </a:xfrm>
          <a:prstGeom prst="rect">
            <a:avLst/>
          </a:prstGeom>
          <a:solidFill>
            <a:srgbClr val="CC99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08" name="Text Box 21"/>
          <p:cNvSpPr txBox="1">
            <a:spLocks noChangeArrowheads="1"/>
          </p:cNvSpPr>
          <p:nvPr/>
        </p:nvSpPr>
        <p:spPr bwMode="auto">
          <a:xfrm>
            <a:off x="7812013" y="4556125"/>
            <a:ext cx="803425" cy="338554"/>
          </a:xfrm>
          <a:prstGeom prst="rect">
            <a:avLst/>
          </a:prstGeom>
          <a:noFill/>
          <a:ln w="12700">
            <a:noFill/>
            <a:miter lim="800000"/>
            <a:headEnd/>
            <a:tailEnd/>
          </a:ln>
        </p:spPr>
        <p:txBody>
          <a:bodyPr wrap="none">
            <a:spAutoFit/>
          </a:bodyPr>
          <a:lstStyle/>
          <a:p>
            <a:pPr algn="ctr"/>
            <a:r>
              <a:rPr lang="en-US" sz="900" dirty="0">
                <a:solidFill>
                  <a:srgbClr val="000000"/>
                </a:solidFill>
                <a:latin typeface="Arial" pitchFamily="34" charset="0"/>
                <a:cs typeface="Arial" pitchFamily="34" charset="0"/>
              </a:rPr>
              <a:t>NETPDTC</a:t>
            </a:r>
          </a:p>
          <a:p>
            <a:pPr algn="ctr"/>
            <a:r>
              <a:rPr lang="en-US" sz="700" dirty="0">
                <a:solidFill>
                  <a:srgbClr val="000000"/>
                </a:solidFill>
                <a:latin typeface="Arial" pitchFamily="34" charset="0"/>
                <a:cs typeface="Arial" pitchFamily="34" charset="0"/>
              </a:rPr>
              <a:t>(Rating Exams)</a:t>
            </a:r>
            <a:endParaRPr lang="en-US" sz="600" i="1" dirty="0">
              <a:solidFill>
                <a:srgbClr val="000000"/>
              </a:solidFill>
              <a:latin typeface="Arial" pitchFamily="34" charset="0"/>
              <a:cs typeface="Arial" pitchFamily="34" charset="0"/>
            </a:endParaRPr>
          </a:p>
        </p:txBody>
      </p:sp>
      <p:sp>
        <p:nvSpPr>
          <p:cNvPr id="8209" name="Rectangle 24"/>
          <p:cNvSpPr>
            <a:spLocks noChangeArrowheads="1"/>
          </p:cNvSpPr>
          <p:nvPr/>
        </p:nvSpPr>
        <p:spPr bwMode="auto">
          <a:xfrm>
            <a:off x="5680075" y="3048000"/>
            <a:ext cx="990600" cy="609600"/>
          </a:xfrm>
          <a:prstGeom prst="rect">
            <a:avLst/>
          </a:prstGeom>
          <a:solidFill>
            <a:srgbClr val="CCFF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10" name="Text Box 25"/>
          <p:cNvSpPr txBox="1">
            <a:spLocks noChangeArrowheads="1"/>
          </p:cNvSpPr>
          <p:nvPr/>
        </p:nvSpPr>
        <p:spPr bwMode="auto">
          <a:xfrm>
            <a:off x="5665788" y="3048000"/>
            <a:ext cx="1062037" cy="615950"/>
          </a:xfrm>
          <a:prstGeom prst="rect">
            <a:avLst/>
          </a:prstGeom>
          <a:noFill/>
          <a:ln w="12700">
            <a:noFill/>
            <a:miter lim="800000"/>
            <a:headEnd/>
            <a:tailEnd/>
          </a:ln>
        </p:spPr>
        <p:txBody>
          <a:bodyPr wrap="none">
            <a:spAutoFit/>
          </a:bodyPr>
          <a:lstStyle/>
          <a:p>
            <a:pPr algn="ctr"/>
            <a:r>
              <a:rPr lang="en-US" sz="1400" dirty="0">
                <a:solidFill>
                  <a:srgbClr val="000000"/>
                </a:solidFill>
                <a:latin typeface="Arial" pitchFamily="34" charset="0"/>
                <a:cs typeface="Arial" pitchFamily="34" charset="0"/>
              </a:rPr>
              <a:t>SYSCOMs</a:t>
            </a:r>
          </a:p>
          <a:p>
            <a:pPr algn="ctr"/>
            <a:r>
              <a:rPr lang="en-US" sz="1000" dirty="0">
                <a:solidFill>
                  <a:srgbClr val="000000"/>
                </a:solidFill>
                <a:latin typeface="Arial" pitchFamily="34" charset="0"/>
                <a:cs typeface="Arial" pitchFamily="34" charset="0"/>
              </a:rPr>
              <a:t>Acquisition </a:t>
            </a:r>
          </a:p>
          <a:p>
            <a:pPr algn="ctr"/>
            <a:r>
              <a:rPr lang="en-US" sz="1000" dirty="0">
                <a:solidFill>
                  <a:srgbClr val="000000"/>
                </a:solidFill>
                <a:latin typeface="Arial" pitchFamily="34" charset="0"/>
                <a:cs typeface="Arial" pitchFamily="34" charset="0"/>
              </a:rPr>
              <a:t>Programs</a:t>
            </a:r>
            <a:endParaRPr lang="en-US" sz="900" i="1" dirty="0">
              <a:solidFill>
                <a:srgbClr val="000000"/>
              </a:solidFill>
              <a:latin typeface="Arial" pitchFamily="34" charset="0"/>
              <a:cs typeface="Arial" pitchFamily="34" charset="0"/>
            </a:endParaRPr>
          </a:p>
        </p:txBody>
      </p:sp>
      <p:sp>
        <p:nvSpPr>
          <p:cNvPr id="8211" name="Rectangle 26"/>
          <p:cNvSpPr>
            <a:spLocks noChangeArrowheads="1"/>
          </p:cNvSpPr>
          <p:nvPr/>
        </p:nvSpPr>
        <p:spPr bwMode="auto">
          <a:xfrm>
            <a:off x="6096000" y="1604963"/>
            <a:ext cx="533400" cy="381000"/>
          </a:xfrm>
          <a:prstGeom prst="rect">
            <a:avLst/>
          </a:prstGeom>
          <a:solidFill>
            <a:srgbClr val="CC99FF"/>
          </a:solidFill>
          <a:ln w="12700">
            <a:solidFill>
              <a:schemeClr val="tx1"/>
            </a:solidFill>
            <a:miter lim="800000"/>
            <a:headEnd/>
            <a:tailEnd/>
          </a:ln>
        </p:spPr>
        <p:txBody>
          <a:bodyPr wrap="none" anchor="ctr"/>
          <a:lstStyle/>
          <a:p>
            <a:r>
              <a:rPr lang="en-US" sz="1400" dirty="0">
                <a:solidFill>
                  <a:srgbClr val="000000"/>
                </a:solidFill>
                <a:latin typeface="Arial" pitchFamily="34" charset="0"/>
                <a:cs typeface="Arial" pitchFamily="34" charset="0"/>
              </a:rPr>
              <a:t>N13</a:t>
            </a:r>
          </a:p>
        </p:txBody>
      </p:sp>
      <p:sp>
        <p:nvSpPr>
          <p:cNvPr id="8212" name="Oval 28"/>
          <p:cNvSpPr>
            <a:spLocks noChangeArrowheads="1"/>
          </p:cNvSpPr>
          <p:nvPr/>
        </p:nvSpPr>
        <p:spPr bwMode="auto">
          <a:xfrm>
            <a:off x="4953000" y="4056063"/>
            <a:ext cx="152400" cy="142875"/>
          </a:xfrm>
          <a:prstGeom prst="ellipse">
            <a:avLst/>
          </a:prstGeom>
          <a:noFill/>
          <a:ln w="12700">
            <a:noFill/>
            <a:round/>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13" name="Rectangle 33"/>
          <p:cNvSpPr>
            <a:spLocks noChangeArrowheads="1"/>
          </p:cNvSpPr>
          <p:nvPr/>
        </p:nvSpPr>
        <p:spPr bwMode="auto">
          <a:xfrm>
            <a:off x="3048000" y="1604963"/>
            <a:ext cx="533400" cy="381000"/>
          </a:xfrm>
          <a:prstGeom prst="rect">
            <a:avLst/>
          </a:prstGeom>
          <a:solidFill>
            <a:srgbClr val="CC99FF"/>
          </a:solidFill>
          <a:ln w="12700">
            <a:solidFill>
              <a:schemeClr val="tx1"/>
            </a:solidFill>
            <a:miter lim="800000"/>
            <a:headEnd/>
            <a:tailEnd/>
          </a:ln>
        </p:spPr>
        <p:txBody>
          <a:bodyPr wrap="none" anchor="ctr"/>
          <a:lstStyle/>
          <a:p>
            <a:r>
              <a:rPr lang="en-US" sz="1400" dirty="0">
                <a:solidFill>
                  <a:srgbClr val="000000"/>
                </a:solidFill>
                <a:latin typeface="Arial" pitchFamily="34" charset="0"/>
                <a:cs typeface="Arial" pitchFamily="34" charset="0"/>
              </a:rPr>
              <a:t>N12</a:t>
            </a:r>
          </a:p>
        </p:txBody>
      </p:sp>
      <p:cxnSp>
        <p:nvCxnSpPr>
          <p:cNvPr id="8214" name="AutoShape 35"/>
          <p:cNvCxnSpPr>
            <a:cxnSpLocks noChangeShapeType="1"/>
            <a:stCxn id="8196" idx="3"/>
            <a:endCxn id="8211" idx="0"/>
          </p:cNvCxnSpPr>
          <p:nvPr/>
        </p:nvCxnSpPr>
        <p:spPr bwMode="auto">
          <a:xfrm>
            <a:off x="5257800" y="1500188"/>
            <a:ext cx="1104900" cy="104775"/>
          </a:xfrm>
          <a:prstGeom prst="bentConnector2">
            <a:avLst/>
          </a:prstGeom>
          <a:noFill/>
          <a:ln w="12700">
            <a:solidFill>
              <a:schemeClr val="tx1"/>
            </a:solidFill>
            <a:miter lim="800000"/>
            <a:headEnd/>
            <a:tailEnd/>
          </a:ln>
        </p:spPr>
      </p:cxnSp>
      <p:sp>
        <p:nvSpPr>
          <p:cNvPr id="8215" name="Text Box 37"/>
          <p:cNvSpPr txBox="1">
            <a:spLocks noChangeArrowheads="1"/>
          </p:cNvSpPr>
          <p:nvPr/>
        </p:nvSpPr>
        <p:spPr bwMode="auto">
          <a:xfrm>
            <a:off x="76200" y="1414463"/>
            <a:ext cx="762000" cy="338137"/>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dirty="0">
                <a:solidFill>
                  <a:srgbClr val="FFFFFF"/>
                </a:solidFill>
                <a:latin typeface="Arial" pitchFamily="34" charset="0"/>
                <a:cs typeface="Arial" pitchFamily="34" charset="0"/>
              </a:rPr>
              <a:t>ECH I</a:t>
            </a:r>
          </a:p>
        </p:txBody>
      </p:sp>
      <p:sp>
        <p:nvSpPr>
          <p:cNvPr id="8216" name="Text Box 38"/>
          <p:cNvSpPr txBox="1">
            <a:spLocks noChangeArrowheads="1"/>
          </p:cNvSpPr>
          <p:nvPr/>
        </p:nvSpPr>
        <p:spPr bwMode="auto">
          <a:xfrm>
            <a:off x="49305" y="2723313"/>
            <a:ext cx="914400" cy="338137"/>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dirty="0">
                <a:solidFill>
                  <a:srgbClr val="FFFFFF"/>
                </a:solidFill>
                <a:latin typeface="Arial" pitchFamily="34" charset="0"/>
                <a:cs typeface="Arial" pitchFamily="34" charset="0"/>
              </a:rPr>
              <a:t>ECH II</a:t>
            </a:r>
          </a:p>
        </p:txBody>
      </p:sp>
      <p:sp>
        <p:nvSpPr>
          <p:cNvPr id="8219" name="Oval 44"/>
          <p:cNvSpPr>
            <a:spLocks noChangeArrowheads="1"/>
          </p:cNvSpPr>
          <p:nvPr/>
        </p:nvSpPr>
        <p:spPr bwMode="auto">
          <a:xfrm>
            <a:off x="4419600" y="30654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0" name="Oval 50"/>
          <p:cNvSpPr>
            <a:spLocks noChangeArrowheads="1"/>
          </p:cNvSpPr>
          <p:nvPr/>
        </p:nvSpPr>
        <p:spPr bwMode="auto">
          <a:xfrm>
            <a:off x="6629400" y="42846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2" name="Oval 52"/>
          <p:cNvSpPr>
            <a:spLocks noChangeArrowheads="1"/>
          </p:cNvSpPr>
          <p:nvPr/>
        </p:nvSpPr>
        <p:spPr bwMode="auto">
          <a:xfrm>
            <a:off x="3886200" y="18716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3" name="Oval 53"/>
          <p:cNvSpPr>
            <a:spLocks noChangeArrowheads="1"/>
          </p:cNvSpPr>
          <p:nvPr/>
        </p:nvSpPr>
        <p:spPr bwMode="auto">
          <a:xfrm>
            <a:off x="7848600" y="46275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4" name="Oval 54"/>
          <p:cNvSpPr>
            <a:spLocks noChangeArrowheads="1"/>
          </p:cNvSpPr>
          <p:nvPr/>
        </p:nvSpPr>
        <p:spPr bwMode="auto">
          <a:xfrm>
            <a:off x="5210175" y="4694238"/>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5" name="Oval 55"/>
          <p:cNvSpPr>
            <a:spLocks noChangeArrowheads="1"/>
          </p:cNvSpPr>
          <p:nvPr/>
        </p:nvSpPr>
        <p:spPr bwMode="auto">
          <a:xfrm>
            <a:off x="6400800" y="198120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6" name="Oval 56"/>
          <p:cNvSpPr>
            <a:spLocks noChangeArrowheads="1"/>
          </p:cNvSpPr>
          <p:nvPr/>
        </p:nvSpPr>
        <p:spPr bwMode="auto">
          <a:xfrm>
            <a:off x="5029200" y="42846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7" name="Oval 59"/>
          <p:cNvSpPr>
            <a:spLocks noChangeArrowheads="1"/>
          </p:cNvSpPr>
          <p:nvPr/>
        </p:nvSpPr>
        <p:spPr bwMode="auto">
          <a:xfrm>
            <a:off x="5064125" y="32432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28" name="Text Box 62"/>
          <p:cNvSpPr txBox="1">
            <a:spLocks noChangeArrowheads="1"/>
          </p:cNvSpPr>
          <p:nvPr/>
        </p:nvSpPr>
        <p:spPr bwMode="auto">
          <a:xfrm rot="10800000">
            <a:off x="28823" y="4724400"/>
            <a:ext cx="430887" cy="1066800"/>
          </a:xfrm>
          <a:prstGeom prst="rect">
            <a:avLst/>
          </a:prstGeom>
          <a:solidFill>
            <a:srgbClr val="CCFFFF"/>
          </a:solidFill>
          <a:ln w="12700">
            <a:solidFill>
              <a:schemeClr val="tx1"/>
            </a:solidFill>
            <a:miter lim="800000"/>
            <a:headEnd/>
            <a:tailEnd/>
          </a:ln>
        </p:spPr>
        <p:txBody>
          <a:bodyPr vert="eaVert" wrap="square">
            <a:spAutoFit/>
          </a:bodyPr>
          <a:lstStyle/>
          <a:p>
            <a:pPr algn="ctr">
              <a:spcBef>
                <a:spcPct val="50000"/>
              </a:spcBef>
            </a:pPr>
            <a:r>
              <a:rPr lang="en-US" sz="1600" dirty="0" smtClean="0">
                <a:solidFill>
                  <a:srgbClr val="000000"/>
                </a:solidFill>
                <a:latin typeface="Arial" pitchFamily="34" charset="0"/>
                <a:cs typeface="Arial" pitchFamily="34" charset="0"/>
              </a:rPr>
              <a:t>Activities</a:t>
            </a:r>
            <a:endParaRPr lang="en-US" sz="1600" dirty="0">
              <a:solidFill>
                <a:srgbClr val="000000"/>
              </a:solidFill>
              <a:latin typeface="Arial" pitchFamily="34" charset="0"/>
              <a:cs typeface="Arial" pitchFamily="34" charset="0"/>
            </a:endParaRPr>
          </a:p>
        </p:txBody>
      </p:sp>
      <p:sp>
        <p:nvSpPr>
          <p:cNvPr id="8229" name="Oval 65"/>
          <p:cNvSpPr>
            <a:spLocks noChangeArrowheads="1"/>
          </p:cNvSpPr>
          <p:nvPr/>
        </p:nvSpPr>
        <p:spPr bwMode="auto">
          <a:xfrm>
            <a:off x="7543800" y="410845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30" name="Oval 68"/>
          <p:cNvSpPr>
            <a:spLocks noChangeArrowheads="1"/>
          </p:cNvSpPr>
          <p:nvPr/>
        </p:nvSpPr>
        <p:spPr bwMode="auto">
          <a:xfrm>
            <a:off x="4267200" y="19478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31" name="Line 71"/>
          <p:cNvSpPr>
            <a:spLocks noChangeShapeType="1"/>
          </p:cNvSpPr>
          <p:nvPr/>
        </p:nvSpPr>
        <p:spPr bwMode="auto">
          <a:xfrm>
            <a:off x="152400" y="4267200"/>
            <a:ext cx="8839200" cy="0"/>
          </a:xfrm>
          <a:prstGeom prst="line">
            <a:avLst/>
          </a:prstGeom>
          <a:noFill/>
          <a:ln w="9525">
            <a:solidFill>
              <a:srgbClr val="0000FF"/>
            </a:solidFill>
            <a:round/>
            <a:headEnd/>
            <a:tailEnd/>
          </a:ln>
        </p:spPr>
        <p:txBody>
          <a:bodyPr>
            <a:spAutoFit/>
          </a:bodyPr>
          <a:lstStyle/>
          <a:p>
            <a:endParaRPr lang="en-US" dirty="0">
              <a:solidFill>
                <a:srgbClr val="000000"/>
              </a:solidFill>
              <a:latin typeface="Arial" pitchFamily="34" charset="0"/>
              <a:cs typeface="Arial" pitchFamily="34" charset="0"/>
            </a:endParaRPr>
          </a:p>
        </p:txBody>
      </p:sp>
      <p:sp>
        <p:nvSpPr>
          <p:cNvPr id="8232" name="Line 72"/>
          <p:cNvSpPr>
            <a:spLocks noChangeShapeType="1"/>
          </p:cNvSpPr>
          <p:nvPr/>
        </p:nvSpPr>
        <p:spPr bwMode="auto">
          <a:xfrm>
            <a:off x="152400" y="2662238"/>
            <a:ext cx="8839200" cy="0"/>
          </a:xfrm>
          <a:prstGeom prst="line">
            <a:avLst/>
          </a:prstGeom>
          <a:noFill/>
          <a:ln w="9525">
            <a:solidFill>
              <a:srgbClr val="0000FF"/>
            </a:solidFill>
            <a:round/>
            <a:headEnd/>
            <a:tailEnd/>
          </a:ln>
        </p:spPr>
        <p:txBody>
          <a:bodyPr>
            <a:spAutoFit/>
          </a:bodyPr>
          <a:lstStyle/>
          <a:p>
            <a:endParaRPr lang="en-US" dirty="0">
              <a:solidFill>
                <a:srgbClr val="000000"/>
              </a:solidFill>
              <a:latin typeface="Arial" pitchFamily="34" charset="0"/>
              <a:cs typeface="Arial" pitchFamily="34" charset="0"/>
            </a:endParaRPr>
          </a:p>
        </p:txBody>
      </p:sp>
      <p:sp>
        <p:nvSpPr>
          <p:cNvPr id="8233" name="Oval 73"/>
          <p:cNvSpPr>
            <a:spLocks noChangeArrowheads="1"/>
          </p:cNvSpPr>
          <p:nvPr/>
        </p:nvSpPr>
        <p:spPr bwMode="auto">
          <a:xfrm>
            <a:off x="3810000" y="467198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35" name="Rectangle 77"/>
          <p:cNvSpPr>
            <a:spLocks noChangeArrowheads="1"/>
          </p:cNvSpPr>
          <p:nvPr/>
        </p:nvSpPr>
        <p:spPr bwMode="auto">
          <a:xfrm>
            <a:off x="7646276" y="1600200"/>
            <a:ext cx="780392" cy="381000"/>
          </a:xfrm>
          <a:prstGeom prst="rect">
            <a:avLst/>
          </a:prstGeom>
          <a:solidFill>
            <a:srgbClr val="CC99FF"/>
          </a:solidFill>
          <a:ln w="12700">
            <a:solidFill>
              <a:schemeClr val="tx1"/>
            </a:solidFill>
            <a:miter lim="800000"/>
            <a:headEnd/>
            <a:tailEnd/>
          </a:ln>
        </p:spPr>
        <p:txBody>
          <a:bodyPr wrap="none" anchor="ctr"/>
          <a:lstStyle/>
          <a:p>
            <a:pPr algn="ctr"/>
            <a:r>
              <a:rPr lang="en-US" sz="1400" dirty="0" smtClean="0">
                <a:solidFill>
                  <a:srgbClr val="000000"/>
                </a:solidFill>
                <a:latin typeface="Arial" pitchFamily="34" charset="0"/>
                <a:cs typeface="Arial" pitchFamily="34" charset="0"/>
              </a:rPr>
              <a:t>N1B6</a:t>
            </a:r>
            <a:endParaRPr lang="en-US" sz="1400" dirty="0">
              <a:solidFill>
                <a:srgbClr val="000000"/>
              </a:solidFill>
              <a:latin typeface="Arial" pitchFamily="34" charset="0"/>
              <a:cs typeface="Arial" pitchFamily="34" charset="0"/>
            </a:endParaRPr>
          </a:p>
        </p:txBody>
      </p:sp>
      <p:cxnSp>
        <p:nvCxnSpPr>
          <p:cNvPr id="8236" name="AutoShape 81"/>
          <p:cNvCxnSpPr>
            <a:cxnSpLocks noChangeShapeType="1"/>
            <a:stCxn id="8196" idx="3"/>
            <a:endCxn id="8235" idx="0"/>
          </p:cNvCxnSpPr>
          <p:nvPr/>
        </p:nvCxnSpPr>
        <p:spPr bwMode="auto">
          <a:xfrm>
            <a:off x="5257800" y="1499394"/>
            <a:ext cx="2778672" cy="100806"/>
          </a:xfrm>
          <a:prstGeom prst="bentConnector2">
            <a:avLst/>
          </a:prstGeom>
          <a:noFill/>
          <a:ln w="12700">
            <a:solidFill>
              <a:schemeClr val="tx1"/>
            </a:solidFill>
            <a:miter lim="800000"/>
            <a:headEnd/>
            <a:tailEnd/>
          </a:ln>
        </p:spPr>
      </p:cxnSp>
      <p:sp>
        <p:nvSpPr>
          <p:cNvPr id="8237" name="Oval 82"/>
          <p:cNvSpPr>
            <a:spLocks noChangeArrowheads="1"/>
          </p:cNvSpPr>
          <p:nvPr/>
        </p:nvSpPr>
        <p:spPr bwMode="auto">
          <a:xfrm>
            <a:off x="5562600" y="3322310"/>
            <a:ext cx="259766" cy="562630"/>
          </a:xfrm>
          <a:prstGeom prst="ellipse">
            <a:avLst/>
          </a:prstGeom>
          <a:noFill/>
          <a:ln w="9525" algn="ctr">
            <a:noFill/>
            <a:round/>
            <a:headEnd/>
            <a:tailEnd/>
          </a:ln>
        </p:spPr>
        <p:txBody>
          <a:bodyPr wrap="none" anchor="ctr">
            <a:spAutoFit/>
          </a:bodyPr>
          <a:lstStyle/>
          <a:p>
            <a:endParaRPr lang="en-US" dirty="0">
              <a:solidFill>
                <a:srgbClr val="000000"/>
              </a:solidFill>
              <a:latin typeface="Arial" pitchFamily="34" charset="0"/>
              <a:cs typeface="Arial" pitchFamily="34" charset="0"/>
            </a:endParaRPr>
          </a:p>
        </p:txBody>
      </p:sp>
      <p:sp>
        <p:nvSpPr>
          <p:cNvPr id="8238" name="Oval 90"/>
          <p:cNvSpPr>
            <a:spLocks noChangeArrowheads="1"/>
          </p:cNvSpPr>
          <p:nvPr/>
        </p:nvSpPr>
        <p:spPr bwMode="auto">
          <a:xfrm>
            <a:off x="4572000" y="469900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39" name="Oval 91"/>
          <p:cNvSpPr>
            <a:spLocks noChangeArrowheads="1"/>
          </p:cNvSpPr>
          <p:nvPr/>
        </p:nvSpPr>
        <p:spPr bwMode="auto">
          <a:xfrm>
            <a:off x="4791075" y="47037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42" name="Oval 95"/>
          <p:cNvSpPr>
            <a:spLocks noChangeArrowheads="1"/>
          </p:cNvSpPr>
          <p:nvPr/>
        </p:nvSpPr>
        <p:spPr bwMode="auto">
          <a:xfrm>
            <a:off x="3886200" y="19859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44" name="Oval 97"/>
          <p:cNvSpPr>
            <a:spLocks noChangeArrowheads="1"/>
          </p:cNvSpPr>
          <p:nvPr/>
        </p:nvSpPr>
        <p:spPr bwMode="auto">
          <a:xfrm>
            <a:off x="4038600" y="353695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45" name="Oval 99"/>
          <p:cNvSpPr>
            <a:spLocks noChangeArrowheads="1"/>
          </p:cNvSpPr>
          <p:nvPr/>
        </p:nvSpPr>
        <p:spPr bwMode="auto">
          <a:xfrm>
            <a:off x="4838700" y="3060700"/>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48" name="Oval 104"/>
          <p:cNvSpPr>
            <a:spLocks noChangeArrowheads="1"/>
          </p:cNvSpPr>
          <p:nvPr/>
        </p:nvSpPr>
        <p:spPr bwMode="auto">
          <a:xfrm>
            <a:off x="6629400" y="4784725"/>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49" name="Rectangle 106"/>
          <p:cNvSpPr>
            <a:spLocks noGrp="1" noChangeArrowheads="1"/>
          </p:cNvSpPr>
          <p:nvPr>
            <p:ph type="title"/>
          </p:nvPr>
        </p:nvSpPr>
        <p:spPr/>
        <p:txBody>
          <a:bodyPr/>
          <a:lstStyle/>
          <a:p>
            <a:r>
              <a:rPr lang="en-US" dirty="0" smtClean="0"/>
              <a:t>NAVMAC Navy-wide Customers</a:t>
            </a:r>
            <a:br>
              <a:rPr lang="en-US" dirty="0" smtClean="0"/>
            </a:br>
            <a:r>
              <a:rPr lang="en-US" sz="2800" dirty="0" smtClean="0"/>
              <a:t>Who gets our products (P01-20)</a:t>
            </a:r>
          </a:p>
        </p:txBody>
      </p:sp>
      <p:sp>
        <p:nvSpPr>
          <p:cNvPr id="8250" name="Text Box 109"/>
          <p:cNvSpPr txBox="1">
            <a:spLocks noChangeArrowheads="1"/>
          </p:cNvSpPr>
          <p:nvPr/>
        </p:nvSpPr>
        <p:spPr bwMode="auto">
          <a:xfrm>
            <a:off x="1668463" y="4756150"/>
            <a:ext cx="1989137" cy="439738"/>
          </a:xfrm>
          <a:prstGeom prst="rect">
            <a:avLst/>
          </a:prstGeom>
          <a:solidFill>
            <a:srgbClr val="CCFF99"/>
          </a:solidFill>
          <a:ln w="12700">
            <a:noFill/>
            <a:prstDash val="dash"/>
            <a:miter lim="800000"/>
            <a:headEnd/>
            <a:tailEnd/>
          </a:ln>
          <a:scene3d>
            <a:camera prst="orthographicFront"/>
            <a:lightRig rig="threePt" dir="t"/>
          </a:scene3d>
          <a:sp3d>
            <a:bevelT/>
          </a:sp3d>
        </p:spPr>
        <p:txBody>
          <a:bodyPr rIns="0">
            <a:spAutoFit/>
          </a:bodyPr>
          <a:lstStyle/>
          <a:p>
            <a:pPr marL="114300" indent="-114300">
              <a:lnSpc>
                <a:spcPts val="900"/>
              </a:lnSpc>
            </a:pPr>
            <a:r>
              <a:rPr lang="en-US" sz="900" i="1" dirty="0">
                <a:solidFill>
                  <a:srgbClr val="000000"/>
                </a:solidFill>
                <a:latin typeface="Arial" pitchFamily="34" charset="0"/>
                <a:cs typeface="Arial" pitchFamily="34" charset="0"/>
              </a:rPr>
              <a:t>P04 Fleet MRD Docs</a:t>
            </a:r>
          </a:p>
          <a:p>
            <a:pPr marL="114300" indent="-114300">
              <a:lnSpc>
                <a:spcPts val="900"/>
              </a:lnSpc>
            </a:pPr>
            <a:r>
              <a:rPr lang="en-US" sz="900" i="1" dirty="0">
                <a:solidFill>
                  <a:srgbClr val="000000"/>
                </a:solidFill>
                <a:latin typeface="Arial" pitchFamily="34" charset="0"/>
                <a:cs typeface="Arial" pitchFamily="34" charset="0"/>
              </a:rPr>
              <a:t>P05 Afloat Readiness Reviews</a:t>
            </a:r>
          </a:p>
          <a:p>
            <a:pPr marL="114300" indent="-114300">
              <a:lnSpc>
                <a:spcPts val="900"/>
              </a:lnSpc>
            </a:pPr>
            <a:r>
              <a:rPr lang="en-US" sz="900" i="1" dirty="0">
                <a:solidFill>
                  <a:srgbClr val="000000"/>
                </a:solidFill>
                <a:latin typeface="Arial" pitchFamily="34" charset="0"/>
                <a:cs typeface="Arial" pitchFamily="34" charset="0"/>
              </a:rPr>
              <a:t>P07 Special  MRD  Docs</a:t>
            </a:r>
          </a:p>
        </p:txBody>
      </p:sp>
      <p:sp>
        <p:nvSpPr>
          <p:cNvPr id="8251" name="Oval 110"/>
          <p:cNvSpPr>
            <a:spLocks noChangeArrowheads="1"/>
          </p:cNvSpPr>
          <p:nvPr/>
        </p:nvSpPr>
        <p:spPr bwMode="auto">
          <a:xfrm>
            <a:off x="76200" y="4784725"/>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sp>
        <p:nvSpPr>
          <p:cNvPr id="8252" name="Text Box 111"/>
          <p:cNvSpPr txBox="1">
            <a:spLocks noChangeArrowheads="1"/>
          </p:cNvSpPr>
          <p:nvPr/>
        </p:nvSpPr>
        <p:spPr bwMode="auto">
          <a:xfrm>
            <a:off x="8286750" y="3151188"/>
            <a:ext cx="668338" cy="304800"/>
          </a:xfrm>
          <a:prstGeom prst="rect">
            <a:avLst/>
          </a:prstGeom>
          <a:noFill/>
          <a:ln w="12700">
            <a:noFill/>
            <a:miter lim="800000"/>
            <a:headEnd/>
            <a:tailEnd/>
          </a:ln>
        </p:spPr>
        <p:txBody>
          <a:bodyPr wrap="none">
            <a:spAutoFit/>
          </a:bodyPr>
          <a:lstStyle/>
          <a:p>
            <a:pPr algn="ctr"/>
            <a:r>
              <a:rPr lang="en-US" sz="1400" dirty="0">
                <a:solidFill>
                  <a:srgbClr val="000000"/>
                </a:solidFill>
                <a:latin typeface="Arial" pitchFamily="34" charset="0"/>
                <a:cs typeface="Arial" pitchFamily="34" charset="0"/>
              </a:rPr>
              <a:t>NETC</a:t>
            </a:r>
            <a:endParaRPr lang="en-US" sz="1200" i="1" dirty="0">
              <a:solidFill>
                <a:srgbClr val="000000"/>
              </a:solidFill>
              <a:latin typeface="Arial" pitchFamily="34" charset="0"/>
              <a:cs typeface="Arial" pitchFamily="34" charset="0"/>
            </a:endParaRPr>
          </a:p>
        </p:txBody>
      </p:sp>
      <p:sp>
        <p:nvSpPr>
          <p:cNvPr id="8253" name="Oval 113"/>
          <p:cNvSpPr>
            <a:spLocks noChangeArrowheads="1"/>
          </p:cNvSpPr>
          <p:nvPr/>
        </p:nvSpPr>
        <p:spPr bwMode="auto">
          <a:xfrm>
            <a:off x="228600" y="5471785"/>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54" name="Oval 114"/>
          <p:cNvSpPr>
            <a:spLocks noChangeArrowheads="1"/>
          </p:cNvSpPr>
          <p:nvPr/>
        </p:nvSpPr>
        <p:spPr bwMode="auto">
          <a:xfrm>
            <a:off x="533400" y="3625523"/>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56" name="Rectangle 119"/>
          <p:cNvSpPr>
            <a:spLocks noChangeArrowheads="1"/>
          </p:cNvSpPr>
          <p:nvPr/>
        </p:nvSpPr>
        <p:spPr bwMode="auto">
          <a:xfrm>
            <a:off x="7051675" y="3048000"/>
            <a:ext cx="838200" cy="609600"/>
          </a:xfrm>
          <a:prstGeom prst="rect">
            <a:avLst/>
          </a:prstGeom>
          <a:solidFill>
            <a:srgbClr val="CCFFFF"/>
          </a:solidFill>
          <a:ln w="12700">
            <a:solidFill>
              <a:schemeClr val="tx1"/>
            </a:solidFill>
            <a:miter lim="800000"/>
            <a:headEnd/>
            <a:tailEnd/>
          </a:ln>
        </p:spPr>
        <p:txBody>
          <a:bodyPr wrap="none" anchor="ctr"/>
          <a:lstStyle/>
          <a:p>
            <a:endParaRPr lang="en-US" dirty="0">
              <a:solidFill>
                <a:srgbClr val="000000"/>
              </a:solidFill>
              <a:latin typeface="Arial" pitchFamily="34" charset="0"/>
              <a:cs typeface="Arial" pitchFamily="34" charset="0"/>
            </a:endParaRPr>
          </a:p>
        </p:txBody>
      </p:sp>
      <p:sp>
        <p:nvSpPr>
          <p:cNvPr id="8257" name="Text Box 120"/>
          <p:cNvSpPr txBox="1">
            <a:spLocks noChangeArrowheads="1"/>
          </p:cNvSpPr>
          <p:nvPr/>
        </p:nvSpPr>
        <p:spPr bwMode="auto">
          <a:xfrm>
            <a:off x="7008813" y="3048000"/>
            <a:ext cx="957262" cy="609600"/>
          </a:xfrm>
          <a:prstGeom prst="rect">
            <a:avLst/>
          </a:prstGeom>
          <a:noFill/>
          <a:ln w="12700">
            <a:noFill/>
            <a:miter lim="800000"/>
            <a:headEnd/>
            <a:tailEnd/>
          </a:ln>
        </p:spPr>
        <p:txBody>
          <a:bodyPr wrap="none">
            <a:spAutoFit/>
          </a:bodyPr>
          <a:lstStyle/>
          <a:p>
            <a:pPr algn="ctr"/>
            <a:r>
              <a:rPr lang="en-US" sz="1400" dirty="0">
                <a:solidFill>
                  <a:srgbClr val="000000"/>
                </a:solidFill>
                <a:latin typeface="Arial" pitchFamily="34" charset="0"/>
                <a:cs typeface="Arial" pitchFamily="34" charset="0"/>
              </a:rPr>
              <a:t>SPAWAR</a:t>
            </a:r>
          </a:p>
          <a:p>
            <a:pPr algn="ctr"/>
            <a:r>
              <a:rPr lang="en-US" sz="1000" dirty="0">
                <a:solidFill>
                  <a:srgbClr val="000000"/>
                </a:solidFill>
                <a:latin typeface="Arial" pitchFamily="34" charset="0"/>
                <a:cs typeface="Arial" pitchFamily="34" charset="0"/>
              </a:rPr>
              <a:t>IT Service </a:t>
            </a:r>
          </a:p>
          <a:p>
            <a:pPr algn="ctr"/>
            <a:r>
              <a:rPr lang="en-US" sz="1000" dirty="0">
                <a:solidFill>
                  <a:srgbClr val="000000"/>
                </a:solidFill>
                <a:latin typeface="Arial" pitchFamily="34" charset="0"/>
                <a:cs typeface="Arial" pitchFamily="34" charset="0"/>
              </a:rPr>
              <a:t>Provider</a:t>
            </a:r>
            <a:endParaRPr lang="en-US" sz="500" i="1" dirty="0">
              <a:solidFill>
                <a:srgbClr val="000000"/>
              </a:solidFill>
              <a:latin typeface="Arial" pitchFamily="34" charset="0"/>
              <a:cs typeface="Arial" pitchFamily="34" charset="0"/>
            </a:endParaRPr>
          </a:p>
        </p:txBody>
      </p:sp>
      <p:sp>
        <p:nvSpPr>
          <p:cNvPr id="8258" name="Oval 121"/>
          <p:cNvSpPr>
            <a:spLocks noChangeArrowheads="1"/>
          </p:cNvSpPr>
          <p:nvPr/>
        </p:nvSpPr>
        <p:spPr bwMode="auto">
          <a:xfrm>
            <a:off x="6934200" y="3243263"/>
            <a:ext cx="152400" cy="142875"/>
          </a:xfrm>
          <a:prstGeom prst="ellipse">
            <a:avLst/>
          </a:prstGeom>
          <a:noFill/>
          <a:ln w="12700">
            <a:noFill/>
            <a:round/>
            <a:headEnd/>
            <a:tailEnd/>
          </a:ln>
        </p:spPr>
        <p:txBody>
          <a:bodyPr wrap="none" anchor="ctr"/>
          <a:lstStyle/>
          <a:p>
            <a:pPr algn="ctr"/>
            <a:endParaRPr lang="en-US" sz="2400" dirty="0">
              <a:solidFill>
                <a:srgbClr val="000000"/>
              </a:solidFill>
              <a:latin typeface="Arial" pitchFamily="34" charset="0"/>
              <a:cs typeface="Arial" pitchFamily="34" charset="0"/>
            </a:endParaRPr>
          </a:p>
        </p:txBody>
      </p:sp>
      <p:cxnSp>
        <p:nvCxnSpPr>
          <p:cNvPr id="8259" name="AutoShape 122"/>
          <p:cNvCxnSpPr>
            <a:cxnSpLocks noChangeShapeType="1"/>
            <a:stCxn id="8196" idx="1"/>
            <a:endCxn id="8213" idx="0"/>
          </p:cNvCxnSpPr>
          <p:nvPr/>
        </p:nvCxnSpPr>
        <p:spPr bwMode="auto">
          <a:xfrm rot="10800000" flipV="1">
            <a:off x="3314700" y="1499393"/>
            <a:ext cx="647700" cy="105569"/>
          </a:xfrm>
          <a:prstGeom prst="bentConnector2">
            <a:avLst/>
          </a:prstGeom>
          <a:noFill/>
          <a:ln w="12700">
            <a:solidFill>
              <a:schemeClr val="tx1"/>
            </a:solidFill>
            <a:miter lim="800000"/>
            <a:headEnd/>
            <a:tailEnd/>
          </a:ln>
        </p:spPr>
      </p:cxnSp>
      <p:sp>
        <p:nvSpPr>
          <p:cNvPr id="8260" name="Text Box 126"/>
          <p:cNvSpPr txBox="1">
            <a:spLocks noChangeArrowheads="1"/>
          </p:cNvSpPr>
          <p:nvPr/>
        </p:nvSpPr>
        <p:spPr bwMode="auto">
          <a:xfrm>
            <a:off x="4724400" y="3467100"/>
            <a:ext cx="457200" cy="203200"/>
          </a:xfrm>
          <a:prstGeom prst="rect">
            <a:avLst/>
          </a:prstGeom>
          <a:solidFill>
            <a:srgbClr val="CC66FF"/>
          </a:solidFill>
          <a:ln w="12700">
            <a:solidFill>
              <a:schemeClr val="tx1"/>
            </a:solidFill>
            <a:miter lim="800000"/>
            <a:headEnd/>
            <a:tailEnd/>
          </a:ln>
        </p:spPr>
        <p:txBody>
          <a:bodyPr>
            <a:spAutoFit/>
          </a:bodyPr>
          <a:lstStyle/>
          <a:p>
            <a:pPr algn="ctr">
              <a:lnSpc>
                <a:spcPct val="80000"/>
              </a:lnSpc>
            </a:pPr>
            <a:r>
              <a:rPr lang="en-US" sz="900" i="1" dirty="0">
                <a:solidFill>
                  <a:srgbClr val="000000"/>
                </a:solidFill>
                <a:latin typeface="Arial" pitchFamily="34" charset="0"/>
                <a:cs typeface="Arial" pitchFamily="34" charset="0"/>
              </a:rPr>
              <a:t>CIO</a:t>
            </a:r>
            <a:endParaRPr lang="en-US" i="1" dirty="0">
              <a:solidFill>
                <a:srgbClr val="000000"/>
              </a:solidFill>
              <a:latin typeface="Arial" pitchFamily="34" charset="0"/>
              <a:cs typeface="Arial" pitchFamily="34" charset="0"/>
            </a:endParaRPr>
          </a:p>
        </p:txBody>
      </p:sp>
      <p:sp>
        <p:nvSpPr>
          <p:cNvPr id="8261" name="Text Box 123"/>
          <p:cNvSpPr txBox="1">
            <a:spLocks noChangeArrowheads="1"/>
          </p:cNvSpPr>
          <p:nvPr/>
        </p:nvSpPr>
        <p:spPr bwMode="auto">
          <a:xfrm>
            <a:off x="6661150" y="3816350"/>
            <a:ext cx="1652588" cy="439738"/>
          </a:xfrm>
          <a:prstGeom prst="rect">
            <a:avLst/>
          </a:prstGeom>
          <a:solidFill>
            <a:srgbClr val="CCFF99"/>
          </a:solidFill>
          <a:ln w="12700">
            <a:noFill/>
            <a:prstDash val="dash"/>
            <a:miter lim="800000"/>
            <a:headEnd/>
            <a:tailEnd/>
          </a:ln>
          <a:scene3d>
            <a:camera prst="orthographicFront"/>
            <a:lightRig rig="threePt" dir="t"/>
          </a:scene3d>
          <a:sp3d>
            <a:bevelT/>
          </a:sp3d>
        </p:spPr>
        <p:txBody>
          <a:bodyPr rIns="0">
            <a:spAutoFit/>
          </a:bodyPr>
          <a:lstStyle/>
          <a:p>
            <a:pPr marL="114300" indent="-114300" eaLnBrk="0" hangingPunct="0">
              <a:lnSpc>
                <a:spcPts val="900"/>
              </a:lnSpc>
            </a:pPr>
            <a:r>
              <a:rPr lang="en-US" sz="900" i="1" dirty="0">
                <a:solidFill>
                  <a:srgbClr val="000000"/>
                </a:solidFill>
                <a:latin typeface="Arial"/>
                <a:cs typeface="Arial" pitchFamily="34" charset="0"/>
              </a:rPr>
              <a:t>P14 Manpower CCB/SCR </a:t>
            </a:r>
          </a:p>
          <a:p>
            <a:pPr marL="114300" indent="-114300" eaLnBrk="0" hangingPunct="0">
              <a:lnSpc>
                <a:spcPts val="900"/>
              </a:lnSpc>
            </a:pPr>
            <a:r>
              <a:rPr lang="en-US" sz="900" i="1" dirty="0">
                <a:solidFill>
                  <a:srgbClr val="000000"/>
                </a:solidFill>
                <a:latin typeface="Arial"/>
                <a:cs typeface="Arial" pitchFamily="34" charset="0"/>
              </a:rPr>
              <a:t>P17 SAAR</a:t>
            </a:r>
          </a:p>
          <a:p>
            <a:pPr marL="114300" indent="-114300" eaLnBrk="0" hangingPunct="0">
              <a:lnSpc>
                <a:spcPts val="900"/>
              </a:lnSpc>
            </a:pPr>
            <a:r>
              <a:rPr lang="en-US" sz="900" i="1" dirty="0">
                <a:solidFill>
                  <a:srgbClr val="000000"/>
                </a:solidFill>
                <a:latin typeface="Arial"/>
                <a:cs typeface="Arial" pitchFamily="34" charset="0"/>
              </a:rPr>
              <a:t>P19 Data </a:t>
            </a:r>
            <a:r>
              <a:rPr lang="en-US" sz="900" i="1" dirty="0" smtClean="0">
                <a:solidFill>
                  <a:srgbClr val="000000"/>
                </a:solidFill>
                <a:latin typeface="Arial"/>
                <a:cs typeface="Arial" pitchFamily="34" charset="0"/>
              </a:rPr>
              <a:t>Configuration</a:t>
            </a:r>
            <a:endParaRPr lang="en-US" sz="900" i="1" dirty="0">
              <a:solidFill>
                <a:srgbClr val="000000"/>
              </a:solidFill>
              <a:latin typeface="Arial"/>
              <a:cs typeface="Arial" pitchFamily="34" charset="0"/>
            </a:endParaRPr>
          </a:p>
        </p:txBody>
      </p:sp>
      <p:sp>
        <p:nvSpPr>
          <p:cNvPr id="8262" name="Oval 131"/>
          <p:cNvSpPr>
            <a:spLocks noChangeArrowheads="1"/>
          </p:cNvSpPr>
          <p:nvPr/>
        </p:nvSpPr>
        <p:spPr bwMode="auto">
          <a:xfrm flipH="1">
            <a:off x="5410200" y="4770904"/>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cxnSp>
        <p:nvCxnSpPr>
          <p:cNvPr id="8263" name="AutoShape 132"/>
          <p:cNvCxnSpPr>
            <a:cxnSpLocks noChangeShapeType="1"/>
            <a:stCxn id="8265" idx="0"/>
            <a:endCxn id="8260" idx="2"/>
          </p:cNvCxnSpPr>
          <p:nvPr/>
        </p:nvCxnSpPr>
        <p:spPr bwMode="auto">
          <a:xfrm rot="16200000" flipV="1">
            <a:off x="4905773" y="3717527"/>
            <a:ext cx="284162" cy="189707"/>
          </a:xfrm>
          <a:prstGeom prst="bentConnector3">
            <a:avLst>
              <a:gd name="adj1" fmla="val 50000"/>
            </a:avLst>
          </a:prstGeom>
          <a:noFill/>
          <a:ln w="12700" cap="rnd">
            <a:solidFill>
              <a:srgbClr val="FF0000"/>
            </a:solidFill>
            <a:prstDash val="sysDot"/>
            <a:miter lim="800000"/>
            <a:headEnd/>
            <a:tailEnd type="triangle" w="med" len="med"/>
          </a:ln>
        </p:spPr>
      </p:cxnSp>
      <p:sp>
        <p:nvSpPr>
          <p:cNvPr id="8264" name="Oval 133"/>
          <p:cNvSpPr>
            <a:spLocks noChangeArrowheads="1"/>
          </p:cNvSpPr>
          <p:nvPr/>
        </p:nvSpPr>
        <p:spPr bwMode="auto">
          <a:xfrm>
            <a:off x="4953000" y="4404985"/>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65" name="Text Box 128"/>
          <p:cNvSpPr txBox="1">
            <a:spLocks noChangeArrowheads="1"/>
          </p:cNvSpPr>
          <p:nvPr/>
        </p:nvSpPr>
        <p:spPr bwMode="auto">
          <a:xfrm>
            <a:off x="4648200" y="3954462"/>
            <a:ext cx="989013" cy="207749"/>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pPr marL="114300" indent="-114300">
              <a:lnSpc>
                <a:spcPts val="900"/>
              </a:lnSpc>
            </a:pPr>
            <a:r>
              <a:rPr lang="en-US" sz="900" i="1" dirty="0">
                <a:solidFill>
                  <a:srgbClr val="000000"/>
                </a:solidFill>
                <a:latin typeface="Arial" pitchFamily="34" charset="0"/>
                <a:cs typeface="Arial" pitchFamily="34" charset="0"/>
              </a:rPr>
              <a:t>P18 FM Reviews</a:t>
            </a:r>
          </a:p>
        </p:txBody>
      </p:sp>
      <p:sp>
        <p:nvSpPr>
          <p:cNvPr id="8266" name="Oval 134"/>
          <p:cNvSpPr>
            <a:spLocks noChangeArrowheads="1"/>
          </p:cNvSpPr>
          <p:nvPr/>
        </p:nvSpPr>
        <p:spPr bwMode="auto">
          <a:xfrm>
            <a:off x="5486400" y="5014585"/>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67" name="Oval 135"/>
          <p:cNvSpPr>
            <a:spLocks noChangeArrowheads="1"/>
          </p:cNvSpPr>
          <p:nvPr/>
        </p:nvSpPr>
        <p:spPr bwMode="auto">
          <a:xfrm>
            <a:off x="5486400" y="4557385"/>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68" name="Text Box 45"/>
          <p:cNvSpPr txBox="1">
            <a:spLocks noChangeArrowheads="1"/>
          </p:cNvSpPr>
          <p:nvPr/>
        </p:nvSpPr>
        <p:spPr bwMode="auto">
          <a:xfrm>
            <a:off x="5362575" y="2185988"/>
            <a:ext cx="2000250" cy="323850"/>
          </a:xfrm>
          <a:prstGeom prst="rect">
            <a:avLst/>
          </a:prstGeom>
          <a:solidFill>
            <a:srgbClr val="CCFF99"/>
          </a:solidFill>
          <a:ln w="12700">
            <a:noFill/>
            <a:prstDash val="dash"/>
            <a:miter lim="800000"/>
            <a:headEnd/>
            <a:tailEnd/>
          </a:ln>
          <a:scene3d>
            <a:camera prst="orthographicFront"/>
            <a:lightRig rig="threePt" dir="t"/>
          </a:scene3d>
          <a:sp3d>
            <a:bevelT/>
          </a:sp3d>
        </p:spPr>
        <p:txBody>
          <a:bodyPr rIns="0">
            <a:spAutoFit/>
          </a:bodyPr>
          <a:lstStyle/>
          <a:p>
            <a:pPr marL="114300" indent="-114300">
              <a:lnSpc>
                <a:spcPts val="900"/>
              </a:lnSpc>
            </a:pPr>
            <a:r>
              <a:rPr lang="en-US" sz="900" i="1" dirty="0">
                <a:solidFill>
                  <a:srgbClr val="000000"/>
                </a:solidFill>
                <a:latin typeface="Arial" pitchFamily="34" charset="0"/>
                <a:cs typeface="Arial" pitchFamily="34" charset="0"/>
              </a:rPr>
              <a:t>P02 NOOCS-NEOCS Boards /CCR </a:t>
            </a:r>
          </a:p>
          <a:p>
            <a:pPr marL="114300" indent="-114300">
              <a:lnSpc>
                <a:spcPts val="900"/>
              </a:lnSpc>
            </a:pPr>
            <a:r>
              <a:rPr lang="en-US" sz="900" i="1" dirty="0">
                <a:solidFill>
                  <a:srgbClr val="000000"/>
                </a:solidFill>
                <a:latin typeface="Arial" pitchFamily="34" charset="0"/>
                <a:cs typeface="Arial" pitchFamily="34" charset="0"/>
              </a:rPr>
              <a:t>P03 NOCS Documents</a:t>
            </a:r>
          </a:p>
        </p:txBody>
      </p:sp>
      <p:sp>
        <p:nvSpPr>
          <p:cNvPr id="8269" name="Text Box 80"/>
          <p:cNvSpPr txBox="1">
            <a:spLocks noChangeArrowheads="1"/>
          </p:cNvSpPr>
          <p:nvPr/>
        </p:nvSpPr>
        <p:spPr bwMode="auto">
          <a:xfrm>
            <a:off x="7449207" y="2171700"/>
            <a:ext cx="1158765" cy="323165"/>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pPr marL="114300" indent="-114300">
              <a:lnSpc>
                <a:spcPts val="900"/>
              </a:lnSpc>
            </a:pPr>
            <a:r>
              <a:rPr lang="en-US" sz="900" i="1" dirty="0" smtClean="0">
                <a:solidFill>
                  <a:srgbClr val="000000"/>
                </a:solidFill>
                <a:latin typeface="Arial" pitchFamily="34" charset="0"/>
                <a:cs typeface="Arial" pitchFamily="34" charset="0"/>
              </a:rPr>
              <a:t>P15 </a:t>
            </a:r>
            <a:r>
              <a:rPr lang="en-US" sz="900" i="1" dirty="0">
                <a:solidFill>
                  <a:srgbClr val="000000"/>
                </a:solidFill>
                <a:latin typeface="Arial" pitchFamily="34" charset="0"/>
                <a:cs typeface="Arial" pitchFamily="34" charset="0"/>
              </a:rPr>
              <a:t>PM- FRB/RIS</a:t>
            </a:r>
          </a:p>
          <a:p>
            <a:pPr marL="114300" indent="-114300">
              <a:lnSpc>
                <a:spcPts val="900"/>
              </a:lnSpc>
            </a:pPr>
            <a:r>
              <a:rPr lang="en-US" sz="900" i="1" dirty="0">
                <a:solidFill>
                  <a:srgbClr val="000000"/>
                </a:solidFill>
                <a:latin typeface="Arial" pitchFamily="34" charset="0"/>
                <a:cs typeface="Arial" pitchFamily="34" charset="0"/>
              </a:rPr>
              <a:t>P16 BURT Docs</a:t>
            </a:r>
          </a:p>
        </p:txBody>
      </p:sp>
      <p:sp>
        <p:nvSpPr>
          <p:cNvPr id="8270" name="Oval 138"/>
          <p:cNvSpPr>
            <a:spLocks noChangeArrowheads="1"/>
          </p:cNvSpPr>
          <p:nvPr/>
        </p:nvSpPr>
        <p:spPr bwMode="auto">
          <a:xfrm>
            <a:off x="5410200" y="4404985"/>
            <a:ext cx="76200" cy="562630"/>
          </a:xfrm>
          <a:prstGeom prst="ellipse">
            <a:avLst/>
          </a:prstGeom>
          <a:noFill/>
          <a:ln w="28575" algn="ctr">
            <a:noFill/>
            <a:round/>
            <a:headEnd/>
            <a:tailEnd/>
          </a:ln>
        </p:spPr>
        <p:txBody>
          <a:bodyPr anchor="ctr">
            <a:spAutoFit/>
          </a:bodyPr>
          <a:lstStyle/>
          <a:p>
            <a:endParaRPr lang="en-US" dirty="0">
              <a:solidFill>
                <a:srgbClr val="000000"/>
              </a:solidFill>
              <a:latin typeface="Arial" pitchFamily="34" charset="0"/>
              <a:cs typeface="Arial" pitchFamily="34" charset="0"/>
            </a:endParaRPr>
          </a:p>
        </p:txBody>
      </p:sp>
      <p:sp>
        <p:nvSpPr>
          <p:cNvPr id="8271" name="Text Box 39"/>
          <p:cNvSpPr txBox="1">
            <a:spLocks noChangeArrowheads="1"/>
          </p:cNvSpPr>
          <p:nvPr/>
        </p:nvSpPr>
        <p:spPr bwMode="auto">
          <a:xfrm flipH="1">
            <a:off x="53165" y="4267200"/>
            <a:ext cx="990600" cy="338137"/>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dirty="0">
                <a:solidFill>
                  <a:srgbClr val="FFFFFF"/>
                </a:solidFill>
                <a:latin typeface="Arial" pitchFamily="34" charset="0"/>
                <a:cs typeface="Arial" pitchFamily="34" charset="0"/>
              </a:rPr>
              <a:t>ECH III</a:t>
            </a:r>
          </a:p>
        </p:txBody>
      </p:sp>
      <p:cxnSp>
        <p:nvCxnSpPr>
          <p:cNvPr id="8272" name="AutoShape 108"/>
          <p:cNvCxnSpPr>
            <a:cxnSpLocks noChangeShapeType="1"/>
            <a:stCxn id="8295" idx="0"/>
            <a:endCxn id="112" idx="1"/>
          </p:cNvCxnSpPr>
          <p:nvPr/>
        </p:nvCxnSpPr>
        <p:spPr bwMode="auto">
          <a:xfrm rot="16200000" flipV="1">
            <a:off x="-76425" y="4359844"/>
            <a:ext cx="1697038" cy="597350"/>
          </a:xfrm>
          <a:prstGeom prst="bentConnector2">
            <a:avLst/>
          </a:prstGeom>
          <a:noFill/>
          <a:ln w="12700" cap="rnd">
            <a:solidFill>
              <a:srgbClr val="FF0000"/>
            </a:solidFill>
            <a:prstDash val="sysDot"/>
            <a:miter lim="800000"/>
            <a:headEnd/>
            <a:tailEnd type="triangle" w="med" len="med"/>
          </a:ln>
        </p:spPr>
      </p:cxnSp>
      <p:sp>
        <p:nvSpPr>
          <p:cNvPr id="8273" name="Rectangle 7"/>
          <p:cNvSpPr>
            <a:spLocks noChangeArrowheads="1"/>
          </p:cNvSpPr>
          <p:nvPr/>
        </p:nvSpPr>
        <p:spPr bwMode="auto">
          <a:xfrm>
            <a:off x="3810000" y="4667250"/>
            <a:ext cx="1628775" cy="666750"/>
          </a:xfrm>
          <a:prstGeom prst="rect">
            <a:avLst/>
          </a:prstGeom>
          <a:solidFill>
            <a:srgbClr val="FFFF00"/>
          </a:solidFill>
          <a:ln w="28575">
            <a:solidFill>
              <a:srgbClr val="FF0000"/>
            </a:solidFill>
            <a:miter lim="800000"/>
            <a:headEnd/>
            <a:tailEnd/>
          </a:ln>
          <a:scene3d>
            <a:camera prst="orthographicFront"/>
            <a:lightRig rig="threePt" dir="t"/>
          </a:scene3d>
          <a:sp3d>
            <a:bevelT/>
          </a:sp3d>
        </p:spPr>
        <p:txBody>
          <a:bodyPr wrap="none" anchor="ctr"/>
          <a:lstStyle/>
          <a:p>
            <a:pPr algn="ctr"/>
            <a:r>
              <a:rPr lang="en-US" sz="1800" dirty="0">
                <a:solidFill>
                  <a:srgbClr val="000000"/>
                </a:solidFill>
                <a:latin typeface="Arial" pitchFamily="34" charset="0"/>
                <a:cs typeface="Arial" pitchFamily="34" charset="0"/>
              </a:rPr>
              <a:t>NAVMAC</a:t>
            </a:r>
          </a:p>
        </p:txBody>
      </p:sp>
      <p:sp>
        <p:nvSpPr>
          <p:cNvPr id="317" name="Rectangle 20"/>
          <p:cNvSpPr>
            <a:spLocks noChangeArrowheads="1"/>
          </p:cNvSpPr>
          <p:nvPr/>
        </p:nvSpPr>
        <p:spPr bwMode="auto">
          <a:xfrm>
            <a:off x="5157787" y="6400800"/>
            <a:ext cx="762000"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defRPr/>
            </a:pPr>
            <a:r>
              <a:rPr lang="en-US" sz="900" dirty="0">
                <a:solidFill>
                  <a:srgbClr val="000000"/>
                </a:solidFill>
                <a:latin typeface="Arial" pitchFamily="34" charset="0"/>
                <a:cs typeface="Arial" pitchFamily="34" charset="0"/>
              </a:rPr>
              <a:t>Readiness Reporting</a:t>
            </a:r>
          </a:p>
        </p:txBody>
      </p:sp>
      <p:sp>
        <p:nvSpPr>
          <p:cNvPr id="318" name="Rectangle 21"/>
          <p:cNvSpPr>
            <a:spLocks noChangeArrowheads="1"/>
          </p:cNvSpPr>
          <p:nvPr/>
        </p:nvSpPr>
        <p:spPr bwMode="auto">
          <a:xfrm>
            <a:off x="4311650" y="6400800"/>
            <a:ext cx="782637"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rIns="45720" anchor="ctr" anchorCtr="1"/>
          <a:lstStyle/>
          <a:p>
            <a:pPr algn="ctr">
              <a:defRPr/>
            </a:pPr>
            <a:r>
              <a:rPr lang="en-US" sz="900" dirty="0">
                <a:solidFill>
                  <a:srgbClr val="000000"/>
                </a:solidFill>
                <a:latin typeface="Arial" pitchFamily="34" charset="0"/>
                <a:cs typeface="Arial" pitchFamily="34" charset="0"/>
              </a:rPr>
              <a:t>Mobilization Planning</a:t>
            </a:r>
          </a:p>
        </p:txBody>
      </p:sp>
      <p:sp>
        <p:nvSpPr>
          <p:cNvPr id="319" name="Rectangle 22"/>
          <p:cNvSpPr>
            <a:spLocks noChangeArrowheads="1"/>
          </p:cNvSpPr>
          <p:nvPr/>
        </p:nvSpPr>
        <p:spPr bwMode="auto">
          <a:xfrm flipH="1">
            <a:off x="2541586" y="6400800"/>
            <a:ext cx="811213"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defRPr/>
            </a:pPr>
            <a:r>
              <a:rPr lang="en-US" sz="900" dirty="0" smtClean="0">
                <a:solidFill>
                  <a:srgbClr val="000000"/>
                </a:solidFill>
                <a:latin typeface="Arial" pitchFamily="34" charset="0"/>
                <a:cs typeface="Arial" pitchFamily="34" charset="0"/>
              </a:rPr>
              <a:t>Military Distribution</a:t>
            </a:r>
            <a:endParaRPr lang="en-US" sz="900" dirty="0">
              <a:solidFill>
                <a:srgbClr val="000000"/>
              </a:solidFill>
              <a:latin typeface="Arial" pitchFamily="34" charset="0"/>
              <a:cs typeface="Arial" pitchFamily="34" charset="0"/>
            </a:endParaRPr>
          </a:p>
        </p:txBody>
      </p:sp>
      <p:sp>
        <p:nvSpPr>
          <p:cNvPr id="320" name="Rectangle 23"/>
          <p:cNvSpPr>
            <a:spLocks noChangeArrowheads="1"/>
          </p:cNvSpPr>
          <p:nvPr/>
        </p:nvSpPr>
        <p:spPr bwMode="auto">
          <a:xfrm>
            <a:off x="6010275" y="6400800"/>
            <a:ext cx="747712"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defRPr/>
            </a:pPr>
            <a:r>
              <a:rPr lang="en-US" sz="900" dirty="0">
                <a:solidFill>
                  <a:srgbClr val="000000"/>
                </a:solidFill>
                <a:latin typeface="Arial" pitchFamily="34" charset="0"/>
                <a:cs typeface="Arial" pitchFamily="34" charset="0"/>
              </a:rPr>
              <a:t>Training Managers</a:t>
            </a:r>
          </a:p>
        </p:txBody>
      </p:sp>
      <p:sp>
        <p:nvSpPr>
          <p:cNvPr id="321" name="Rectangle 24"/>
          <p:cNvSpPr>
            <a:spLocks noChangeArrowheads="1"/>
          </p:cNvSpPr>
          <p:nvPr/>
        </p:nvSpPr>
        <p:spPr bwMode="auto">
          <a:xfrm>
            <a:off x="3443287" y="6400800"/>
            <a:ext cx="823913"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defRPr/>
            </a:pPr>
            <a:r>
              <a:rPr lang="en-US" sz="900" dirty="0">
                <a:solidFill>
                  <a:srgbClr val="000000"/>
                </a:solidFill>
                <a:latin typeface="Arial" pitchFamily="34" charset="0"/>
                <a:cs typeface="Arial" pitchFamily="34" charset="0"/>
              </a:rPr>
              <a:t>Community Mgmt</a:t>
            </a:r>
          </a:p>
        </p:txBody>
      </p:sp>
      <p:cxnSp>
        <p:nvCxnSpPr>
          <p:cNvPr id="8281" name="AutoShape 29"/>
          <p:cNvCxnSpPr>
            <a:cxnSpLocks noChangeShapeType="1"/>
            <a:stCxn id="8282" idx="3"/>
            <a:endCxn id="8207" idx="2"/>
          </p:cNvCxnSpPr>
          <p:nvPr/>
        </p:nvCxnSpPr>
        <p:spPr bwMode="auto">
          <a:xfrm flipV="1">
            <a:off x="8072438" y="4876800"/>
            <a:ext cx="157162" cy="488844"/>
          </a:xfrm>
          <a:prstGeom prst="bentConnector2">
            <a:avLst/>
          </a:prstGeom>
          <a:noFill/>
          <a:ln w="12700" cap="rnd">
            <a:solidFill>
              <a:srgbClr val="FF0000"/>
            </a:solidFill>
            <a:prstDash val="sysDot"/>
            <a:miter lim="800000"/>
            <a:headEnd/>
            <a:tailEnd type="triangle" w="med" len="med"/>
          </a:ln>
        </p:spPr>
      </p:cxnSp>
      <p:sp>
        <p:nvSpPr>
          <p:cNvPr id="8282" name="Text Box 30"/>
          <p:cNvSpPr txBox="1">
            <a:spLocks noChangeArrowheads="1"/>
          </p:cNvSpPr>
          <p:nvPr/>
        </p:nvSpPr>
        <p:spPr bwMode="auto">
          <a:xfrm>
            <a:off x="6400800" y="5257800"/>
            <a:ext cx="1671638" cy="215687"/>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pPr marL="114300" indent="-114300" eaLnBrk="0" hangingPunct="0">
              <a:lnSpc>
                <a:spcPts val="900"/>
              </a:lnSpc>
            </a:pPr>
            <a:r>
              <a:rPr lang="en-US" sz="900" i="1" dirty="0">
                <a:solidFill>
                  <a:srgbClr val="000000"/>
                </a:solidFill>
                <a:latin typeface="Arial" pitchFamily="34" charset="0"/>
                <a:cs typeface="Arial" pitchFamily="34" charset="0"/>
              </a:rPr>
              <a:t>P01 Occupational </a:t>
            </a:r>
            <a:r>
              <a:rPr lang="en-US" sz="900" i="1" dirty="0" smtClean="0">
                <a:solidFill>
                  <a:srgbClr val="000000"/>
                </a:solidFill>
                <a:latin typeface="Arial" pitchFamily="34" charset="0"/>
                <a:cs typeface="Arial" pitchFamily="34" charset="0"/>
              </a:rPr>
              <a:t>Standards</a:t>
            </a:r>
            <a:endParaRPr lang="en-US" sz="900" i="1" dirty="0">
              <a:solidFill>
                <a:srgbClr val="000000"/>
              </a:solidFill>
              <a:latin typeface="Arial" pitchFamily="34" charset="0"/>
              <a:cs typeface="Arial" pitchFamily="34" charset="0"/>
            </a:endParaRPr>
          </a:p>
        </p:txBody>
      </p:sp>
      <p:sp>
        <p:nvSpPr>
          <p:cNvPr id="8283" name="Text Box 109"/>
          <p:cNvSpPr txBox="1">
            <a:spLocks noChangeArrowheads="1"/>
          </p:cNvSpPr>
          <p:nvPr/>
        </p:nvSpPr>
        <p:spPr bwMode="auto">
          <a:xfrm>
            <a:off x="762000" y="3389245"/>
            <a:ext cx="1219200" cy="369332"/>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r>
              <a:rPr lang="en-US" sz="900" i="1" dirty="0">
                <a:solidFill>
                  <a:srgbClr val="000000"/>
                </a:solidFill>
                <a:latin typeface="Arial" pitchFamily="34" charset="0"/>
                <a:cs typeface="Arial" pitchFamily="34" charset="0"/>
              </a:rPr>
              <a:t>P13 MRD Program Administration</a:t>
            </a:r>
          </a:p>
        </p:txBody>
      </p:sp>
      <p:sp>
        <p:nvSpPr>
          <p:cNvPr id="113" name="Rectangle 23"/>
          <p:cNvSpPr>
            <a:spLocks noChangeArrowheads="1"/>
          </p:cNvSpPr>
          <p:nvPr/>
        </p:nvSpPr>
        <p:spPr bwMode="auto">
          <a:xfrm>
            <a:off x="1708794" y="6400800"/>
            <a:ext cx="747712"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lnSpc>
                <a:spcPts val="800"/>
              </a:lnSpc>
              <a:defRPr/>
            </a:pPr>
            <a:r>
              <a:rPr lang="en-US" sz="800" dirty="0" smtClean="0">
                <a:solidFill>
                  <a:srgbClr val="000000"/>
                </a:solidFill>
                <a:latin typeface="Arial" pitchFamily="34" charset="0"/>
                <a:cs typeface="Arial" pitchFamily="34" charset="0"/>
              </a:rPr>
              <a:t>Warfare/</a:t>
            </a:r>
          </a:p>
          <a:p>
            <a:pPr algn="ctr">
              <a:lnSpc>
                <a:spcPts val="800"/>
              </a:lnSpc>
              <a:defRPr/>
            </a:pPr>
            <a:r>
              <a:rPr lang="en-US" sz="800" dirty="0" smtClean="0">
                <a:solidFill>
                  <a:srgbClr val="000000"/>
                </a:solidFill>
                <a:latin typeface="Arial" pitchFamily="34" charset="0"/>
                <a:cs typeface="Arial" pitchFamily="34" charset="0"/>
              </a:rPr>
              <a:t>Resource</a:t>
            </a:r>
          </a:p>
          <a:p>
            <a:pPr algn="ctr">
              <a:lnSpc>
                <a:spcPts val="800"/>
              </a:lnSpc>
              <a:defRPr/>
            </a:pPr>
            <a:r>
              <a:rPr lang="en-US" sz="800" dirty="0" smtClean="0">
                <a:solidFill>
                  <a:srgbClr val="000000"/>
                </a:solidFill>
                <a:latin typeface="Arial" pitchFamily="34" charset="0"/>
                <a:cs typeface="Arial" pitchFamily="34" charset="0"/>
              </a:rPr>
              <a:t>Sponsor </a:t>
            </a:r>
            <a:endParaRPr lang="en-US" sz="800" dirty="0">
              <a:solidFill>
                <a:srgbClr val="000000"/>
              </a:solidFill>
              <a:latin typeface="Arial" pitchFamily="34" charset="0"/>
              <a:cs typeface="Arial" pitchFamily="34" charset="0"/>
            </a:endParaRPr>
          </a:p>
        </p:txBody>
      </p:sp>
      <p:cxnSp>
        <p:nvCxnSpPr>
          <p:cNvPr id="8286" name="Elbow Connector 111"/>
          <p:cNvCxnSpPr>
            <a:cxnSpLocks noChangeShapeType="1"/>
            <a:stCxn id="8207" idx="0"/>
            <a:endCxn id="8201" idx="2"/>
          </p:cNvCxnSpPr>
          <p:nvPr/>
        </p:nvCxnSpPr>
        <p:spPr bwMode="auto">
          <a:xfrm rot="5400000" flipH="1" flipV="1">
            <a:off x="7979569" y="3925094"/>
            <a:ext cx="881062" cy="381000"/>
          </a:xfrm>
          <a:prstGeom prst="bentConnector3">
            <a:avLst>
              <a:gd name="adj1" fmla="val 18972"/>
            </a:avLst>
          </a:prstGeom>
          <a:noFill/>
          <a:ln w="9525" algn="ctr">
            <a:solidFill>
              <a:schemeClr val="tx1"/>
            </a:solidFill>
            <a:round/>
            <a:headEnd/>
            <a:tailEnd/>
          </a:ln>
        </p:spPr>
      </p:cxnSp>
      <p:cxnSp>
        <p:nvCxnSpPr>
          <p:cNvPr id="8287" name="Elbow Connector 114"/>
          <p:cNvCxnSpPr>
            <a:cxnSpLocks noChangeShapeType="1"/>
            <a:stCxn id="8206" idx="0"/>
            <a:endCxn id="8204" idx="2"/>
          </p:cNvCxnSpPr>
          <p:nvPr/>
        </p:nvCxnSpPr>
        <p:spPr bwMode="auto">
          <a:xfrm rot="5400000" flipH="1" flipV="1">
            <a:off x="8053387" y="4344988"/>
            <a:ext cx="1431925" cy="88900"/>
          </a:xfrm>
          <a:prstGeom prst="bentConnector3">
            <a:avLst>
              <a:gd name="adj1" fmla="val 50000"/>
            </a:avLst>
          </a:prstGeom>
          <a:noFill/>
          <a:ln w="9525" algn="ctr">
            <a:solidFill>
              <a:schemeClr val="tx1"/>
            </a:solidFill>
            <a:round/>
            <a:headEnd/>
            <a:tailEnd/>
          </a:ln>
        </p:spPr>
      </p:cxnSp>
      <p:sp>
        <p:nvSpPr>
          <p:cNvPr id="8288" name="Text Box 61"/>
          <p:cNvSpPr txBox="1">
            <a:spLocks noChangeArrowheads="1"/>
          </p:cNvSpPr>
          <p:nvPr/>
        </p:nvSpPr>
        <p:spPr bwMode="auto">
          <a:xfrm>
            <a:off x="5486400" y="4337050"/>
            <a:ext cx="1371600" cy="438150"/>
          </a:xfrm>
          <a:prstGeom prst="rect">
            <a:avLst/>
          </a:prstGeom>
          <a:solidFill>
            <a:srgbClr val="CCFF99"/>
          </a:solidFill>
          <a:ln w="12700">
            <a:noFill/>
            <a:prstDash val="dash"/>
            <a:miter lim="800000"/>
            <a:headEnd/>
            <a:tailEnd/>
          </a:ln>
          <a:scene3d>
            <a:camera prst="orthographicFront"/>
            <a:lightRig rig="threePt" dir="t"/>
          </a:scene3d>
          <a:sp3d>
            <a:bevelT/>
          </a:sp3d>
        </p:spPr>
        <p:txBody>
          <a:bodyPr rIns="0">
            <a:spAutoFit/>
          </a:bodyPr>
          <a:lstStyle/>
          <a:p>
            <a:pPr marL="114300" indent="-114300">
              <a:lnSpc>
                <a:spcPts val="900"/>
              </a:lnSpc>
            </a:pPr>
            <a:r>
              <a:rPr lang="en-US" sz="900" i="1" dirty="0">
                <a:solidFill>
                  <a:srgbClr val="000000"/>
                </a:solidFill>
                <a:latin typeface="Arial" pitchFamily="34" charset="0"/>
                <a:cs typeface="Arial" pitchFamily="34" charset="0"/>
              </a:rPr>
              <a:t>P06 Acquisition Docs</a:t>
            </a:r>
          </a:p>
          <a:p>
            <a:pPr marL="114300" indent="-114300">
              <a:lnSpc>
                <a:spcPts val="900"/>
              </a:lnSpc>
            </a:pPr>
            <a:r>
              <a:rPr lang="en-US" sz="900" i="1" dirty="0">
                <a:solidFill>
                  <a:srgbClr val="000000"/>
                </a:solidFill>
                <a:latin typeface="Arial" pitchFamily="34" charset="0"/>
                <a:cs typeface="Arial" pitchFamily="34" charset="0"/>
              </a:rPr>
              <a:t>P08 Workload </a:t>
            </a:r>
            <a:r>
              <a:rPr lang="en-US" sz="900" i="1" dirty="0" smtClean="0">
                <a:solidFill>
                  <a:srgbClr val="000000"/>
                </a:solidFill>
                <a:latin typeface="Arial" pitchFamily="34" charset="0"/>
                <a:cs typeface="Arial" pitchFamily="34" charset="0"/>
              </a:rPr>
              <a:t>Reviews</a:t>
            </a:r>
            <a:endParaRPr lang="en-US" sz="900" i="1" dirty="0">
              <a:solidFill>
                <a:srgbClr val="000000"/>
              </a:solidFill>
              <a:latin typeface="Arial" pitchFamily="34" charset="0"/>
              <a:cs typeface="Arial" pitchFamily="34" charset="0"/>
            </a:endParaRPr>
          </a:p>
          <a:p>
            <a:pPr marL="114300" indent="-114300">
              <a:lnSpc>
                <a:spcPts val="900"/>
              </a:lnSpc>
            </a:pPr>
            <a:r>
              <a:rPr lang="en-US" sz="900" i="1" dirty="0">
                <a:solidFill>
                  <a:srgbClr val="000000"/>
                </a:solidFill>
                <a:latin typeface="Arial" pitchFamily="34" charset="0"/>
                <a:cs typeface="Arial" pitchFamily="34" charset="0"/>
              </a:rPr>
              <a:t>P20 Model Reviews</a:t>
            </a:r>
          </a:p>
        </p:txBody>
      </p:sp>
      <p:cxnSp>
        <p:nvCxnSpPr>
          <p:cNvPr id="8291" name="Straight Arrow Connector 136"/>
          <p:cNvCxnSpPr>
            <a:cxnSpLocks noChangeShapeType="1"/>
          </p:cNvCxnSpPr>
          <p:nvPr/>
        </p:nvCxnSpPr>
        <p:spPr bwMode="auto">
          <a:xfrm flipH="1">
            <a:off x="509561" y="3581400"/>
            <a:ext cx="236537" cy="0"/>
          </a:xfrm>
          <a:prstGeom prst="straightConnector1">
            <a:avLst/>
          </a:prstGeom>
          <a:noFill/>
          <a:ln w="12700" cap="rnd">
            <a:solidFill>
              <a:srgbClr val="FF0000"/>
            </a:solidFill>
            <a:prstDash val="sysDot"/>
            <a:miter lim="800000"/>
            <a:headEnd/>
            <a:tailEnd type="triangle" w="med" len="med"/>
          </a:ln>
        </p:spPr>
      </p:cxnSp>
      <p:cxnSp>
        <p:nvCxnSpPr>
          <p:cNvPr id="8292" name="AutoShape 132"/>
          <p:cNvCxnSpPr>
            <a:cxnSpLocks noChangeShapeType="1"/>
            <a:stCxn id="8268" idx="0"/>
            <a:endCxn id="8211" idx="2"/>
          </p:cNvCxnSpPr>
          <p:nvPr/>
        </p:nvCxnSpPr>
        <p:spPr bwMode="auto">
          <a:xfrm rot="5400000" flipH="1" flipV="1">
            <a:off x="6262687" y="2085976"/>
            <a:ext cx="200025" cy="0"/>
          </a:xfrm>
          <a:prstGeom prst="bentConnector3">
            <a:avLst>
              <a:gd name="adj1" fmla="val 50000"/>
            </a:avLst>
          </a:prstGeom>
          <a:noFill/>
          <a:ln w="12700" cap="rnd">
            <a:solidFill>
              <a:srgbClr val="FF0000"/>
            </a:solidFill>
            <a:prstDash val="sysDot"/>
            <a:miter lim="800000"/>
            <a:headEnd/>
            <a:tailEnd type="triangle" w="med" len="med"/>
          </a:ln>
        </p:spPr>
      </p:cxnSp>
      <p:cxnSp>
        <p:nvCxnSpPr>
          <p:cNvPr id="8293" name="AutoShape 132"/>
          <p:cNvCxnSpPr>
            <a:cxnSpLocks noChangeShapeType="1"/>
            <a:stCxn id="8250" idx="0"/>
            <a:endCxn id="8195" idx="2"/>
          </p:cNvCxnSpPr>
          <p:nvPr/>
        </p:nvCxnSpPr>
        <p:spPr bwMode="auto">
          <a:xfrm rot="16200000" flipV="1">
            <a:off x="2570163" y="4662487"/>
            <a:ext cx="184150" cy="3175"/>
          </a:xfrm>
          <a:prstGeom prst="bentConnector3">
            <a:avLst>
              <a:gd name="adj1" fmla="val 50000"/>
            </a:avLst>
          </a:prstGeom>
          <a:noFill/>
          <a:ln w="12700" cap="rnd">
            <a:solidFill>
              <a:srgbClr val="FF0000"/>
            </a:solidFill>
            <a:prstDash val="sysDot"/>
            <a:miter lim="800000"/>
            <a:headEnd/>
            <a:tailEnd type="triangle" w="med" len="med"/>
          </a:ln>
        </p:spPr>
      </p:cxnSp>
      <p:sp>
        <p:nvSpPr>
          <p:cNvPr id="8295" name="Oval 148"/>
          <p:cNvSpPr>
            <a:spLocks noChangeArrowheads="1"/>
          </p:cNvSpPr>
          <p:nvPr/>
        </p:nvSpPr>
        <p:spPr bwMode="auto">
          <a:xfrm>
            <a:off x="990600" y="5507038"/>
            <a:ext cx="160338" cy="160337"/>
          </a:xfrm>
          <a:prstGeom prst="ellipse">
            <a:avLst/>
          </a:prstGeom>
          <a:noFill/>
          <a:ln w="9525" algn="ctr">
            <a:noFill/>
            <a:round/>
            <a:headEnd/>
            <a:tailEnd/>
          </a:ln>
        </p:spPr>
        <p:txBody>
          <a:bodyPr wrap="none" anchor="ctr"/>
          <a:lstStyle/>
          <a:p>
            <a:pPr algn="ctr"/>
            <a:endParaRPr lang="en-US" dirty="0">
              <a:solidFill>
                <a:srgbClr val="000000"/>
              </a:solidFill>
              <a:latin typeface="Arial" pitchFamily="34" charset="0"/>
              <a:cs typeface="Arial" pitchFamily="34" charset="0"/>
            </a:endParaRPr>
          </a:p>
        </p:txBody>
      </p:sp>
      <p:cxnSp>
        <p:nvCxnSpPr>
          <p:cNvPr id="8296" name="AutoShape 132"/>
          <p:cNvCxnSpPr>
            <a:cxnSpLocks noChangeShapeType="1"/>
            <a:stCxn id="8269" idx="0"/>
            <a:endCxn id="8235" idx="2"/>
          </p:cNvCxnSpPr>
          <p:nvPr/>
        </p:nvCxnSpPr>
        <p:spPr bwMode="auto">
          <a:xfrm rot="5400000" flipH="1" flipV="1">
            <a:off x="7937281" y="2072509"/>
            <a:ext cx="190500" cy="7882"/>
          </a:xfrm>
          <a:prstGeom prst="bentConnector3">
            <a:avLst>
              <a:gd name="adj1" fmla="val 50000"/>
            </a:avLst>
          </a:prstGeom>
          <a:noFill/>
          <a:ln w="12700" cap="rnd">
            <a:solidFill>
              <a:srgbClr val="FF0000"/>
            </a:solidFill>
            <a:prstDash val="sysDot"/>
            <a:miter lim="800000"/>
            <a:headEnd/>
            <a:tailEnd type="triangle" w="med" len="med"/>
          </a:ln>
        </p:spPr>
      </p:cxnSp>
      <p:cxnSp>
        <p:nvCxnSpPr>
          <p:cNvPr id="8297" name="AutoShape 132"/>
          <p:cNvCxnSpPr>
            <a:cxnSpLocks noChangeShapeType="1"/>
            <a:stCxn id="8288" idx="0"/>
            <a:endCxn id="8209" idx="2"/>
          </p:cNvCxnSpPr>
          <p:nvPr/>
        </p:nvCxnSpPr>
        <p:spPr bwMode="auto">
          <a:xfrm rot="5400000" flipH="1" flipV="1">
            <a:off x="5834063" y="3995737"/>
            <a:ext cx="679450" cy="3175"/>
          </a:xfrm>
          <a:prstGeom prst="bentConnector3">
            <a:avLst>
              <a:gd name="adj1" fmla="val 50000"/>
            </a:avLst>
          </a:prstGeom>
          <a:noFill/>
          <a:ln w="12700" cap="rnd">
            <a:solidFill>
              <a:srgbClr val="FF0000"/>
            </a:solidFill>
            <a:prstDash val="sysDot"/>
            <a:miter lim="800000"/>
            <a:headEnd/>
            <a:tailEnd type="triangle" w="med" len="med"/>
          </a:ln>
        </p:spPr>
      </p:cxnSp>
      <p:cxnSp>
        <p:nvCxnSpPr>
          <p:cNvPr id="8298" name="AutoShape 132"/>
          <p:cNvCxnSpPr>
            <a:cxnSpLocks noChangeShapeType="1"/>
            <a:stCxn id="8261" idx="0"/>
            <a:endCxn id="8257" idx="2"/>
          </p:cNvCxnSpPr>
          <p:nvPr/>
        </p:nvCxnSpPr>
        <p:spPr bwMode="auto">
          <a:xfrm rot="16200000" flipV="1">
            <a:off x="7408863" y="3736975"/>
            <a:ext cx="158750" cy="0"/>
          </a:xfrm>
          <a:prstGeom prst="bentConnector3">
            <a:avLst>
              <a:gd name="adj1" fmla="val 50000"/>
            </a:avLst>
          </a:prstGeom>
          <a:noFill/>
          <a:ln w="12700" cap="rnd">
            <a:solidFill>
              <a:srgbClr val="FF0000"/>
            </a:solidFill>
            <a:prstDash val="sysDot"/>
            <a:miter lim="800000"/>
            <a:headEnd/>
            <a:tailEnd type="triangle" w="med" len="med"/>
          </a:ln>
        </p:spPr>
      </p:cxnSp>
      <p:cxnSp>
        <p:nvCxnSpPr>
          <p:cNvPr id="8299" name="Straight Arrow Connector 181"/>
          <p:cNvCxnSpPr>
            <a:cxnSpLocks noChangeShapeType="1"/>
            <a:stCxn id="8282" idx="3"/>
            <a:endCxn id="8205" idx="1"/>
          </p:cNvCxnSpPr>
          <p:nvPr/>
        </p:nvCxnSpPr>
        <p:spPr bwMode="auto">
          <a:xfrm>
            <a:off x="8072438" y="5365644"/>
            <a:ext cx="309562" cy="6456"/>
          </a:xfrm>
          <a:prstGeom prst="straightConnector1">
            <a:avLst/>
          </a:prstGeom>
          <a:noFill/>
          <a:ln w="12700" cap="rnd">
            <a:solidFill>
              <a:srgbClr val="FF0000"/>
            </a:solidFill>
            <a:prstDash val="sysDot"/>
            <a:miter lim="800000"/>
            <a:headEnd/>
            <a:tailEnd type="triangle" w="med" len="med"/>
          </a:ln>
        </p:spPr>
      </p:cxnSp>
      <p:sp>
        <p:nvSpPr>
          <p:cNvPr id="8300" name="Rectangle 195"/>
          <p:cNvSpPr>
            <a:spLocks noChangeArrowheads="1"/>
          </p:cNvSpPr>
          <p:nvPr/>
        </p:nvSpPr>
        <p:spPr bwMode="auto">
          <a:xfrm>
            <a:off x="8099425" y="6292850"/>
            <a:ext cx="69850" cy="139700"/>
          </a:xfrm>
          <a:prstGeom prst="rect">
            <a:avLst/>
          </a:prstGeom>
          <a:solidFill>
            <a:srgbClr val="CCFF99"/>
          </a:solidFill>
          <a:ln w="9525" algn="ctr">
            <a:noFill/>
            <a:round/>
            <a:headEnd/>
            <a:tailEnd/>
          </a:ln>
          <a:scene3d>
            <a:camera prst="orthographicFront"/>
            <a:lightRig rig="threePt" dir="t"/>
          </a:scene3d>
          <a:sp3d>
            <a:bevelT/>
          </a:sp3d>
        </p:spPr>
        <p:txBody>
          <a:bodyPr wrap="none" anchor="ctr"/>
          <a:lstStyle/>
          <a:p>
            <a:pPr algn="ctr"/>
            <a:endParaRPr lang="en-US" dirty="0">
              <a:solidFill>
                <a:srgbClr val="000000"/>
              </a:solidFill>
              <a:latin typeface="Arial" pitchFamily="34" charset="0"/>
              <a:cs typeface="Arial" pitchFamily="34" charset="0"/>
            </a:endParaRPr>
          </a:p>
        </p:txBody>
      </p:sp>
      <p:sp>
        <p:nvSpPr>
          <p:cNvPr id="8301" name="TextBox 196"/>
          <p:cNvSpPr txBox="1">
            <a:spLocks noChangeArrowheads="1"/>
          </p:cNvSpPr>
          <p:nvPr/>
        </p:nvSpPr>
        <p:spPr bwMode="auto">
          <a:xfrm>
            <a:off x="8197850" y="6165850"/>
            <a:ext cx="727075" cy="423863"/>
          </a:xfrm>
          <a:prstGeom prst="rect">
            <a:avLst/>
          </a:prstGeom>
          <a:noFill/>
          <a:ln w="9525">
            <a:noFill/>
            <a:miter lim="800000"/>
            <a:headEnd/>
            <a:tailEnd/>
          </a:ln>
        </p:spPr>
        <p:txBody>
          <a:bodyPr>
            <a:spAutoFit/>
          </a:bodyPr>
          <a:lstStyle/>
          <a:p>
            <a:r>
              <a:rPr lang="en-US" sz="700" i="1" dirty="0">
                <a:solidFill>
                  <a:srgbClr val="000000"/>
                </a:solidFill>
                <a:latin typeface="Arial" pitchFamily="34" charset="0"/>
                <a:cs typeface="Arial" pitchFamily="34" charset="0"/>
              </a:rPr>
              <a:t>NAVMAC Products (P01-20)</a:t>
            </a:r>
          </a:p>
        </p:txBody>
      </p:sp>
      <p:sp>
        <p:nvSpPr>
          <p:cNvPr id="125" name="Rectangle 23"/>
          <p:cNvSpPr>
            <a:spLocks noChangeArrowheads="1"/>
          </p:cNvSpPr>
          <p:nvPr/>
        </p:nvSpPr>
        <p:spPr bwMode="auto">
          <a:xfrm>
            <a:off x="6834187" y="6405562"/>
            <a:ext cx="747713" cy="345138"/>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a:scene3d>
            <a:camera prst="orthographicFront"/>
            <a:lightRig rig="threePt" dir="t"/>
          </a:scene3d>
          <a:sp3d>
            <a:bevelT/>
          </a:sp3d>
        </p:spPr>
        <p:txBody>
          <a:bodyPr anchor="ctr" anchorCtr="1"/>
          <a:lstStyle/>
          <a:p>
            <a:pPr algn="ctr">
              <a:defRPr/>
            </a:pPr>
            <a:r>
              <a:rPr lang="en-US" sz="900" dirty="0">
                <a:solidFill>
                  <a:srgbClr val="000000"/>
                </a:solidFill>
                <a:latin typeface="Arial" pitchFamily="34" charset="0"/>
                <a:cs typeface="Arial" pitchFamily="34" charset="0"/>
              </a:rPr>
              <a:t>Manpower Managers</a:t>
            </a:r>
          </a:p>
        </p:txBody>
      </p:sp>
      <p:sp>
        <p:nvSpPr>
          <p:cNvPr id="112" name="Text Box 62"/>
          <p:cNvSpPr txBox="1">
            <a:spLocks noChangeArrowheads="1"/>
          </p:cNvSpPr>
          <p:nvPr/>
        </p:nvSpPr>
        <p:spPr bwMode="auto">
          <a:xfrm rot="10800000">
            <a:off x="42532" y="3429000"/>
            <a:ext cx="430887" cy="762000"/>
          </a:xfrm>
          <a:prstGeom prst="rect">
            <a:avLst/>
          </a:prstGeom>
          <a:solidFill>
            <a:srgbClr val="CCFFFF"/>
          </a:solidFill>
          <a:ln w="12700">
            <a:solidFill>
              <a:schemeClr val="tx1"/>
            </a:solidFill>
            <a:miter lim="800000"/>
            <a:headEnd/>
            <a:tailEnd/>
          </a:ln>
        </p:spPr>
        <p:txBody>
          <a:bodyPr vert="eaVert" wrap="square">
            <a:spAutoFit/>
          </a:bodyPr>
          <a:lstStyle/>
          <a:p>
            <a:pPr algn="ctr">
              <a:spcBef>
                <a:spcPct val="50000"/>
              </a:spcBef>
            </a:pPr>
            <a:r>
              <a:rPr lang="en-US" sz="1600" dirty="0" smtClean="0">
                <a:solidFill>
                  <a:srgbClr val="000000"/>
                </a:solidFill>
                <a:latin typeface="Arial" pitchFamily="34" charset="0"/>
                <a:cs typeface="Arial" pitchFamily="34" charset="0"/>
              </a:rPr>
              <a:t>BSOs</a:t>
            </a:r>
            <a:endParaRPr lang="en-US" sz="1600" dirty="0">
              <a:solidFill>
                <a:srgbClr val="000000"/>
              </a:solidFill>
              <a:latin typeface="Arial" pitchFamily="34" charset="0"/>
              <a:cs typeface="Arial" pitchFamily="34" charset="0"/>
            </a:endParaRPr>
          </a:p>
        </p:txBody>
      </p:sp>
      <p:cxnSp>
        <p:nvCxnSpPr>
          <p:cNvPr id="117" name="AutoShape 108"/>
          <p:cNvCxnSpPr>
            <a:cxnSpLocks noChangeShapeType="1"/>
            <a:stCxn id="8295" idx="4"/>
          </p:cNvCxnSpPr>
          <p:nvPr/>
        </p:nvCxnSpPr>
        <p:spPr bwMode="auto">
          <a:xfrm rot="5400000">
            <a:off x="740173" y="5384403"/>
            <a:ext cx="47625" cy="613569"/>
          </a:xfrm>
          <a:prstGeom prst="bentConnector2">
            <a:avLst/>
          </a:prstGeom>
          <a:noFill/>
          <a:ln w="12700" cap="rnd">
            <a:solidFill>
              <a:srgbClr val="FF0000"/>
            </a:solidFill>
            <a:prstDash val="sysDot"/>
            <a:miter lim="800000"/>
            <a:headEnd/>
            <a:tailEnd type="triangle" w="med" len="med"/>
          </a:ln>
        </p:spPr>
      </p:cxnSp>
      <p:sp>
        <p:nvSpPr>
          <p:cNvPr id="8284" name="Text Box 109"/>
          <p:cNvSpPr txBox="1">
            <a:spLocks noChangeArrowheads="1"/>
          </p:cNvSpPr>
          <p:nvPr/>
        </p:nvSpPr>
        <p:spPr bwMode="auto">
          <a:xfrm>
            <a:off x="762001" y="5334000"/>
            <a:ext cx="2438400" cy="554038"/>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pPr marL="114300" indent="-114300">
              <a:lnSpc>
                <a:spcPts val="900"/>
              </a:lnSpc>
            </a:pPr>
            <a:r>
              <a:rPr lang="en-US" sz="900" i="1" dirty="0">
                <a:solidFill>
                  <a:srgbClr val="000000"/>
                </a:solidFill>
                <a:latin typeface="Arial" pitchFamily="34" charset="0"/>
                <a:cs typeface="Arial" pitchFamily="34" charset="0"/>
              </a:rPr>
              <a:t>P09 Manpower MGMT Governance Reviews</a:t>
            </a:r>
          </a:p>
          <a:p>
            <a:pPr marL="114300" indent="-114300">
              <a:lnSpc>
                <a:spcPts val="900"/>
              </a:lnSpc>
            </a:pPr>
            <a:r>
              <a:rPr lang="en-US" sz="900" i="1" dirty="0">
                <a:solidFill>
                  <a:srgbClr val="000000"/>
                </a:solidFill>
                <a:latin typeface="Arial" pitchFamily="34" charset="0"/>
                <a:cs typeface="Arial" pitchFamily="34" charset="0"/>
              </a:rPr>
              <a:t>P10 Manpower MGMT Special Tasking</a:t>
            </a:r>
          </a:p>
          <a:p>
            <a:pPr marL="114300" indent="-114300">
              <a:lnSpc>
                <a:spcPts val="900"/>
              </a:lnSpc>
            </a:pPr>
            <a:r>
              <a:rPr lang="en-US" sz="900" i="1" dirty="0">
                <a:solidFill>
                  <a:srgbClr val="000000"/>
                </a:solidFill>
                <a:latin typeface="Arial" pitchFamily="34" charset="0"/>
                <a:cs typeface="Arial" pitchFamily="34" charset="0"/>
              </a:rPr>
              <a:t>P11 Shore  Manpower Change Request</a:t>
            </a:r>
          </a:p>
          <a:p>
            <a:pPr marL="114300" indent="-114300">
              <a:lnSpc>
                <a:spcPts val="900"/>
              </a:lnSpc>
            </a:pPr>
            <a:r>
              <a:rPr lang="en-US" sz="900" i="1" dirty="0">
                <a:solidFill>
                  <a:srgbClr val="000000"/>
                </a:solidFill>
                <a:latin typeface="Arial" pitchFamily="34" charset="0"/>
                <a:cs typeface="Arial" pitchFamily="34" charset="0"/>
              </a:rPr>
              <a:t>P12 AMD Compliance Reviews</a:t>
            </a:r>
          </a:p>
        </p:txBody>
      </p:sp>
      <p:sp>
        <p:nvSpPr>
          <p:cNvPr id="121" name="Oval 120"/>
          <p:cNvSpPr/>
          <p:nvPr/>
        </p:nvSpPr>
        <p:spPr bwMode="auto">
          <a:xfrm>
            <a:off x="3810000" y="3429000"/>
            <a:ext cx="762000" cy="304800"/>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cs typeface="Arial" pitchFamily="34" charset="0"/>
            </a:endParaRPr>
          </a:p>
        </p:txBody>
      </p:sp>
      <p:sp>
        <p:nvSpPr>
          <p:cNvPr id="122" name="TextBox 121"/>
          <p:cNvSpPr txBox="1"/>
          <p:nvPr/>
        </p:nvSpPr>
        <p:spPr>
          <a:xfrm>
            <a:off x="3889997" y="3428374"/>
            <a:ext cx="617477" cy="348878"/>
          </a:xfrm>
          <a:prstGeom prst="rect">
            <a:avLst/>
          </a:prstGeom>
          <a:noFill/>
        </p:spPr>
        <p:txBody>
          <a:bodyPr wrap="none" rtlCol="0">
            <a:spAutoFit/>
          </a:bodyPr>
          <a:lstStyle/>
          <a:p>
            <a:pPr algn="ctr">
              <a:lnSpc>
                <a:spcPts val="1000"/>
              </a:lnSpc>
            </a:pPr>
            <a:r>
              <a:rPr lang="en-US" sz="1100" dirty="0" smtClean="0">
                <a:solidFill>
                  <a:srgbClr val="000000"/>
                </a:solidFill>
                <a:latin typeface="Arial" pitchFamily="34" charset="0"/>
                <a:cs typeface="Arial" pitchFamily="34" charset="0"/>
              </a:rPr>
              <a:t>Supply</a:t>
            </a:r>
          </a:p>
          <a:p>
            <a:pPr algn="ctr">
              <a:lnSpc>
                <a:spcPts val="1000"/>
              </a:lnSpc>
            </a:pPr>
            <a:r>
              <a:rPr lang="en-US" sz="1100" dirty="0" smtClean="0">
                <a:solidFill>
                  <a:srgbClr val="000000"/>
                </a:solidFill>
                <a:latin typeface="Arial" pitchFamily="34" charset="0"/>
                <a:cs typeface="Arial" pitchFamily="34" charset="0"/>
              </a:rPr>
              <a:t>Chain</a:t>
            </a:r>
            <a:endParaRPr lang="en-US" sz="1100" dirty="0">
              <a:solidFill>
                <a:srgbClr val="000000"/>
              </a:solidFill>
              <a:latin typeface="Arial" pitchFamily="34" charset="0"/>
              <a:cs typeface="Arial" pitchFamily="34" charset="0"/>
            </a:endParaRPr>
          </a:p>
        </p:txBody>
      </p:sp>
      <p:cxnSp>
        <p:nvCxnSpPr>
          <p:cNvPr id="8289" name="Straight Arrow Connector 121"/>
          <p:cNvCxnSpPr>
            <a:cxnSpLocks noChangeShapeType="1"/>
            <a:stCxn id="8273" idx="2"/>
            <a:endCxn id="134" idx="2"/>
          </p:cNvCxnSpPr>
          <p:nvPr/>
        </p:nvCxnSpPr>
        <p:spPr bwMode="auto">
          <a:xfrm>
            <a:off x="4624388" y="5334000"/>
            <a:ext cx="0" cy="838200"/>
          </a:xfrm>
          <a:prstGeom prst="straightConnector1">
            <a:avLst/>
          </a:prstGeom>
          <a:noFill/>
          <a:ln w="12700" cap="rnd">
            <a:solidFill>
              <a:srgbClr val="FF0000"/>
            </a:solidFill>
            <a:prstDash val="sysDot"/>
            <a:miter lim="800000"/>
            <a:headEnd/>
            <a:tailEnd type="triangle" w="med" len="med"/>
          </a:ln>
        </p:spPr>
      </p:cxnSp>
      <p:cxnSp>
        <p:nvCxnSpPr>
          <p:cNvPr id="146" name="Elbow Connector 145"/>
          <p:cNvCxnSpPr>
            <a:stCxn id="121" idx="4"/>
          </p:cNvCxnSpPr>
          <p:nvPr/>
        </p:nvCxnSpPr>
        <p:spPr bwMode="auto">
          <a:xfrm rot="16200000" flipH="1">
            <a:off x="3833424" y="4091376"/>
            <a:ext cx="929198" cy="214046"/>
          </a:xfrm>
          <a:prstGeom prst="bentConnector3">
            <a:avLst>
              <a:gd name="adj1" fmla="val 50000"/>
            </a:avLst>
          </a:prstGeom>
          <a:solidFill>
            <a:schemeClr val="accent1"/>
          </a:solidFill>
          <a:ln w="12700" cap="flat" cmpd="sng" algn="ctr">
            <a:solidFill>
              <a:srgbClr val="FF0000"/>
            </a:solidFill>
            <a:prstDash val="sysDot"/>
            <a:round/>
            <a:headEnd type="triangle"/>
            <a:tailEnd type="triangle"/>
          </a:ln>
          <a:effectLst/>
        </p:spPr>
      </p:cxnSp>
      <p:sp>
        <p:nvSpPr>
          <p:cNvPr id="8280" name="Rectangle 19"/>
          <p:cNvSpPr>
            <a:spLocks noChangeArrowheads="1"/>
          </p:cNvSpPr>
          <p:nvPr/>
        </p:nvSpPr>
        <p:spPr bwMode="auto">
          <a:xfrm>
            <a:off x="3581861" y="5617894"/>
            <a:ext cx="2088775" cy="323165"/>
          </a:xfrm>
          <a:prstGeom prst="rect">
            <a:avLst/>
          </a:prstGeom>
          <a:solidFill>
            <a:srgbClr val="CCFF99"/>
          </a:solidFill>
          <a:ln w="12700">
            <a:noFill/>
            <a:prstDash val="dash"/>
            <a:miter lim="800000"/>
            <a:headEnd/>
            <a:tailEnd/>
          </a:ln>
          <a:scene3d>
            <a:camera prst="orthographicFront"/>
            <a:lightRig rig="threePt" dir="t"/>
          </a:scene3d>
          <a:sp3d>
            <a:bevelT/>
          </a:sp3d>
        </p:spPr>
        <p:txBody>
          <a:bodyPr wrap="square" rIns="0">
            <a:spAutoFit/>
          </a:bodyPr>
          <a:lstStyle/>
          <a:p>
            <a:pPr marL="114300" indent="-114300" algn="ctr" eaLnBrk="0" hangingPunct="0">
              <a:lnSpc>
                <a:spcPts val="900"/>
              </a:lnSpc>
            </a:pPr>
            <a:r>
              <a:rPr lang="en-US" sz="1050" dirty="0" smtClean="0">
                <a:solidFill>
                  <a:srgbClr val="000000"/>
                </a:solidFill>
                <a:latin typeface="Arial" pitchFamily="34" charset="0"/>
                <a:cs typeface="Arial" pitchFamily="34" charset="0"/>
              </a:rPr>
              <a:t>Authoritative Manpower Demand</a:t>
            </a:r>
          </a:p>
          <a:p>
            <a:pPr marL="114300" indent="-114300" algn="ctr" eaLnBrk="0" hangingPunct="0">
              <a:lnSpc>
                <a:spcPts val="900"/>
              </a:lnSpc>
            </a:pPr>
            <a:r>
              <a:rPr lang="en-US" sz="900" i="1" dirty="0" smtClean="0">
                <a:solidFill>
                  <a:srgbClr val="000000"/>
                </a:solidFill>
                <a:latin typeface="Arial" pitchFamily="34" charset="0"/>
                <a:cs typeface="Arial" pitchFamily="34" charset="0"/>
              </a:rPr>
              <a:t>Activity </a:t>
            </a:r>
            <a:r>
              <a:rPr lang="en-US" sz="900" i="1" dirty="0">
                <a:solidFill>
                  <a:srgbClr val="000000"/>
                </a:solidFill>
                <a:latin typeface="Arial" pitchFamily="34" charset="0"/>
                <a:cs typeface="Arial" pitchFamily="34" charset="0"/>
              </a:rPr>
              <a:t>Manpower </a:t>
            </a:r>
            <a:r>
              <a:rPr lang="en-US" sz="800" i="1" dirty="0" smtClean="0">
                <a:solidFill>
                  <a:srgbClr val="000000"/>
                </a:solidFill>
                <a:latin typeface="Arial" pitchFamily="34" charset="0"/>
                <a:cs typeface="Arial" pitchFamily="34" charset="0"/>
              </a:rPr>
              <a:t>Documents</a:t>
            </a:r>
            <a:r>
              <a:rPr lang="en-US" sz="900" i="1" dirty="0" smtClean="0">
                <a:solidFill>
                  <a:srgbClr val="000000"/>
                </a:solidFill>
                <a:latin typeface="Arial" pitchFamily="34" charset="0"/>
                <a:cs typeface="Arial" pitchFamily="34" charset="0"/>
              </a:rPr>
              <a:t> (AMD)</a:t>
            </a:r>
            <a:endParaRPr lang="en-US" sz="900" i="1" dirty="0">
              <a:solidFill>
                <a:srgbClr val="000000"/>
              </a:solidFill>
              <a:latin typeface="Arial" pitchFamily="34" charset="0"/>
              <a:cs typeface="Arial" pitchFamily="34" charset="0"/>
            </a:endParaRPr>
          </a:p>
        </p:txBody>
      </p:sp>
      <p:sp>
        <p:nvSpPr>
          <p:cNvPr id="108" name="Slide Number Placeholder 5"/>
          <p:cNvSpPr>
            <a:spLocks noGrp="1"/>
          </p:cNvSpPr>
          <p:nvPr>
            <p:ph type="sldNum" sz="quarter" idx="11"/>
          </p:nvPr>
        </p:nvSpPr>
        <p:spPr>
          <a:xfrm>
            <a:off x="7239000" y="6629400"/>
            <a:ext cx="1905000" cy="228600"/>
          </a:xfrm>
        </p:spPr>
        <p:txBody>
          <a:bodyPr/>
          <a:lstStyle/>
          <a:p>
            <a:pPr>
              <a:defRPr/>
            </a:pPr>
            <a:fld id="{2616AFB2-E66A-4F47-8F6D-8C89897ABF69}"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42225612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4F5F74E05047A4686FF148D7191FA04" ma:contentTypeVersion="2" ma:contentTypeDescription="Create a new document." ma:contentTypeScope="" ma:versionID="3144f8a655e734f5e8f45763f032b482">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A5F19-8756-408B-B7A9-389EA28665CD}"/>
</file>

<file path=customXml/itemProps2.xml><?xml version="1.0" encoding="utf-8"?>
<ds:datastoreItem xmlns:ds="http://schemas.openxmlformats.org/officeDocument/2006/customXml" ds:itemID="{977BC6F2-36B4-4A30-8EE0-B7FDBE1E9E4C}"/>
</file>

<file path=customXml/itemProps3.xml><?xml version="1.0" encoding="utf-8"?>
<ds:datastoreItem xmlns:ds="http://schemas.openxmlformats.org/officeDocument/2006/customXml" ds:itemID="{E970668D-7215-47C4-BF25-CC8B31F8FD36}"/>
</file>

<file path=customXml/itemProps4.xml><?xml version="1.0" encoding="utf-8"?>
<ds:datastoreItem xmlns:ds="http://schemas.openxmlformats.org/officeDocument/2006/customXml" ds:itemID="{E970668D-7215-47C4-BF25-CC8B31F8FD36}">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0f1aa0a-179b-49cb-8a72-3a924897e106"/>
    <ds:schemaRef ds:uri="http://www.w3.org/XML/1998/namespace"/>
  </ds:schemaRefs>
</ds:datastoreItem>
</file>

<file path=customXml/itemProps5.xml><?xml version="1.0" encoding="utf-8"?>
<ds:datastoreItem xmlns:ds="http://schemas.openxmlformats.org/officeDocument/2006/customXml" ds:itemID="{8F50AB78-0E70-408F-824C-BF233F83E36C}"/>
</file>

<file path=docProps/app.xml><?xml version="1.0" encoding="utf-8"?>
<Properties xmlns="http://schemas.openxmlformats.org/officeDocument/2006/extended-properties" xmlns:vt="http://schemas.openxmlformats.org/officeDocument/2006/docPropsVTypes">
  <TotalTime>43442</TotalTime>
  <Words>3058</Words>
  <Application>Microsoft Office PowerPoint</Application>
  <PresentationFormat>On-screen Show (4:3)</PresentationFormat>
  <Paragraphs>877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宋体</vt:lpstr>
      <vt:lpstr>Arial</vt:lpstr>
      <vt:lpstr>Tahoma</vt:lpstr>
      <vt:lpstr>Times New Roman</vt:lpstr>
      <vt:lpstr>Wingdings</vt:lpstr>
      <vt:lpstr>Default Design</vt:lpstr>
      <vt:lpstr>PowerPoint Presentation</vt:lpstr>
      <vt:lpstr>Navy Manpower Analysis Center Defining the Manpower Demand</vt:lpstr>
      <vt:lpstr>Navy Manpower Analysis Center At a Glance</vt:lpstr>
      <vt:lpstr>NAVMAC Core Business Processes</vt:lpstr>
      <vt:lpstr>Organizational Alignment Complex External Relationships</vt:lpstr>
      <vt:lpstr>Organization &amp; Workforce</vt:lpstr>
      <vt:lpstr>NAVMAC Business Processes</vt:lpstr>
      <vt:lpstr>Defined &amp; Approved Products Aligned to Command’s MFT</vt:lpstr>
      <vt:lpstr>NAVMAC Navy-wide Customers Who gets our products (P01-20)</vt:lpstr>
      <vt:lpstr>Manpower Management Process Where does NAVMAC fit</vt:lpstr>
      <vt:lpstr>Navy Manpower Management  Improvement Strategy &amp; Initiatives</vt:lpstr>
      <vt:lpstr>NAVMAC Production Plan Number of Products/Services Produced</vt:lpstr>
      <vt:lpstr>PowerPoint Presentation</vt:lpstr>
      <vt:lpstr>NAVMAC Goals &amp; Objectives</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Workforce Analysis</dc:subject>
  <dc:creator>NAVMAC</dc:creator>
  <cp:lastModifiedBy>Marshall, Kenneth R CIV NAVMAC, FMO</cp:lastModifiedBy>
  <cp:revision>3014</cp:revision>
  <cp:lastPrinted>2017-04-13T13:30:46Z</cp:lastPrinted>
  <dcterms:created xsi:type="dcterms:W3CDTF">2006-01-19T13:23:02Z</dcterms:created>
  <dcterms:modified xsi:type="dcterms:W3CDTF">2019-06-21T14:52:49Z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0x010100E4F5F74E05047A4686FF148D7191FA04</vt:lpwstr>
  </property>
  <property fmtid="{D5CDD505-2E9C-101B-9397-08002B2CF9AE}" pid="3" name="Order">
    <vt:r8>14500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