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handoutMasterIdLst>
    <p:handoutMasterId r:id="rId33"/>
  </p:handoutMasterIdLst>
  <p:sldIdLst>
    <p:sldId id="2139" r:id="rId6"/>
    <p:sldId id="2081" r:id="rId7"/>
    <p:sldId id="2140" r:id="rId8"/>
    <p:sldId id="2108" r:id="rId9"/>
    <p:sldId id="2112" r:id="rId10"/>
    <p:sldId id="2083" r:id="rId11"/>
    <p:sldId id="2141" r:id="rId12"/>
    <p:sldId id="2127" r:id="rId13"/>
    <p:sldId id="2133" r:id="rId14"/>
    <p:sldId id="2113" r:id="rId15"/>
    <p:sldId id="2110" r:id="rId16"/>
    <p:sldId id="2114" r:id="rId17"/>
    <p:sldId id="2115" r:id="rId18"/>
    <p:sldId id="2116" r:id="rId19"/>
    <p:sldId id="2117" r:id="rId20"/>
    <p:sldId id="2118" r:id="rId21"/>
    <p:sldId id="2119" r:id="rId22"/>
    <p:sldId id="2120" r:id="rId23"/>
    <p:sldId id="2121" r:id="rId24"/>
    <p:sldId id="2122" r:id="rId25"/>
    <p:sldId id="2123" r:id="rId26"/>
    <p:sldId id="2124" r:id="rId27"/>
    <p:sldId id="2125" r:id="rId28"/>
    <p:sldId id="2143" r:id="rId29"/>
    <p:sldId id="2142" r:id="rId30"/>
    <p:sldId id="2128" r:id="rId31"/>
  </p:sldIdLst>
  <p:sldSz cx="9144000" cy="6858000" type="screen4x3"/>
  <p:notesSz cx="7023100" cy="93091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yle.avant" initials="d" lastIdx="1" clrIdx="0"/>
  <p:cmAuthor id="1" name="roxanne.stanley" initials="Jan ro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00"/>
    <a:srgbClr val="FFE989"/>
    <a:srgbClr val="FFFFCC"/>
    <a:srgbClr val="00CC99"/>
    <a:srgbClr val="00FF99"/>
    <a:srgbClr val="00FFFF"/>
    <a:srgbClr val="0066FF"/>
    <a:srgbClr val="66FF33"/>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0026" autoAdjust="0"/>
  </p:normalViewPr>
  <p:slideViewPr>
    <p:cSldViewPr>
      <p:cViewPr>
        <p:scale>
          <a:sx n="69" d="100"/>
          <a:sy n="69" d="100"/>
        </p:scale>
        <p:origin x="-1124" y="420"/>
      </p:cViewPr>
      <p:guideLst>
        <p:guide orient="horz" pos="2160"/>
        <p:guide pos="2880"/>
      </p:guideLst>
    </p:cSldViewPr>
  </p:slideViewPr>
  <p:outlineViewPr>
    <p:cViewPr>
      <p:scale>
        <a:sx n="33" d="100"/>
        <a:sy n="33" d="100"/>
      </p:scale>
      <p:origin x="0" y="37998"/>
    </p:cViewPr>
    <p:sldLst>
      <p:sld r:id="rId1" collapse="1"/>
    </p:sldLst>
  </p:outlineViewPr>
  <p:notesTextViewPr>
    <p:cViewPr>
      <p:scale>
        <a:sx n="100" d="100"/>
        <a:sy n="100" d="100"/>
      </p:scale>
      <p:origin x="0" y="0"/>
    </p:cViewPr>
  </p:notesTextViewPr>
  <p:sorterViewPr>
    <p:cViewPr>
      <p:scale>
        <a:sx n="100" d="100"/>
        <a:sy n="100" d="100"/>
      </p:scale>
      <p:origin x="0" y="4732"/>
    </p:cViewPr>
  </p:sorterViewPr>
  <p:notesViewPr>
    <p:cSldViewPr>
      <p:cViewPr>
        <p:scale>
          <a:sx n="100" d="100"/>
          <a:sy n="100" d="100"/>
        </p:scale>
        <p:origin x="-2064" y="35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5.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43666" cy="464175"/>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l" defTabSz="928459">
              <a:defRPr sz="1200"/>
            </a:lvl1pPr>
          </a:lstStyle>
          <a:p>
            <a:pPr>
              <a:defRPr/>
            </a:pPr>
            <a:endParaRPr lang="en-US" dirty="0"/>
          </a:p>
        </p:txBody>
      </p:sp>
      <p:sp>
        <p:nvSpPr>
          <p:cNvPr id="9219" name="Rectangle 1027"/>
          <p:cNvSpPr>
            <a:spLocks noGrp="1" noChangeArrowheads="1"/>
          </p:cNvSpPr>
          <p:nvPr>
            <p:ph type="dt" sz="quarter" idx="1"/>
          </p:nvPr>
        </p:nvSpPr>
        <p:spPr bwMode="auto">
          <a:xfrm>
            <a:off x="3979438" y="0"/>
            <a:ext cx="3043665" cy="464175"/>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a:lvl1pPr>
          </a:lstStyle>
          <a:p>
            <a:pPr>
              <a:defRPr/>
            </a:pPr>
            <a:endParaRPr lang="en-US" dirty="0"/>
          </a:p>
        </p:txBody>
      </p:sp>
      <p:sp>
        <p:nvSpPr>
          <p:cNvPr id="9220" name="Rectangle 1028"/>
          <p:cNvSpPr>
            <a:spLocks noGrp="1" noChangeArrowheads="1"/>
          </p:cNvSpPr>
          <p:nvPr>
            <p:ph type="ftr" sz="quarter" idx="2"/>
          </p:nvPr>
        </p:nvSpPr>
        <p:spPr bwMode="auto">
          <a:xfrm>
            <a:off x="0" y="8844926"/>
            <a:ext cx="3043666" cy="464175"/>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l" defTabSz="928459">
              <a:defRPr sz="1200"/>
            </a:lvl1pPr>
          </a:lstStyle>
          <a:p>
            <a:pPr>
              <a:defRPr/>
            </a:pPr>
            <a:endParaRPr lang="en-US" dirty="0"/>
          </a:p>
        </p:txBody>
      </p:sp>
      <p:sp>
        <p:nvSpPr>
          <p:cNvPr id="9221" name="Rectangle 1029"/>
          <p:cNvSpPr>
            <a:spLocks noGrp="1" noChangeArrowheads="1"/>
          </p:cNvSpPr>
          <p:nvPr>
            <p:ph type="sldNum" sz="quarter" idx="3"/>
          </p:nvPr>
        </p:nvSpPr>
        <p:spPr bwMode="auto">
          <a:xfrm>
            <a:off x="3979438" y="8844926"/>
            <a:ext cx="3043665" cy="464175"/>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a:lvl1pPr>
          </a:lstStyle>
          <a:p>
            <a:pPr>
              <a:defRPr/>
            </a:pPr>
            <a:fld id="{F742D208-B0F3-48C0-BD41-8C16FAADE121}" type="slidenum">
              <a:rPr lang="en-US"/>
              <a:pPr>
                <a:defRPr/>
              </a:pPr>
              <a:t>‹#›</a:t>
            </a:fld>
            <a:endParaRPr lang="en-US" dirty="0"/>
          </a:p>
        </p:txBody>
      </p:sp>
    </p:spTree>
    <p:extLst>
      <p:ext uri="{BB962C8B-B14F-4D97-AF65-F5344CB8AC3E}">
        <p14:creationId xmlns:p14="http://schemas.microsoft.com/office/powerpoint/2010/main" val="3935681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666" cy="464175"/>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l" defTabSz="928459">
              <a:defRPr sz="1200"/>
            </a:lvl1pPr>
          </a:lstStyle>
          <a:p>
            <a:pPr>
              <a:defRPr/>
            </a:pPr>
            <a:endParaRPr lang="en-US" dirty="0"/>
          </a:p>
        </p:txBody>
      </p:sp>
      <p:sp>
        <p:nvSpPr>
          <p:cNvPr id="6147" name="Rectangle 3"/>
          <p:cNvSpPr>
            <a:spLocks noGrp="1" noChangeArrowheads="1"/>
          </p:cNvSpPr>
          <p:nvPr>
            <p:ph type="dt" idx="1"/>
          </p:nvPr>
        </p:nvSpPr>
        <p:spPr bwMode="auto">
          <a:xfrm>
            <a:off x="3979438" y="0"/>
            <a:ext cx="3043665" cy="464175"/>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5863" y="700088"/>
            <a:ext cx="4654550" cy="34909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380" y="4422463"/>
            <a:ext cx="5148344" cy="418717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4926"/>
            <a:ext cx="3043666" cy="464175"/>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l" defTabSz="928459">
              <a:defRPr sz="1200"/>
            </a:lvl1pPr>
          </a:lstStyle>
          <a:p>
            <a:pPr>
              <a:defRPr/>
            </a:pPr>
            <a:endParaRPr lang="en-US" dirty="0"/>
          </a:p>
        </p:txBody>
      </p:sp>
      <p:sp>
        <p:nvSpPr>
          <p:cNvPr id="6151" name="Rectangle 7"/>
          <p:cNvSpPr>
            <a:spLocks noGrp="1" noChangeArrowheads="1"/>
          </p:cNvSpPr>
          <p:nvPr>
            <p:ph type="sldNum" sz="quarter" idx="5"/>
          </p:nvPr>
        </p:nvSpPr>
        <p:spPr bwMode="auto">
          <a:xfrm>
            <a:off x="3979438" y="8844926"/>
            <a:ext cx="3043665" cy="464175"/>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a:lvl1pPr>
          </a:lstStyle>
          <a:p>
            <a:pPr>
              <a:defRPr/>
            </a:pPr>
            <a:fld id="{FE49E390-FF92-4CA2-A3EF-3478A9033844}" type="slidenum">
              <a:rPr lang="en-US"/>
              <a:pPr>
                <a:defRPr/>
              </a:pPr>
              <a:t>‹#›</a:t>
            </a:fld>
            <a:endParaRPr lang="en-US" dirty="0"/>
          </a:p>
        </p:txBody>
      </p:sp>
    </p:spTree>
    <p:extLst>
      <p:ext uri="{BB962C8B-B14F-4D97-AF65-F5344CB8AC3E}">
        <p14:creationId xmlns:p14="http://schemas.microsoft.com/office/powerpoint/2010/main" val="22379733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8F8C9CB-354D-40C9-AA60-8B470270B705}" type="slidenum">
              <a:rPr lang="en-US" smtClean="0"/>
              <a:pPr/>
              <a:t>1</a:t>
            </a:fld>
            <a:endParaRPr lang="en-US" smtClean="0"/>
          </a:p>
        </p:txBody>
      </p:sp>
      <p:sp>
        <p:nvSpPr>
          <p:cNvPr id="109571" name="Rectangle 2"/>
          <p:cNvSpPr>
            <a:spLocks noGrp="1" noRot="1" noChangeAspect="1" noChangeArrowheads="1" noTextEdit="1"/>
          </p:cNvSpPr>
          <p:nvPr>
            <p:ph type="sldImg"/>
          </p:nvPr>
        </p:nvSpPr>
        <p:spPr>
          <a:xfrm>
            <a:off x="1184275" y="701675"/>
            <a:ext cx="4654550" cy="3490913"/>
          </a:xfrm>
          <a:ln/>
        </p:spPr>
      </p:sp>
      <p:sp>
        <p:nvSpPr>
          <p:cNvPr id="109572" name="Rectangle 3"/>
          <p:cNvSpPr>
            <a:spLocks noGrp="1" noChangeArrowheads="1"/>
          </p:cNvSpPr>
          <p:nvPr>
            <p:ph type="body" idx="1"/>
          </p:nvPr>
        </p:nvSpPr>
        <p:spPr>
          <a:xfrm>
            <a:off x="937379" y="4422464"/>
            <a:ext cx="5148344" cy="4185573"/>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preceding 2=Millennium)  i.e.  </a:t>
            </a:r>
            <a:r>
              <a:rPr lang="en-US" b="1" dirty="0">
                <a:solidFill>
                  <a:srgbClr val="FF0000"/>
                </a:solidFill>
              </a:rPr>
              <a:t>2 </a:t>
            </a:r>
            <a:r>
              <a:rPr lang="en-US" dirty="0" smtClean="0"/>
              <a:t>18 09</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JOBCODES are unique identifiers which are assigned</a:t>
            </a:r>
            <a:r>
              <a:rPr lang="en-US" b="1" baseline="0" dirty="0" smtClean="0"/>
              <a:t> </a:t>
            </a:r>
            <a:r>
              <a:rPr lang="en-US" b="1" dirty="0" smtClean="0"/>
              <a:t>to all Navy jobs (O/E/C), just like BIN is a unique identifier</a:t>
            </a:r>
            <a:r>
              <a:rPr lang="en-US" b="1" baseline="0" dirty="0" smtClean="0"/>
              <a:t> assigned to all Navy positions (O/E/C)</a:t>
            </a:r>
            <a:r>
              <a:rPr lang="en-US" b="1" dirty="0" smtClean="0"/>
              <a:t>. It  allows the different O/E/C jobs to be managed in</a:t>
            </a:r>
            <a:r>
              <a:rPr lang="en-US" b="1" baseline="0" dirty="0" smtClean="0"/>
              <a:t> a single total force </a:t>
            </a:r>
            <a:r>
              <a:rPr lang="en-US" b="1" dirty="0" smtClean="0"/>
              <a:t>structure. JOBCODE </a:t>
            </a:r>
            <a:r>
              <a:rPr lang="en-US" b="1" baseline="0" dirty="0" smtClean="0"/>
              <a:t> represents the “job”  which provides a general description of duties performed in a specific job.   Currently the </a:t>
            </a:r>
            <a:r>
              <a:rPr lang="en-US" b="1" baseline="0" dirty="0" err="1" smtClean="0"/>
              <a:t>JOBCODES</a:t>
            </a:r>
            <a:r>
              <a:rPr lang="en-US" b="1" baseline="0" dirty="0" smtClean="0"/>
              <a:t> are assigned to the Manpower Types as follows:</a:t>
            </a:r>
          </a:p>
          <a:p>
            <a:endParaRPr lang="en-US" b="1" baseline="0" dirty="0" smtClean="0"/>
          </a:p>
          <a:p>
            <a:r>
              <a:rPr lang="en-US" b="1" baseline="0" dirty="0" smtClean="0"/>
              <a:t>Enlisted – Every NEBC is assigned a unique total force </a:t>
            </a:r>
            <a:r>
              <a:rPr lang="en-US" b="1" baseline="0" dirty="0" err="1" smtClean="0"/>
              <a:t>jobcode</a:t>
            </a:r>
            <a:r>
              <a:rPr lang="en-US" b="1" baseline="0" dirty="0" smtClean="0"/>
              <a:t> </a:t>
            </a:r>
          </a:p>
          <a:p>
            <a:r>
              <a:rPr lang="en-US" b="1" baseline="0" dirty="0" smtClean="0"/>
              <a:t>Officer –  Every NOBC is assigned a unique total force </a:t>
            </a:r>
            <a:r>
              <a:rPr lang="en-US" b="1" baseline="0" dirty="0" err="1" smtClean="0"/>
              <a:t>jobcode</a:t>
            </a:r>
            <a:r>
              <a:rPr lang="en-US" b="1" baseline="0" dirty="0" smtClean="0"/>
              <a:t> </a:t>
            </a:r>
          </a:p>
          <a:p>
            <a:r>
              <a:rPr lang="en-US" b="1" baseline="0" dirty="0" smtClean="0"/>
              <a:t>Civilian – Every Civilian Occupational Series (includes Contractor) is assigned a unique total force </a:t>
            </a:r>
            <a:r>
              <a:rPr lang="en-US" b="1" baseline="0" dirty="0" err="1" smtClean="0"/>
              <a:t>jobcode</a:t>
            </a:r>
            <a:r>
              <a:rPr lang="en-US" b="1" baseline="0" dirty="0" smtClean="0"/>
              <a:t>. </a:t>
            </a:r>
          </a:p>
          <a:p>
            <a:endParaRPr lang="en-US" b="1" baseline="0" dirty="0" smtClean="0"/>
          </a:p>
          <a:p>
            <a:r>
              <a:rPr lang="en-US" b="1" baseline="0" dirty="0" smtClean="0"/>
              <a:t>NOBCs consist of a unique identifier (</a:t>
            </a:r>
            <a:r>
              <a:rPr lang="en-US" b="1" baseline="0" dirty="0" err="1" smtClean="0"/>
              <a:t>Jobcode</a:t>
            </a:r>
            <a:r>
              <a:rPr lang="en-US" b="1" baseline="0" dirty="0" smtClean="0"/>
              <a:t>), a short title (displayed on the billet title), a long description and a “NOBC Code”.  The NOBC Code (e.g.. “9087” in the above AMD) is the how the work/job is “Classified” with in the Navy Officer Occupational Classification System (NOOCS). NOBC Code “9087” falls within the 9000-9999 classification group which is the Naval Operations Field Group and 9000-9099 which is the Staff and Fleet Command sub-Group. So the NOBC Code provides a three level hierarchy of work, while the JOBCODE just provides a total force unique identifier.  </a:t>
            </a:r>
          </a:p>
          <a:p>
            <a:endParaRPr lang="en-US" b="1" baseline="0" dirty="0" smtClean="0"/>
          </a:p>
          <a:p>
            <a:endParaRPr lang="en-US" b="1" baseline="0" dirty="0" smtClean="0"/>
          </a:p>
          <a:p>
            <a:endParaRPr lang="en-US" b="1" baseline="0" dirty="0" smtClean="0"/>
          </a:p>
          <a:p>
            <a:endParaRPr lang="en-US" b="1" baseline="0" dirty="0" smtClean="0"/>
          </a:p>
          <a:p>
            <a:endParaRPr lang="en-US" b="0" i="1" baseline="0" dirty="0" smtClean="0"/>
          </a:p>
          <a:p>
            <a:r>
              <a:rPr lang="en-US" baseline="0" dirty="0" smtClean="0"/>
              <a:t>  </a:t>
            </a:r>
            <a:endParaRPr lang="en-US" dirty="0" smtClean="0"/>
          </a:p>
          <a:p>
            <a:endParaRPr lang="en-US" i="1" dirty="0" smtClean="0">
              <a:solidFill>
                <a:srgbClr val="FF0000"/>
              </a:solidFill>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endParaRPr lang="en-US" dirty="0" smtClean="0"/>
          </a:p>
          <a:p>
            <a:r>
              <a:rPr lang="en-US" b="1" dirty="0">
                <a:solidFill>
                  <a:srgbClr val="3333FF"/>
                </a:solidFill>
              </a:rPr>
              <a:t>Q - Will NEBCs be displayed, and if so, when and where? (under the NOBC columns?)</a:t>
            </a:r>
          </a:p>
          <a:p>
            <a:endParaRPr lang="en-US" b="1" dirty="0">
              <a:solidFill>
                <a:srgbClr val="3333FF"/>
              </a:solidFill>
            </a:endParaRPr>
          </a:p>
          <a:p>
            <a:pPr defTabSz="915772">
              <a:defRPr/>
            </a:pPr>
            <a:r>
              <a:rPr lang="en-US" b="1" dirty="0">
                <a:solidFill>
                  <a:srgbClr val="3333FF"/>
                </a:solidFill>
              </a:rPr>
              <a:t>A – 1) Just like NOBCs, NEBCs c</a:t>
            </a:r>
            <a:r>
              <a:rPr lang="en-US" b="1" baseline="0" dirty="0" smtClean="0"/>
              <a:t>onsist of a unique identifier (</a:t>
            </a:r>
            <a:r>
              <a:rPr lang="en-US" b="1" baseline="0" dirty="0" err="1" smtClean="0"/>
              <a:t>Jobcode</a:t>
            </a:r>
            <a:r>
              <a:rPr lang="en-US" b="1" baseline="0" dirty="0" smtClean="0"/>
              <a:t>), a short title and a long description. The NEBCs do not have a “NEBC Code” similar to the “NOBC Code “ to group/classify enlisted work.  Enlisted work is classified using Dept of Labor’s Standard Occupational Classification (SOC) Codes and not a Navy only classification of the work. SOC are not currently loaded into TFMMS so they are not able to be displayed. If they are added to TFMMS they would be added to the same location as NOBCs on the AMD. There are no current plans to add SOC to TFMMS to provide the total force classification of work that SOC provides</a:t>
            </a:r>
          </a:p>
          <a:p>
            <a:pPr defTabSz="915772">
              <a:defRPr/>
            </a:pPr>
            <a:endParaRPr lang="en-US" b="1" baseline="0" dirty="0" smtClean="0"/>
          </a:p>
          <a:p>
            <a:pPr defTabSz="915772">
              <a:defRPr/>
            </a:pPr>
            <a:endParaRPr lang="en-US" i="1" dirty="0" smtClean="0">
              <a:solidFill>
                <a:srgbClr val="FF0000"/>
              </a:solidFill>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Any modification or additional information required to the Officer Billet Title can be made by  adding a “ / ” (slash) after the NOBC</a:t>
            </a:r>
            <a:r>
              <a:rPr lang="en-US" baseline="0" dirty="0" smtClean="0"/>
              <a:t> Short Title and add additional Title information.  The above examples displays the option</a:t>
            </a:r>
          </a:p>
          <a:p>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a:t>
            </a:r>
            <a:r>
              <a:rPr lang="en-US" b="1" dirty="0"/>
              <a:t>Associated BIN </a:t>
            </a:r>
            <a:r>
              <a:rPr lang="en-US" dirty="0"/>
              <a:t>provides ready reference information for the other Navy Manpower position involved in the relationship.</a:t>
            </a:r>
          </a:p>
          <a:p>
            <a:endParaRPr lang="en-US" dirty="0"/>
          </a:p>
          <a:p>
            <a:r>
              <a:rPr lang="en-US" b="1" dirty="0"/>
              <a:t>Additional Duty (ADDU) </a:t>
            </a:r>
            <a:r>
              <a:rPr lang="en-US" dirty="0"/>
              <a:t>manpower authorizations are assigned to satisfy the need for expertise not available from within activities’ assets, when valid workload does not support a full-time manpower requirement, or to accommodate limited staff functions.   There will always be an ADDU TO (where is the support going to) and an ADDU FROM (where did the support come from) relationship.  By using the Associated BIN, a Manpower Manager can cross reference the billet information more readily.</a:t>
            </a:r>
          </a:p>
          <a:p>
            <a:endParaRPr lang="en-US" dirty="0"/>
          </a:p>
          <a:p>
            <a:r>
              <a:rPr lang="en-US" b="1" dirty="0"/>
              <a:t>PEP - The Personnel Exchange Program (PEP) </a:t>
            </a:r>
            <a:r>
              <a:rPr lang="en-US" dirty="0"/>
              <a:t>provides for a one-for-one exchange between USN military personnel and personnel from other military services, including foreign services.  </a:t>
            </a:r>
            <a:r>
              <a:rPr lang="en-US" u="sng" dirty="0"/>
              <a:t>Billet Compensation</a:t>
            </a:r>
            <a:r>
              <a:rPr lang="en-US" dirty="0"/>
              <a:t>.  Each PEP billet will be represented by two authorizations.  The compensation billet is the US Navy manpower authorization that would otherwise be occupied by the Navy officer or enlisted member on exchange with the other US service or foreign service.  The compensation authorization sends all of the normal demand signals that other authorizations send, except to the distribution system.  The compensation billet is denoted in the Manpower System (TFMMS) by a FAC of “X” per the OPNAVINST 1000.16.  The second authorization is the destination authorization.  It provides a demand signal for distribution purposes only and carries required information about the destination billet for detailing.  The destination authorization is denoted by an MRC of “PP” in TFMMS. </a:t>
            </a:r>
          </a:p>
          <a:p>
            <a:endParaRPr lang="en-US" dirty="0"/>
          </a:p>
          <a:p>
            <a:r>
              <a:rPr lang="en-US" b="1" dirty="0"/>
              <a:t>MOBILIZATION (MOB TO / MOB FROM).</a:t>
            </a:r>
            <a:r>
              <a:rPr lang="en-US" dirty="0"/>
              <a:t>  This combination is used primarily by BUMED to specifically identify where the PEACETIME position/billet  from the Hospital will report to during a full MOBILIZATION as well as identifying which position/billet normally filled by Active Duty during Peacetime will be “back filled” by SELRES resources.  Although BUMED is the primary user of this relational data, the data elements are available to all Manpower Managers.</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b="1" dirty="0">
                <a:solidFill>
                  <a:srgbClr val="3333FF"/>
                </a:solidFill>
              </a:rPr>
              <a:t>Contractors are displayed and are assigned an MRC of “CN”.</a:t>
            </a:r>
          </a:p>
          <a:p>
            <a:pPr defTabSz="915772">
              <a:defRPr/>
            </a:pPr>
            <a:endParaRPr lang="en-US" i="1" dirty="0" smtClean="0">
              <a:solidFill>
                <a:srgbClr val="FF0000"/>
              </a:solidFill>
              <a:latin typeface="Times New Roman" pitchFamily="18" charset="0"/>
              <a:cs typeface="Times New Roman" pitchFamily="18" charset="0"/>
            </a:endParaRPr>
          </a:p>
          <a:p>
            <a:pPr defTabSz="915772">
              <a:defRPr/>
            </a:pPr>
            <a:endParaRPr lang="en-US" i="1" dirty="0" smtClean="0">
              <a:solidFill>
                <a:srgbClr val="FF0000"/>
              </a:solidFill>
              <a:latin typeface="Times New Roman" pitchFamily="18" charset="0"/>
              <a:cs typeface="Times New Roman" pitchFamily="18" charset="0"/>
            </a:endParaRPr>
          </a:p>
          <a:p>
            <a:pPr defTabSz="915772">
              <a:defRPr/>
            </a:pPr>
            <a:endParaRPr lang="en-US"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b="1" dirty="0">
                <a:solidFill>
                  <a:srgbClr val="3333FF"/>
                </a:solidFill>
              </a:rPr>
              <a:t>On the current AMD report, the </a:t>
            </a:r>
            <a:r>
              <a:rPr lang="en-US" b="1" dirty="0" err="1">
                <a:solidFill>
                  <a:srgbClr val="3333FF"/>
                </a:solidFill>
              </a:rPr>
              <a:t>Paygrade</a:t>
            </a:r>
            <a:r>
              <a:rPr lang="en-US" b="1" dirty="0">
                <a:solidFill>
                  <a:srgbClr val="3333FF"/>
                </a:solidFill>
              </a:rPr>
              <a:t> field (O-5) is not displayed and only has the Designator and </a:t>
            </a:r>
            <a:r>
              <a:rPr lang="en-US" b="1" dirty="0" err="1">
                <a:solidFill>
                  <a:srgbClr val="3333FF"/>
                </a:solidFill>
              </a:rPr>
              <a:t>Paygrade</a:t>
            </a:r>
            <a:r>
              <a:rPr lang="en-US" b="1" dirty="0">
                <a:solidFill>
                  <a:srgbClr val="3333FF"/>
                </a:solidFill>
              </a:rPr>
              <a:t> merged into one field  (i.e. </a:t>
            </a:r>
            <a:r>
              <a:rPr lang="en-US" b="1" dirty="0" err="1">
                <a:solidFill>
                  <a:srgbClr val="3333FF"/>
                </a:solidFill>
              </a:rPr>
              <a:t>1200H</a:t>
            </a:r>
            <a:r>
              <a:rPr lang="en-US" b="1" dirty="0">
                <a:solidFill>
                  <a:srgbClr val="3333FF"/>
                </a:solidFill>
              </a:rPr>
              <a:t>)</a:t>
            </a:r>
          </a:p>
          <a:p>
            <a:pPr defTabSz="915772">
              <a:defRPr/>
            </a:pPr>
            <a:r>
              <a:rPr lang="en-US" i="1" dirty="0">
                <a:solidFill>
                  <a:srgbClr val="3333FF"/>
                </a:solidFill>
              </a:rPr>
              <a:t>(In building the S-AMD report reviewers had asked to have both because it was to time consuming to translate a “H” to an O-5)</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647">
              <a:defRPr/>
            </a:pPr>
            <a:r>
              <a:rPr lang="en-US" dirty="0" smtClean="0">
                <a:solidFill>
                  <a:srgbClr val="3333FF"/>
                </a:solidFill>
              </a:rPr>
              <a:t>The HR Community, various Manpower Stakeholders, Major Budget Submitting Office (BSO) Manpower Managers and many Senior Navy leaders outside Manpower Management lanes have expressed the need for a more simplistic streamlined document</a:t>
            </a:r>
          </a:p>
          <a:p>
            <a:pPr defTabSz="923647">
              <a:defRPr/>
            </a:pPr>
            <a:endParaRPr lang="en-US" dirty="0" smtClean="0">
              <a:solidFill>
                <a:srgbClr val="3333FF"/>
              </a:solidFill>
            </a:endParaRPr>
          </a:p>
          <a:p>
            <a:pPr marL="0" lvl="1" defTabSz="923647">
              <a:defRPr/>
            </a:pPr>
            <a:r>
              <a:rPr lang="en-US" i="1" dirty="0" smtClean="0">
                <a:latin typeface="Times New Roman" pitchFamily="18" charset="0"/>
                <a:cs typeface="Times New Roman" pitchFamily="18" charset="0"/>
              </a:rPr>
              <a:t>The perception from the customer was that the current Activity Manpower Document (AMD) report was too detailed, difficult to understand and too cumbersome. The level of detail/data fields on the current AMD report is not always necessary when a user only needs general positional information</a:t>
            </a:r>
          </a:p>
          <a:p>
            <a:pPr marL="0" lvl="1" defTabSz="923647">
              <a:defRPr/>
            </a:pPr>
            <a:endParaRPr lang="en-US" i="1" dirty="0" smtClean="0">
              <a:latin typeface="Times New Roman" pitchFamily="18" charset="0"/>
              <a:cs typeface="Times New Roman" pitchFamily="18" charset="0"/>
            </a:endParaRPr>
          </a:p>
          <a:p>
            <a:pPr defTabSz="923647">
              <a:defRPr/>
            </a:pPr>
            <a:endParaRPr lang="en-US" dirty="0" smtClean="0">
              <a:solidFill>
                <a:srgbClr val="3333FF"/>
              </a:solidFill>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5772">
              <a:defRPr/>
            </a:pPr>
            <a:r>
              <a:rPr lang="en-US" b="1" dirty="0">
                <a:solidFill>
                  <a:srgbClr val="3333FF"/>
                </a:solidFill>
              </a:rPr>
              <a:t>Q - Why does ORGHRCHY have a BIN and BSC?</a:t>
            </a:r>
          </a:p>
          <a:p>
            <a:pPr defTabSz="915772">
              <a:defRPr/>
            </a:pPr>
            <a:endParaRPr lang="en-US" b="1" dirty="0">
              <a:solidFill>
                <a:srgbClr val="3333FF"/>
              </a:solidFill>
            </a:endParaRPr>
          </a:p>
          <a:p>
            <a:pPr defTabSz="915772">
              <a:defRPr/>
            </a:pPr>
            <a:r>
              <a:rPr lang="en-US" b="1" dirty="0">
                <a:solidFill>
                  <a:srgbClr val="3333FF"/>
                </a:solidFill>
              </a:rPr>
              <a:t>A – Every line item/record in the system has a BIN/BSC identifier.   BIN is a total force unique identifier, unique across all records; BSC groups/classifies the line within the UIC/organization, only unique within the UIC.  The ORGHRCHY is displayed as a Header Record only and contains no Manpower/Billet information.</a:t>
            </a:r>
          </a:p>
          <a:p>
            <a:pPr defTabSz="915772">
              <a:defRPr/>
            </a:pPr>
            <a:r>
              <a:rPr lang="en-US" i="1" dirty="0">
                <a:solidFill>
                  <a:srgbClr val="3333FF"/>
                </a:solidFill>
              </a:rPr>
              <a:t>(There are three types of records in the system – Billet Record / Header Record / Note Record)</a:t>
            </a:r>
          </a:p>
          <a:p>
            <a:pPr defTabSz="915772">
              <a:defRPr/>
            </a:pPr>
            <a:r>
              <a:rPr lang="en-US" i="1" dirty="0">
                <a:solidFill>
                  <a:srgbClr val="3333FF"/>
                </a:solidFill>
              </a:rPr>
              <a:t>Billet Record – Displays the Billet information</a:t>
            </a:r>
          </a:p>
          <a:p>
            <a:pPr defTabSz="915772">
              <a:defRPr/>
            </a:pPr>
            <a:r>
              <a:rPr lang="en-US" i="1" dirty="0">
                <a:solidFill>
                  <a:srgbClr val="3333FF"/>
                </a:solidFill>
              </a:rPr>
              <a:t>Header Record – Used to identify the Departmental break within an activity as applicable (not always used)</a:t>
            </a:r>
          </a:p>
          <a:p>
            <a:pPr defTabSz="915772">
              <a:defRPr/>
            </a:pPr>
            <a:r>
              <a:rPr lang="en-US" i="1" dirty="0">
                <a:solidFill>
                  <a:srgbClr val="3333FF"/>
                </a:solidFill>
              </a:rPr>
              <a:t>Note Record – Used to make notes or comments as applicable</a:t>
            </a:r>
            <a:r>
              <a:rPr lang="en-US" b="1" dirty="0">
                <a:solidFill>
                  <a:srgbClr val="3333FF"/>
                </a:solidFill>
              </a:rPr>
              <a:t> </a:t>
            </a:r>
          </a:p>
          <a:p>
            <a:pPr defTabSz="915772">
              <a:defRPr/>
            </a:pPr>
            <a:endParaRPr lang="en-US" i="1" dirty="0" smtClean="0">
              <a:solidFill>
                <a:srgbClr val="FF0000"/>
              </a:solidFill>
              <a:latin typeface="Times New Roman" pitchFamily="18" charset="0"/>
              <a:cs typeface="Times New Roman" pitchFamily="18" charset="0"/>
            </a:endParaRPr>
          </a:p>
          <a:p>
            <a:r>
              <a:rPr lang="en-US" b="1" dirty="0"/>
              <a:t>DETAILED HISTORY BEHIND THE ORG_HRCHY: </a:t>
            </a:r>
          </a:p>
          <a:p>
            <a:r>
              <a:rPr lang="en-US" dirty="0"/>
              <a:t>The Navy Organizational Hierarchy Code was developed to support the DoD Global Force Management Data Initiative (GFM DI) initiave.  Every position in the Navy is assigned a Code based on where the position falls within the activity and per the Chain of Command.  The ORGHRCHY will be used to “link” each Component’s authorized structure in a top-to-bottom hierarchical format by collecting, organizing and formatting force structure data in order to expose it in the Organizational and Force Structure Construct (OFSC). In this way, force structure data is aligned with GFM constructs and suitable for storage in each DoD Component Organization Server (Org Server). </a:t>
            </a:r>
          </a:p>
          <a:p>
            <a:endParaRPr lang="en-US" dirty="0"/>
          </a:p>
          <a:p>
            <a:pPr defTabSz="915772">
              <a:defRPr/>
            </a:pPr>
            <a:r>
              <a:rPr lang="en-US" dirty="0"/>
              <a:t>The mission of Global Force Management Data Initiative (GFM DI) starts with providing authorized force structure data that can be used uniformly across the Department of Defense (DoD). Force structure data comprises of the decomposition of command structure combined with the chain of command.</a:t>
            </a:r>
          </a:p>
          <a:p>
            <a:pPr defTabSz="915772">
              <a:defRPr/>
            </a:pPr>
            <a:endParaRPr lang="en-US" dirty="0"/>
          </a:p>
          <a:p>
            <a:r>
              <a:rPr lang="en-US" dirty="0"/>
              <a:t>The purpose of the Global Force Management Data Initiative (GFM DI) is to establish a Joint data standard enabling Department of Defense (DOD) systems to exchange authorized force structure data in a common format integrating force structure data into all other applications that use force structure data and exploiting the potential of a net-centric data environment. The goal of this initiative is to improve the quality of information available to perform Joint Force Management (JFM) at every level throughout the Department. </a:t>
            </a:r>
          </a:p>
          <a:p>
            <a:r>
              <a:rPr lang="en-US" dirty="0"/>
              <a:t>JFM is the ability to integrate existing and future human and technical assets from across the Joint Force to make the right capabilities available at the right time and place in support of the National Defense Strategy. Global Force Management (GFM), a subset of JFM, is the ability to align force apportionment, allocation, and assignment methodologies to assist in the decision making process involved with global force availability and readiness. </a:t>
            </a:r>
          </a:p>
          <a:p>
            <a:r>
              <a:rPr lang="en-US" dirty="0"/>
              <a:t>The GFM DI is a transformational effort guided by an Office of the Secretary of Defense (OSD), Joint Staff, multi-Service, and interagency Community of Interest (COI) to enhance the GFM process by improving the quality of essential force structure authorization data. The results of this effort will provide the capability to link authorized force structure, resources, and capabilities data to support risk analysis and decision-making.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647">
              <a:defRPr/>
            </a:pPr>
            <a:r>
              <a:rPr lang="en-US" dirty="0" smtClean="0">
                <a:solidFill>
                  <a:srgbClr val="3333FF"/>
                </a:solidFill>
              </a:rPr>
              <a:t>The HR Community, various Manpower Stakeholders, Major Budget Submitting Office (BSO) Manpower Managers and many Senior Navy leaders outside Manpower Management lanes have expressed the need for a more simplistic streamlined document</a:t>
            </a:r>
          </a:p>
          <a:p>
            <a:pPr defTabSz="923647">
              <a:defRPr/>
            </a:pPr>
            <a:endParaRPr lang="en-US" dirty="0" smtClean="0">
              <a:solidFill>
                <a:srgbClr val="3333FF"/>
              </a:solidFill>
            </a:endParaRPr>
          </a:p>
          <a:p>
            <a:pPr marL="0" lvl="1" defTabSz="923647">
              <a:defRPr/>
            </a:pPr>
            <a:r>
              <a:rPr lang="en-US" i="1" dirty="0" smtClean="0">
                <a:latin typeface="Times New Roman" pitchFamily="18" charset="0"/>
                <a:cs typeface="Times New Roman" pitchFamily="18" charset="0"/>
              </a:rPr>
              <a:t>The perception from the customer was that the current Activity Manpower Document (AMD) report was too detailed, difficult to understand and too cumbersome. The level of detail/data fields on the current AMD report is not always necessary when a user only needs general positional information</a:t>
            </a:r>
          </a:p>
          <a:p>
            <a:pPr marL="0" lvl="1" defTabSz="923647">
              <a:defRPr/>
            </a:pPr>
            <a:endParaRPr lang="en-US" i="1" dirty="0" smtClean="0">
              <a:latin typeface="Times New Roman" pitchFamily="18" charset="0"/>
              <a:cs typeface="Times New Roman" pitchFamily="18" charset="0"/>
            </a:endParaRPr>
          </a:p>
          <a:p>
            <a:pPr defTabSz="923647">
              <a:defRPr/>
            </a:pPr>
            <a:endParaRPr lang="en-US" dirty="0" smtClean="0">
              <a:solidFill>
                <a:srgbClr val="3333FF"/>
              </a:solidFill>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r>
              <a:rPr lang="en-US" dirty="0" smtClean="0">
                <a:latin typeface="Times New Roman" pitchFamily="18" charset="0"/>
                <a:cs typeface="Times New Roman" pitchFamily="18" charset="0"/>
              </a:rPr>
              <a:t>Position Identifier data (BSC, BIN, Effective Dates, etc.)</a:t>
            </a:r>
          </a:p>
          <a:p>
            <a:pPr lvl="1"/>
            <a:r>
              <a:rPr lang="en-US" dirty="0" smtClean="0">
                <a:latin typeface="Times New Roman" pitchFamily="18" charset="0"/>
                <a:ea typeface="+mn-ea"/>
                <a:cs typeface="Times New Roman" pitchFamily="18" charset="0"/>
              </a:rPr>
              <a:t>Position Skill data (Designator, Rating, Occupational Series, etc.)</a:t>
            </a:r>
          </a:p>
          <a:p>
            <a:pPr lvl="1"/>
            <a:r>
              <a:rPr lang="en-US" dirty="0" smtClean="0">
                <a:latin typeface="Times New Roman" pitchFamily="18" charset="0"/>
                <a:ea typeface="+mn-ea"/>
                <a:cs typeface="Times New Roman" pitchFamily="18" charset="0"/>
              </a:rPr>
              <a:t>Position Funding information displayed on the same line under the Manpower Resource Code (MRC)</a:t>
            </a:r>
          </a:p>
          <a:p>
            <a:pPr lvl="2"/>
            <a:r>
              <a:rPr lang="en-US" dirty="0" smtClean="0">
                <a:latin typeface="Times New Roman" pitchFamily="18" charset="0"/>
                <a:ea typeface="+mn-ea"/>
                <a:cs typeface="Times New Roman" pitchFamily="18" charset="0"/>
              </a:rPr>
              <a:t>If the position is funded the applicable MRC value will be applied</a:t>
            </a:r>
          </a:p>
          <a:p>
            <a:pPr lvl="3"/>
            <a:r>
              <a:rPr lang="en-US" sz="1600" dirty="0"/>
              <a:t>Military Active Duty (AD), Full Time Support (RT), Selected Reserve (RA)</a:t>
            </a:r>
          </a:p>
          <a:p>
            <a:pPr lvl="3"/>
            <a:r>
              <a:rPr lang="en-US" sz="1600" dirty="0"/>
              <a:t>Civilian Direct Hire (DH), Contractor (CN)</a:t>
            </a:r>
          </a:p>
          <a:p>
            <a:pPr lvl="3"/>
            <a:r>
              <a:rPr lang="en-US" sz="1600" dirty="0"/>
              <a:t>Complete list provided in the Manpower Management Coding Directory</a:t>
            </a:r>
          </a:p>
          <a:p>
            <a:pPr lvl="2"/>
            <a:r>
              <a:rPr lang="en-US" dirty="0" smtClean="0">
                <a:latin typeface="Times New Roman" pitchFamily="18" charset="0"/>
                <a:ea typeface="+mn-ea"/>
                <a:cs typeface="Times New Roman" pitchFamily="18" charset="0"/>
              </a:rPr>
              <a:t>If  the position in unfunded the MRC field will be blank</a:t>
            </a:r>
            <a:endParaRPr lang="en-US" dirty="0" smtClean="0">
              <a:solidFill>
                <a:schemeClr val="tx1"/>
              </a:solidFill>
              <a:latin typeface="Times New Roman" pitchFamily="18" charset="0"/>
              <a:ea typeface="+mn-ea"/>
              <a:cs typeface="Times New Roman" pitchFamily="18" charset="0"/>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sz="1800" b="1" dirty="0"/>
              <a:t>Similar data elements are under one group </a:t>
            </a:r>
            <a:r>
              <a:rPr lang="en-US" b="1" dirty="0"/>
              <a:t>(i.e. Officer Desig/Paygrade, Enlisted Rate/Rating,  Civilian Occupational Series).</a:t>
            </a:r>
          </a:p>
          <a:p>
            <a:endParaRPr lang="en-US" b="1" dirty="0"/>
          </a:p>
          <a:p>
            <a:r>
              <a:rPr lang="en-US" b="1" dirty="0"/>
              <a:t>Manpower Resource Code (MRC) indicates if and how funded/authorized.</a:t>
            </a:r>
            <a:endParaRPr lang="en-US" dirty="0" smtClean="0"/>
          </a:p>
          <a:p>
            <a:endParaRPr lang="en-US" dirty="0" smtClean="0"/>
          </a:p>
          <a:p>
            <a:r>
              <a:rPr lang="en-US" dirty="0" smtClean="0"/>
              <a:t>In this instance, the MRC of RA indicates that the position is a FUNDED SELECTED RESERVE (SELRES)</a:t>
            </a:r>
          </a:p>
          <a:p>
            <a:r>
              <a:rPr lang="en-US" dirty="0" smtClean="0"/>
              <a:t>If the MRC was “AD”, then that</a:t>
            </a:r>
            <a:r>
              <a:rPr lang="en-US" baseline="0" dirty="0" smtClean="0"/>
              <a:t> would indicate that the position was FUNDED as ACTIVE DUTY, etc.</a:t>
            </a:r>
          </a:p>
          <a:p>
            <a:endParaRPr lang="en-US" baseline="0" dirty="0" smtClean="0"/>
          </a:p>
          <a:p>
            <a:r>
              <a:rPr lang="en-US" baseline="0" dirty="0" smtClean="0"/>
              <a:t>If the funding was changed from SELRES to ACTIVE DUTY, then that would also be indicated by two lines of information as displayed on the next slide.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US" dirty="0" smtClean="0">
                <a:latin typeface="Times New Roman" pitchFamily="18" charset="0"/>
                <a:cs typeface="Times New Roman" pitchFamily="18" charset="0"/>
              </a:rPr>
              <a:t>The AMD report will remain basically unchanged</a:t>
            </a:r>
          </a:p>
          <a:p>
            <a:pPr lvl="0"/>
            <a:r>
              <a:rPr lang="en-US" dirty="0" smtClean="0">
                <a:latin typeface="Times New Roman" pitchFamily="18" charset="0"/>
                <a:cs typeface="Times New Roman" pitchFamily="18" charset="0"/>
              </a:rPr>
              <a:t>Anticipated improvements and refinements</a:t>
            </a:r>
          </a:p>
          <a:p>
            <a:pPr lvl="0"/>
            <a:r>
              <a:rPr lang="en-US" dirty="0" smtClean="0">
                <a:latin typeface="Times New Roman" pitchFamily="18" charset="0"/>
                <a:cs typeface="Times New Roman" pitchFamily="18" charset="0"/>
              </a:rPr>
              <a:t>The AMD report will remain the source document for the data fields not identified on the S-AMD report (i.e. Commercial Activity fields, Budgeting information,  Unique Program Identifiers,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647">
              <a:defRPr/>
            </a:pPr>
            <a:r>
              <a:rPr lang="en-US" dirty="0" smtClean="0">
                <a:solidFill>
                  <a:srgbClr val="3333FF"/>
                </a:solidFill>
              </a:rPr>
              <a:t>The Activity Manpower</a:t>
            </a:r>
            <a:r>
              <a:rPr lang="en-US" baseline="0" dirty="0" smtClean="0">
                <a:solidFill>
                  <a:srgbClr val="3333FF"/>
                </a:solidFill>
              </a:rPr>
              <a:t> Management Guide - </a:t>
            </a:r>
            <a:r>
              <a:rPr lang="en-US" dirty="0"/>
              <a:t>The information contained in the sections will provide insight and guidance that has been incorporated from various sources to begin forming a single source manpower program guide.</a:t>
            </a:r>
          </a:p>
          <a:p>
            <a:pPr defTabSz="923647">
              <a:defRPr/>
            </a:pPr>
            <a:endParaRPr lang="en-US" dirty="0"/>
          </a:p>
          <a:p>
            <a:pPr defTabSz="923647">
              <a:defRPr/>
            </a:pPr>
            <a:r>
              <a:rPr lang="en-US" dirty="0"/>
              <a:t>Each section provides a brief definition, applicable web link, and the Command and Office Code responsible for maintenance and/or update of the identified area.</a:t>
            </a:r>
          </a:p>
          <a:p>
            <a:pPr defTabSz="923647">
              <a:defRPr/>
            </a:pPr>
            <a:endParaRPr lang="en-US" dirty="0"/>
          </a:p>
          <a:p>
            <a:pPr defTabSz="923647">
              <a:defRPr/>
            </a:pPr>
            <a:r>
              <a:rPr lang="en-US" dirty="0"/>
              <a:t>Requested changes and modifications to the information contained within should be addressed directly to the NAVMAC Commanding Officer for formal review and consideration by the Position Management Functional Review Board (PM-FRB)</a:t>
            </a:r>
          </a:p>
          <a:p>
            <a:pPr defTabSz="923647">
              <a:defRPr/>
            </a:pPr>
            <a:endParaRPr lang="en-US" dirty="0" smtClean="0">
              <a:solidFill>
                <a:srgbClr val="3333FF"/>
              </a:solidFill>
            </a:endParaRPr>
          </a:p>
          <a:p>
            <a:pPr defTabSz="923647">
              <a:defRPr/>
            </a:pPr>
            <a:endParaRPr lang="en-US" dirty="0" smtClean="0">
              <a:solidFill>
                <a:srgbClr val="3333FF"/>
              </a:solidFill>
            </a:endParaRPr>
          </a:p>
          <a:p>
            <a:pPr marL="0" lvl="1" defTabSz="923647">
              <a:defRPr/>
            </a:pPr>
            <a:r>
              <a:rPr lang="en-US" i="1" dirty="0" smtClean="0">
                <a:latin typeface="Times New Roman" pitchFamily="18" charset="0"/>
                <a:cs typeface="Times New Roman" pitchFamily="18" charset="0"/>
              </a:rPr>
              <a:t> </a:t>
            </a:r>
          </a:p>
          <a:p>
            <a:pPr marL="0" lvl="1" defTabSz="923647">
              <a:defRPr/>
            </a:pPr>
            <a:endParaRPr lang="en-US" i="1" dirty="0" smtClean="0">
              <a:latin typeface="Times New Roman" pitchFamily="18" charset="0"/>
              <a:cs typeface="Times New Roman" pitchFamily="18" charset="0"/>
            </a:endParaRPr>
          </a:p>
          <a:p>
            <a:pPr defTabSz="923647">
              <a:defRPr/>
            </a:pPr>
            <a:endParaRPr lang="en-US" dirty="0" smtClean="0">
              <a:solidFill>
                <a:srgbClr val="3333FF"/>
              </a:solidFill>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BIN number 2966457, BSC 62105 </a:t>
            </a:r>
            <a:r>
              <a:rPr lang="en-US" baseline="0" dirty="0" smtClean="0"/>
              <a:t> is currently an approved, funded 1820 Commander (H/O-5), however</a:t>
            </a:r>
          </a:p>
          <a:p>
            <a:endParaRPr lang="en-US" baseline="0" dirty="0" smtClean="0"/>
          </a:p>
          <a:p>
            <a:r>
              <a:rPr lang="en-US" baseline="0" dirty="0" smtClean="0"/>
              <a:t>Effective  Date 22009 ( 2= Millennium, </a:t>
            </a:r>
            <a:r>
              <a:rPr lang="en-US" dirty="0" smtClean="0"/>
              <a:t> 20= Fiscal Year of Change, 09= Calendar month of change) Sept 2020, the position will be Downgraded from an 0-5</a:t>
            </a:r>
            <a:r>
              <a:rPr lang="en-US" baseline="0" dirty="0" smtClean="0"/>
              <a:t> Commander, down one level to an 0-4 Lieutenant Commander (I)</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i="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7239000" y="6553200"/>
            <a:ext cx="1905000" cy="304800"/>
          </a:xfrm>
          <a:prstGeom prst="rect">
            <a:avLst/>
          </a:prstGeom>
          <a:ln/>
        </p:spPr>
        <p:txBody>
          <a:bodyPr/>
          <a:lstStyle>
            <a:lvl1pPr algn="r">
              <a:defRPr sz="1000">
                <a:latin typeface="Arial" pitchFamily="34" charset="0"/>
                <a:cs typeface="Arial" pitchFamily="34" charset="0"/>
              </a:defRPr>
            </a:lvl1pPr>
          </a:lstStyle>
          <a:p>
            <a:pPr>
              <a:defRPr/>
            </a:pPr>
            <a:fld id="{59081BF5-2666-4653-9EB4-F2730B97BDC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4000" b="0" i="0">
                <a:solidFill>
                  <a:srgbClr val="000066"/>
                </a:solidFill>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0"/>
            <a:ext cx="38100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7239000" y="6553200"/>
            <a:ext cx="1905000" cy="304800"/>
          </a:xfrm>
          <a:prstGeom prst="rect">
            <a:avLst/>
          </a:prstGeom>
          <a:ln/>
        </p:spPr>
        <p:txBody>
          <a:bodyPr/>
          <a:lstStyle>
            <a:lvl1pPr algn="r">
              <a:defRPr sz="1000">
                <a:latin typeface="Arial" pitchFamily="34" charset="0"/>
                <a:cs typeface="Arial" pitchFamily="34" charset="0"/>
              </a:defRPr>
            </a:lvl1pPr>
          </a:lstStyle>
          <a:p>
            <a:pPr>
              <a:defRPr/>
            </a:pPr>
            <a:fld id="{59081BF5-2666-4653-9EB4-F2730B97BDC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7239000" y="6553200"/>
            <a:ext cx="1905000" cy="304800"/>
          </a:xfrm>
          <a:prstGeom prst="rect">
            <a:avLst/>
          </a:prstGeom>
          <a:ln/>
        </p:spPr>
        <p:txBody>
          <a:bodyPr/>
          <a:lstStyle>
            <a:lvl1pPr algn="r">
              <a:defRPr sz="1000">
                <a:latin typeface="Arial" pitchFamily="34" charset="0"/>
                <a:cs typeface="Arial" pitchFamily="34" charset="0"/>
              </a:defRPr>
            </a:lvl1pPr>
          </a:lstStyle>
          <a:p>
            <a:pPr>
              <a:defRPr/>
            </a:pPr>
            <a:fld id="{59081BF5-2666-4653-9EB4-F2730B97BDC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609600" y="1244600"/>
            <a:ext cx="8534400" cy="0"/>
          </a:xfrm>
          <a:prstGeom prst="line">
            <a:avLst/>
          </a:prstGeom>
          <a:noFill/>
          <a:ln w="31750">
            <a:solidFill>
              <a:srgbClr val="000080"/>
            </a:solidFill>
            <a:round/>
            <a:headEnd/>
            <a:tailEnd/>
          </a:ln>
          <a:effectLst/>
        </p:spPr>
        <p:txBody>
          <a:bodyPr/>
          <a:lstStyle/>
          <a:p>
            <a:pPr algn="ctr">
              <a:defRPr/>
            </a:pPr>
            <a:endParaRPr lang="en-US" dirty="0"/>
          </a:p>
        </p:txBody>
      </p:sp>
      <p:sp>
        <p:nvSpPr>
          <p:cNvPr id="5" name="Line 8"/>
          <p:cNvSpPr>
            <a:spLocks noChangeShapeType="1"/>
          </p:cNvSpPr>
          <p:nvPr userDrawn="1"/>
        </p:nvSpPr>
        <p:spPr bwMode="auto">
          <a:xfrm>
            <a:off x="457200" y="1295400"/>
            <a:ext cx="8686800" cy="0"/>
          </a:xfrm>
          <a:prstGeom prst="line">
            <a:avLst/>
          </a:prstGeom>
          <a:noFill/>
          <a:ln w="31750">
            <a:solidFill>
              <a:srgbClr val="FF0000"/>
            </a:solidFill>
            <a:round/>
            <a:headEnd/>
            <a:tailEnd/>
          </a:ln>
          <a:effectLst/>
        </p:spPr>
        <p:txBody>
          <a:bodyPr/>
          <a:lstStyle/>
          <a:p>
            <a:pPr algn="ctr">
              <a:defRPr/>
            </a:pPr>
            <a:endParaRPr lang="en-US" dirty="0"/>
          </a:p>
        </p:txBody>
      </p:sp>
      <p:sp>
        <p:nvSpPr>
          <p:cNvPr id="8" name="Rectangle 20"/>
          <p:cNvSpPr>
            <a:spLocks noChangeArrowheads="1"/>
          </p:cNvSpPr>
          <p:nvPr userDrawn="1"/>
        </p:nvSpPr>
        <p:spPr bwMode="auto">
          <a:xfrm>
            <a:off x="0" y="381000"/>
            <a:ext cx="9144000" cy="1143000"/>
          </a:xfrm>
          <a:prstGeom prst="rect">
            <a:avLst/>
          </a:prstGeom>
          <a:noFill/>
          <a:ln w="9525">
            <a:noFill/>
            <a:miter lim="800000"/>
            <a:headEnd/>
            <a:tailEnd/>
          </a:ln>
          <a:effectLst/>
        </p:spPr>
        <p:txBody>
          <a:bodyPr anchor="ctr"/>
          <a:lstStyle/>
          <a:p>
            <a:pPr algn="ctr">
              <a:defRPr/>
            </a:pPr>
            <a:endParaRPr lang="en-US" sz="4800" b="1" i="1" dirty="0">
              <a:solidFill>
                <a:srgbClr val="000066"/>
              </a:solidFill>
              <a:latin typeface="Arial" charset="0"/>
            </a:endParaRPr>
          </a:p>
        </p:txBody>
      </p:sp>
      <p:sp>
        <p:nvSpPr>
          <p:cNvPr id="10" name="Rectangle 6"/>
          <p:cNvSpPr>
            <a:spLocks noGrp="1" noChangeArrowheads="1"/>
          </p:cNvSpPr>
          <p:nvPr>
            <p:ph type="sldNum" sz="quarter" idx="11"/>
          </p:nvPr>
        </p:nvSpPr>
        <p:spPr>
          <a:xfrm>
            <a:off x="7239000" y="6553200"/>
            <a:ext cx="1905000" cy="304800"/>
          </a:xfrm>
          <a:prstGeom prst="rect">
            <a:avLst/>
          </a:prstGeom>
          <a:ln/>
        </p:spPr>
        <p:txBody>
          <a:bodyPr/>
          <a:lstStyle>
            <a:lvl1pPr algn="r">
              <a:defRPr sz="1000">
                <a:latin typeface="Arial" pitchFamily="34" charset="0"/>
                <a:cs typeface="Arial" pitchFamily="34" charset="0"/>
              </a:defRPr>
            </a:lvl1pPr>
          </a:lstStyle>
          <a:p>
            <a:pPr>
              <a:defRPr/>
            </a:pPr>
            <a:fld id="{59081BF5-2666-4653-9EB4-F2730B97BDC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90600" y="762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Line 9"/>
          <p:cNvSpPr>
            <a:spLocks noChangeShapeType="1"/>
          </p:cNvSpPr>
          <p:nvPr userDrawn="1"/>
        </p:nvSpPr>
        <p:spPr bwMode="auto">
          <a:xfrm>
            <a:off x="609600" y="1219200"/>
            <a:ext cx="8534400" cy="0"/>
          </a:xfrm>
          <a:prstGeom prst="line">
            <a:avLst/>
          </a:prstGeom>
          <a:noFill/>
          <a:ln w="31750">
            <a:solidFill>
              <a:srgbClr val="000080"/>
            </a:solidFill>
            <a:round/>
            <a:headEnd/>
            <a:tailEnd/>
          </a:ln>
          <a:effectLst/>
        </p:spPr>
        <p:txBody>
          <a:bodyPr/>
          <a:lstStyle/>
          <a:p>
            <a:pPr algn="ctr">
              <a:defRPr/>
            </a:pPr>
            <a:endParaRPr lang="en-US" dirty="0"/>
          </a:p>
        </p:txBody>
      </p:sp>
      <p:sp>
        <p:nvSpPr>
          <p:cNvPr id="1035" name="Line 11"/>
          <p:cNvSpPr>
            <a:spLocks noChangeShapeType="1"/>
          </p:cNvSpPr>
          <p:nvPr userDrawn="1"/>
        </p:nvSpPr>
        <p:spPr bwMode="auto">
          <a:xfrm>
            <a:off x="457200" y="1270000"/>
            <a:ext cx="8686800" cy="0"/>
          </a:xfrm>
          <a:prstGeom prst="line">
            <a:avLst/>
          </a:prstGeom>
          <a:noFill/>
          <a:ln w="31750">
            <a:solidFill>
              <a:srgbClr val="FF0000"/>
            </a:solidFill>
            <a:round/>
            <a:headEnd/>
            <a:tailEnd/>
          </a:ln>
          <a:effectLst/>
        </p:spPr>
        <p:txBody>
          <a:bodyPr/>
          <a:lstStyle/>
          <a:p>
            <a:pPr algn="ctr">
              <a:defRPr/>
            </a:pPr>
            <a:endParaRPr lang="en-US" dirty="0"/>
          </a:p>
        </p:txBody>
      </p:sp>
      <p:pic>
        <p:nvPicPr>
          <p:cNvPr id="9" name="Picture 2"/>
          <p:cNvPicPr>
            <a:picLocks noChangeArrowheads="1"/>
          </p:cNvPicPr>
          <p:nvPr userDrawn="1"/>
        </p:nvPicPr>
        <p:blipFill>
          <a:blip r:embed="rId6" cstate="print"/>
          <a:srcRect/>
          <a:stretch>
            <a:fillRect/>
          </a:stretch>
        </p:blipFill>
        <p:spPr bwMode="auto">
          <a:xfrm>
            <a:off x="0" y="137160"/>
            <a:ext cx="1005840" cy="1005840"/>
          </a:xfrm>
          <a:prstGeom prst="rect">
            <a:avLst/>
          </a:prstGeom>
          <a:noFill/>
          <a:ln w="9525">
            <a:noFill/>
            <a:miter lim="800000"/>
            <a:headEnd/>
            <a:tailEnd/>
          </a:ln>
        </p:spPr>
      </p:pic>
      <p:sp>
        <p:nvSpPr>
          <p:cNvPr id="10" name="Rectangle 6"/>
          <p:cNvSpPr>
            <a:spLocks noGrp="1" noChangeArrowheads="1"/>
          </p:cNvSpPr>
          <p:nvPr>
            <p:ph type="sldNum" sz="quarter" idx="4"/>
          </p:nvPr>
        </p:nvSpPr>
        <p:spPr>
          <a:xfrm>
            <a:off x="7239000" y="6553200"/>
            <a:ext cx="1905000" cy="304800"/>
          </a:xfrm>
          <a:prstGeom prst="rect">
            <a:avLst/>
          </a:prstGeom>
          <a:ln/>
        </p:spPr>
        <p:txBody>
          <a:bodyPr/>
          <a:lstStyle>
            <a:lvl1pPr algn="r">
              <a:defRPr sz="1000">
                <a:latin typeface="Arial" pitchFamily="34" charset="0"/>
                <a:cs typeface="Arial" pitchFamily="34" charset="0"/>
              </a:defRPr>
            </a:lvl1pPr>
          </a:lstStyle>
          <a:p>
            <a:pPr>
              <a:defRPr/>
            </a:pPr>
            <a:fld id="{59081BF5-2666-4653-9EB4-F2730B97BDC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7" r:id="rId2"/>
    <p:sldLayoutId id="2147483750" r:id="rId3"/>
    <p:sldLayoutId id="2147483755" r:id="rId4"/>
  </p:sldLayoutIdLst>
  <p:hf hdr="0" ftr="0" dt="0"/>
  <p:txStyles>
    <p:titleStyle>
      <a:lvl1pPr algn="ctr" rtl="0" eaLnBrk="0" fontAlgn="base" hangingPunct="0">
        <a:spcBef>
          <a:spcPct val="0"/>
        </a:spcBef>
        <a:spcAft>
          <a:spcPct val="0"/>
        </a:spcAft>
        <a:defRPr sz="3600" b="1" i="1">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ctr" rtl="0" fontAlgn="base">
        <a:spcBef>
          <a:spcPct val="0"/>
        </a:spcBef>
        <a:spcAft>
          <a:spcPct val="0"/>
        </a:spcAft>
        <a:defRPr sz="3600" b="1" i="1">
          <a:solidFill>
            <a:srgbClr val="000066"/>
          </a:solidFill>
          <a:latin typeface="Arial" charset="0"/>
          <a:cs typeface="Times New Roman" pitchFamily="18" charset="0"/>
        </a:defRPr>
      </a:lvl6pPr>
      <a:lvl7pPr marL="914400" algn="ctr" rtl="0" fontAlgn="base">
        <a:spcBef>
          <a:spcPct val="0"/>
        </a:spcBef>
        <a:spcAft>
          <a:spcPct val="0"/>
        </a:spcAft>
        <a:defRPr sz="3600" b="1" i="1">
          <a:solidFill>
            <a:srgbClr val="000066"/>
          </a:solidFill>
          <a:latin typeface="Arial" charset="0"/>
          <a:cs typeface="Times New Roman" pitchFamily="18" charset="0"/>
        </a:defRPr>
      </a:lvl7pPr>
      <a:lvl8pPr marL="1371600" algn="ctr" rtl="0" fontAlgn="base">
        <a:spcBef>
          <a:spcPct val="0"/>
        </a:spcBef>
        <a:spcAft>
          <a:spcPct val="0"/>
        </a:spcAft>
        <a:defRPr sz="3600" b="1" i="1">
          <a:solidFill>
            <a:srgbClr val="000066"/>
          </a:solidFill>
          <a:latin typeface="Arial" charset="0"/>
          <a:cs typeface="Times New Roman" pitchFamily="18" charset="0"/>
        </a:defRPr>
      </a:lvl8pPr>
      <a:lvl9pPr marL="1828800" algn="ct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hyperlink" Target="https://doni.documentservices.dla.mil/opnav.aspx?RootFolder=/Directives/01000%20Military%20Personnel%20Support/01-01%20General%20Military%20Personnel%20Records&amp;FolderCTID=0x012000E8AF0DD9490E0547A7DE7CF736393D04&amp;View=%7bCACF3AEF-AED4-433A-8CE5-A45245715B5C%7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hyperlink" Target="http://www.public.navy.mil/bupers-npc/organization/navmac/workforceclassification/Pages/References.aspx" TargetMode="External"/><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hyperlink" Target="https://doni.documentservices.dla.mil/opnav.aspx?RootFolder=/Directives/01000%20Military%20Personnel%20Support/01-01%20General%20Military%20Personnel%20Records&amp;FolderCTID=0x012000E8AF0DD9490E0547A7DE7CF736393D04&amp;View=%7bCACF3AEF-AED4-433A-8CE5-A45245715B5C%7d" TargetMode="External"/><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oni.documentservices.dla.mil/opnav.aspx?RootFolder=/Directives/01000%20Military%20Personnel%20Support/01-01%20General%20Military%20Personnel%20Records&amp;FolderCTID=0x012000E8AF0DD9490E0547A7DE7CF736393D04&amp;View=%7bCACF3AEF-AED4-433A-8CE5-A45245715B5C%7d"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2819400" y="762000"/>
            <a:ext cx="3594100" cy="3572005"/>
          </a:xfrm>
          <a:prstGeom prst="rect">
            <a:avLst/>
          </a:prstGeom>
          <a:ln w="9525">
            <a:noFill/>
            <a:miter lim="800000"/>
            <a:headEnd/>
            <a:tailEnd/>
          </a:ln>
        </p:spPr>
      </p:pic>
      <p:sp>
        <p:nvSpPr>
          <p:cNvPr id="13316" name="Rectangle 7"/>
          <p:cNvSpPr>
            <a:spLocks noChangeArrowheads="1"/>
          </p:cNvSpPr>
          <p:nvPr/>
        </p:nvSpPr>
        <p:spPr bwMode="auto">
          <a:xfrm>
            <a:off x="3962400" y="6553200"/>
            <a:ext cx="1371600" cy="304800"/>
          </a:xfrm>
          <a:prstGeom prst="rect">
            <a:avLst/>
          </a:prstGeom>
          <a:solidFill>
            <a:schemeClr val="bg1"/>
          </a:solidFill>
          <a:ln w="25400">
            <a:noFill/>
            <a:miter lim="800000"/>
            <a:headEnd/>
            <a:tailEnd/>
          </a:ln>
        </p:spPr>
        <p:txBody>
          <a:bodyPr wrap="none" anchor="ctr"/>
          <a:lstStyle/>
          <a:p>
            <a:pPr>
              <a:spcBef>
                <a:spcPct val="50000"/>
              </a:spcBef>
              <a:buFontTx/>
              <a:buChar char="•"/>
            </a:pPr>
            <a:endParaRPr lang="en-US"/>
          </a:p>
        </p:txBody>
      </p:sp>
      <p:sp>
        <p:nvSpPr>
          <p:cNvPr id="13318" name="Text Box 9"/>
          <p:cNvSpPr txBox="1">
            <a:spLocks noChangeArrowheads="1"/>
          </p:cNvSpPr>
          <p:nvPr/>
        </p:nvSpPr>
        <p:spPr bwMode="auto">
          <a:xfrm>
            <a:off x="-15875" y="4419600"/>
            <a:ext cx="9144000" cy="1508105"/>
          </a:xfrm>
          <a:prstGeom prst="rect">
            <a:avLst/>
          </a:prstGeom>
          <a:noFill/>
          <a:ln w="25400">
            <a:noFill/>
            <a:miter lim="800000"/>
            <a:headEnd/>
            <a:tailEnd/>
          </a:ln>
        </p:spPr>
        <p:txBody>
          <a:bodyPr wrap="square">
            <a:spAutoFit/>
          </a:bodyPr>
          <a:lstStyle/>
          <a:p>
            <a:pPr algn="ctr">
              <a:spcBef>
                <a:spcPts val="0"/>
              </a:spcBef>
            </a:pPr>
            <a:r>
              <a:rPr lang="en-US" sz="3200" dirty="0" smtClean="0">
                <a:solidFill>
                  <a:schemeClr val="accent6">
                    <a:lumMod val="50000"/>
                  </a:schemeClr>
                </a:solidFill>
                <a:latin typeface="Arial" pitchFamily="34" charset="0"/>
                <a:cs typeface="Arial" pitchFamily="34" charset="0"/>
              </a:rPr>
              <a:t>Streamlined Activity Manpower Document</a:t>
            </a:r>
          </a:p>
          <a:p>
            <a:pPr algn="ctr">
              <a:spcBef>
                <a:spcPts val="0"/>
              </a:spcBef>
            </a:pPr>
            <a:r>
              <a:rPr lang="en-US" sz="3200" dirty="0" smtClean="0">
                <a:solidFill>
                  <a:schemeClr val="accent6">
                    <a:lumMod val="50000"/>
                  </a:schemeClr>
                </a:solidFill>
                <a:latin typeface="Arial" pitchFamily="34" charset="0"/>
                <a:cs typeface="Arial" pitchFamily="34" charset="0"/>
              </a:rPr>
              <a:t> (S-AMD)</a:t>
            </a:r>
          </a:p>
          <a:p>
            <a:pPr algn="ctr">
              <a:spcBef>
                <a:spcPts val="0"/>
              </a:spcBef>
            </a:pPr>
            <a:endParaRPr lang="en-US" sz="1000" dirty="0" smtClean="0">
              <a:solidFill>
                <a:schemeClr val="accent6">
                  <a:lumMod val="50000"/>
                </a:schemeClr>
              </a:solidFill>
              <a:latin typeface="Arial" pitchFamily="34" charset="0"/>
              <a:cs typeface="Arial" pitchFamily="34" charset="0"/>
            </a:endParaRPr>
          </a:p>
          <a:p>
            <a:pPr algn="ctr">
              <a:spcBef>
                <a:spcPts val="0"/>
              </a:spcBef>
            </a:pPr>
            <a:r>
              <a:rPr lang="en-US" sz="1800" b="1" i="1" dirty="0" smtClean="0">
                <a:solidFill>
                  <a:schemeClr val="accent6">
                    <a:lumMod val="50000"/>
                  </a:schemeClr>
                </a:solidFill>
                <a:latin typeface="Arial" pitchFamily="34" charset="0"/>
                <a:cs typeface="Arial" pitchFamily="34" charset="0"/>
              </a:rPr>
              <a:t>January 2018</a:t>
            </a:r>
            <a:endParaRPr lang="en-US" sz="1800" b="1" i="1" dirty="0">
              <a:solidFill>
                <a:schemeClr val="accent6">
                  <a:lumMod val="50000"/>
                </a:schemeClr>
              </a:solidFill>
              <a:latin typeface="Arial" pitchFamily="34" charset="0"/>
              <a:cs typeface="Arial" pitchFamily="34" charset="0"/>
            </a:endParaRPr>
          </a:p>
        </p:txBody>
      </p:sp>
      <p:sp>
        <p:nvSpPr>
          <p:cNvPr id="9" name="Rectangle 3"/>
          <p:cNvSpPr>
            <a:spLocks noChangeArrowheads="1"/>
          </p:cNvSpPr>
          <p:nvPr/>
        </p:nvSpPr>
        <p:spPr bwMode="auto">
          <a:xfrm>
            <a:off x="3886200" y="6629400"/>
            <a:ext cx="1371600" cy="228600"/>
          </a:xfrm>
          <a:prstGeom prst="rect">
            <a:avLst/>
          </a:prstGeom>
          <a:solidFill>
            <a:schemeClr val="bg1"/>
          </a:solidFill>
          <a:ln w="25400">
            <a:noFill/>
            <a:miter lim="800000"/>
            <a:headEnd/>
            <a:tailEnd/>
          </a:ln>
        </p:spPr>
        <p:txBody>
          <a:bodyPr wrap="none" anchor="ctr"/>
          <a:lstStyle/>
          <a:p>
            <a:endParaRPr lang="en-US" dirty="0"/>
          </a:p>
        </p:txBody>
      </p:sp>
      <p:sp>
        <p:nvSpPr>
          <p:cNvPr id="10" name="Text Box 4"/>
          <p:cNvSpPr txBox="1">
            <a:spLocks noChangeArrowheads="1"/>
          </p:cNvSpPr>
          <p:nvPr/>
        </p:nvSpPr>
        <p:spPr bwMode="auto">
          <a:xfrm>
            <a:off x="6934200" y="6128147"/>
            <a:ext cx="1981200" cy="523220"/>
          </a:xfrm>
          <a:prstGeom prst="rect">
            <a:avLst/>
          </a:prstGeom>
          <a:noFill/>
          <a:ln w="25400">
            <a:noFill/>
            <a:miter lim="800000"/>
            <a:headEnd/>
            <a:tailEnd/>
          </a:ln>
        </p:spPr>
        <p:txBody>
          <a:bodyPr wrap="square">
            <a:spAutoFit/>
          </a:bodyPr>
          <a:lstStyle/>
          <a:p>
            <a:r>
              <a:rPr lang="en-US" sz="1400" b="1" dirty="0">
                <a:latin typeface="Arial" charset="0"/>
              </a:rPr>
              <a:t>Mr. George Vogel</a:t>
            </a:r>
          </a:p>
          <a:p>
            <a:r>
              <a:rPr lang="en-US" sz="1400" b="1" dirty="0">
                <a:latin typeface="Arial" charset="0"/>
              </a:rPr>
              <a:t>Technical </a:t>
            </a:r>
            <a:r>
              <a:rPr lang="en-US" sz="1400" b="1" dirty="0" smtClean="0">
                <a:latin typeface="Arial" charset="0"/>
              </a:rPr>
              <a:t>Director</a:t>
            </a:r>
            <a:endParaRPr lang="en-US" sz="1400" b="1" dirty="0">
              <a:latin typeface="Arial" charset="0"/>
            </a:endParaRPr>
          </a:p>
        </p:txBody>
      </p:sp>
      <p:sp>
        <p:nvSpPr>
          <p:cNvPr id="12" name="Text Box 4"/>
          <p:cNvSpPr txBox="1">
            <a:spLocks noChangeArrowheads="1"/>
          </p:cNvSpPr>
          <p:nvPr/>
        </p:nvSpPr>
        <p:spPr bwMode="auto">
          <a:xfrm>
            <a:off x="3646714" y="6158925"/>
            <a:ext cx="2209800" cy="523220"/>
          </a:xfrm>
          <a:prstGeom prst="rect">
            <a:avLst/>
          </a:prstGeom>
          <a:noFill/>
          <a:ln w="25400">
            <a:noFill/>
            <a:miter lim="800000"/>
            <a:headEnd/>
            <a:tailEnd/>
          </a:ln>
        </p:spPr>
        <p:txBody>
          <a:bodyPr wrap="square">
            <a:spAutoFit/>
          </a:bodyPr>
          <a:lstStyle/>
          <a:p>
            <a:r>
              <a:rPr lang="en-US" sz="1400" b="1" dirty="0" smtClean="0">
                <a:latin typeface="Arial" charset="0"/>
              </a:rPr>
              <a:t>CDR Shaletha Moran</a:t>
            </a:r>
            <a:endParaRPr lang="en-US" sz="1400" b="1" dirty="0">
              <a:latin typeface="Arial" charset="0"/>
            </a:endParaRPr>
          </a:p>
          <a:p>
            <a:r>
              <a:rPr lang="en-US" sz="1400" b="1" dirty="0" smtClean="0">
                <a:latin typeface="Arial" charset="0"/>
              </a:rPr>
              <a:t>Executive Officer</a:t>
            </a:r>
            <a:endParaRPr lang="en-US" sz="1400" b="1" dirty="0">
              <a:latin typeface="Arial" charset="0"/>
            </a:endParaRPr>
          </a:p>
        </p:txBody>
      </p:sp>
      <p:sp>
        <p:nvSpPr>
          <p:cNvPr id="14" name="Text Box 4"/>
          <p:cNvSpPr txBox="1">
            <a:spLocks noChangeArrowheads="1"/>
          </p:cNvSpPr>
          <p:nvPr/>
        </p:nvSpPr>
        <p:spPr bwMode="auto">
          <a:xfrm>
            <a:off x="152400" y="6172200"/>
            <a:ext cx="2667000" cy="523220"/>
          </a:xfrm>
          <a:prstGeom prst="rect">
            <a:avLst/>
          </a:prstGeom>
          <a:noFill/>
          <a:ln w="25400">
            <a:noFill/>
            <a:miter lim="800000"/>
            <a:headEnd/>
            <a:tailEnd/>
          </a:ln>
        </p:spPr>
        <p:txBody>
          <a:bodyPr>
            <a:spAutoFit/>
          </a:bodyPr>
          <a:lstStyle/>
          <a:p>
            <a:pPr lvl="0"/>
            <a:r>
              <a:rPr lang="en-US" sz="1400" b="1" dirty="0" smtClean="0">
                <a:latin typeface="Arial" charset="0"/>
              </a:rPr>
              <a:t>CAPT Steve Milinkovich</a:t>
            </a:r>
            <a:endParaRPr lang="en-US" sz="1400" b="1" dirty="0">
              <a:latin typeface="Arial" charset="0"/>
            </a:endParaRPr>
          </a:p>
          <a:p>
            <a:r>
              <a:rPr lang="en-US" sz="1400" b="1" dirty="0" smtClean="0">
                <a:latin typeface="Arial" charset="0"/>
              </a:rPr>
              <a:t>Commanding Officer</a:t>
            </a:r>
            <a:endParaRPr lang="en-US" sz="1400" b="1" dirty="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9081BF5-2666-4653-9EB4-F2730B97BDC5}" type="slidenum">
              <a:rPr lang="en-US" smtClean="0"/>
              <a:pPr>
                <a:defRPr/>
              </a:pPr>
              <a:t>10</a:t>
            </a:fld>
            <a:endParaRPr lang="en-US" dirty="0"/>
          </a:p>
        </p:txBody>
      </p:sp>
      <p:sp>
        <p:nvSpPr>
          <p:cNvPr id="7" name="Content Placeholder 6"/>
          <p:cNvSpPr>
            <a:spLocks noGrp="1"/>
          </p:cNvSpPr>
          <p:nvPr>
            <p:ph idx="1"/>
          </p:nvPr>
        </p:nvSpPr>
        <p:spPr>
          <a:xfrm>
            <a:off x="685800" y="1371600"/>
            <a:ext cx="7772400" cy="5181600"/>
          </a:xfrm>
        </p:spPr>
        <p:txBody>
          <a:bodyPr/>
          <a:lstStyle/>
          <a:p>
            <a:pPr marL="0" algn="ctr">
              <a:spcBef>
                <a:spcPts val="0"/>
              </a:spcBef>
              <a:buNone/>
            </a:pPr>
            <a:endParaRPr lang="en-US" sz="8000" dirty="0" smtClean="0">
              <a:latin typeface="Arial" pitchFamily="34" charset="0"/>
              <a:cs typeface="Arial" pitchFamily="34" charset="0"/>
            </a:endParaRPr>
          </a:p>
          <a:p>
            <a:pPr marL="0" algn="ctr">
              <a:spcBef>
                <a:spcPts val="0"/>
              </a:spcBef>
              <a:buNone/>
            </a:pPr>
            <a:r>
              <a:rPr lang="en-US" sz="4000" dirty="0" smtClean="0">
                <a:latin typeface="Arial" pitchFamily="34" charset="0"/>
                <a:cs typeface="Arial" pitchFamily="34" charset="0"/>
              </a:rPr>
              <a:t>Detailed </a:t>
            </a:r>
          </a:p>
          <a:p>
            <a:pPr marL="0" algn="ctr">
              <a:spcBef>
                <a:spcPts val="0"/>
              </a:spcBef>
              <a:buNone/>
            </a:pPr>
            <a:r>
              <a:rPr lang="en-US" sz="4000" dirty="0" smtClean="0">
                <a:latin typeface="Arial" pitchFamily="34" charset="0"/>
                <a:cs typeface="Arial" pitchFamily="34" charset="0"/>
              </a:rPr>
              <a:t>Walk-thru</a:t>
            </a:r>
          </a:p>
          <a:p>
            <a:pPr marL="0" indent="0">
              <a:buNone/>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4" name="Picture 3"/>
          <p:cNvPicPr/>
          <p:nvPr/>
        </p:nvPicPr>
        <p:blipFill>
          <a:blip r:embed="rId3" cstate="print"/>
          <a:srcRect/>
          <a:stretch>
            <a:fillRect/>
          </a:stretch>
        </p:blipFill>
        <p:spPr bwMode="auto">
          <a:xfrm>
            <a:off x="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9067800" cy="4952999"/>
          </a:xfrm>
          <a:prstGeom prst="rect">
            <a:avLst/>
          </a:prstGeom>
        </p:spPr>
      </p:pic>
      <p:sp>
        <p:nvSpPr>
          <p:cNvPr id="34" name="Rectangle 33"/>
          <p:cNvSpPr/>
          <p:nvPr/>
        </p:nvSpPr>
        <p:spPr>
          <a:xfrm>
            <a:off x="152400" y="3352800"/>
            <a:ext cx="8534400" cy="553998"/>
          </a:xfrm>
          <a:prstGeom prst="rect">
            <a:avLst/>
          </a:prstGeom>
          <a:solidFill>
            <a:srgbClr val="FFFF00"/>
          </a:solidFill>
          <a:ln w="28575">
            <a:solidFill>
              <a:schemeClr val="tx1"/>
            </a:solidFill>
          </a:ln>
          <a:scene3d>
            <a:camera prst="orthographicFront"/>
            <a:lightRig rig="threePt" dir="t"/>
          </a:scene3d>
          <a:sp3d>
            <a:bevelT w="139700" h="139700" prst="divot"/>
          </a:sp3d>
        </p:spPr>
        <p:txBody>
          <a:bodyPr wrap="square">
            <a:spAutoFit/>
          </a:bodyPr>
          <a:lstStyle/>
          <a:p>
            <a:r>
              <a:rPr lang="en-US" sz="1500" dirty="0" smtClean="0">
                <a:latin typeface="Arial" pitchFamily="34" charset="0"/>
                <a:cs typeface="Arial" pitchFamily="34" charset="0"/>
              </a:rPr>
              <a:t>A second line of data will be displayed if any of the authorization or requirement data elements are different. Example below:</a:t>
            </a:r>
            <a:endParaRPr lang="en-US" sz="1500" dirty="0">
              <a:latin typeface="Arial" pitchFamily="34" charset="0"/>
              <a:cs typeface="Arial" pitchFamily="34" charset="0"/>
            </a:endParaRPr>
          </a:p>
        </p:txBody>
      </p:sp>
      <p:sp>
        <p:nvSpPr>
          <p:cNvPr id="69" name="Rounded Rectangular Callout 68"/>
          <p:cNvSpPr/>
          <p:nvPr/>
        </p:nvSpPr>
        <p:spPr bwMode="auto">
          <a:xfrm>
            <a:off x="31316" y="4441195"/>
            <a:ext cx="1676400" cy="440070"/>
          </a:xfrm>
          <a:prstGeom prst="wedgeRoundRectCallout">
            <a:avLst>
              <a:gd name="adj1" fmla="val -33550"/>
              <a:gd name="adj2" fmla="val 129808"/>
              <a:gd name="adj3" fmla="val 16667"/>
            </a:avLst>
          </a:prstGeom>
          <a:solidFill>
            <a:srgbClr val="FFFFCC"/>
          </a:solidFill>
          <a:ln w="25400"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TextBox 69"/>
          <p:cNvSpPr txBox="1"/>
          <p:nvPr/>
        </p:nvSpPr>
        <p:spPr>
          <a:xfrm>
            <a:off x="59499" y="4419600"/>
            <a:ext cx="1905000" cy="461665"/>
          </a:xfrm>
          <a:prstGeom prst="rect">
            <a:avLst/>
          </a:prstGeom>
          <a:noFill/>
        </p:spPr>
        <p:txBody>
          <a:bodyPr wrap="square" rtlCol="0">
            <a:spAutoFit/>
          </a:bodyPr>
          <a:lstStyle/>
          <a:p>
            <a:r>
              <a:rPr lang="en-US" sz="1200" dirty="0" smtClean="0">
                <a:latin typeface="Arial" pitchFamily="34" charset="0"/>
                <a:cs typeface="Arial" pitchFamily="34" charset="0"/>
              </a:rPr>
              <a:t>BIN number 2966457</a:t>
            </a:r>
          </a:p>
          <a:p>
            <a:r>
              <a:rPr lang="en-US" sz="1200" dirty="0" smtClean="0">
                <a:latin typeface="Arial" pitchFamily="34" charset="0"/>
                <a:cs typeface="Arial" pitchFamily="34" charset="0"/>
              </a:rPr>
              <a:t>BSC  62105</a:t>
            </a:r>
            <a:endParaRPr lang="en-US" sz="1200" dirty="0">
              <a:latin typeface="Arial" pitchFamily="34" charset="0"/>
              <a:cs typeface="Arial" pitchFamily="34" charset="0"/>
            </a:endParaRPr>
          </a:p>
        </p:txBody>
      </p:sp>
      <p:sp>
        <p:nvSpPr>
          <p:cNvPr id="72" name="Rounded Rectangular Callout 71"/>
          <p:cNvSpPr/>
          <p:nvPr/>
        </p:nvSpPr>
        <p:spPr bwMode="auto">
          <a:xfrm>
            <a:off x="4813300" y="5943600"/>
            <a:ext cx="3505200" cy="495300"/>
          </a:xfrm>
          <a:prstGeom prst="wedgeRoundRectCallout">
            <a:avLst>
              <a:gd name="adj1" fmla="val 7345"/>
              <a:gd name="adj2" fmla="val -128092"/>
              <a:gd name="adj3" fmla="val 16667"/>
            </a:avLst>
          </a:prstGeom>
          <a:solidFill>
            <a:srgbClr val="FFFFCC"/>
          </a:solidFill>
          <a:ln w="25400"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algn="ctr"/>
            <a:r>
              <a:rPr lang="en-US" sz="1050" dirty="0" smtClean="0">
                <a:latin typeface="Arial" pitchFamily="34" charset="0"/>
                <a:cs typeface="Arial" pitchFamily="34" charset="0"/>
              </a:rPr>
              <a:t>Position will be Downgraded from an 0-5 Commander (H)  to an 0-4 Lieutenant Commander (I)</a:t>
            </a:r>
            <a:endParaRPr kumimoji="0" lang="en-US" sz="1050" b="0" i="0" u="none" strike="noStrike" cap="none" normalizeH="0" baseline="0" dirty="0" smtClean="0">
              <a:ln>
                <a:noFill/>
              </a:ln>
              <a:effectLst/>
              <a:latin typeface="Arial" pitchFamily="34" charset="0"/>
              <a:cs typeface="Arial" pitchFamily="34" charset="0"/>
            </a:endParaRPr>
          </a:p>
        </p:txBody>
      </p:sp>
      <p:sp>
        <p:nvSpPr>
          <p:cNvPr id="11" name="Rectangle 10"/>
          <p:cNvSpPr/>
          <p:nvPr/>
        </p:nvSpPr>
        <p:spPr bwMode="auto">
          <a:xfrm>
            <a:off x="0" y="5181600"/>
            <a:ext cx="8839200" cy="381000"/>
          </a:xfrm>
          <a:prstGeom prst="rect">
            <a:avLst/>
          </a:prstGeom>
          <a:solidFill>
            <a:srgbClr val="00CC99">
              <a:alpha val="25098"/>
            </a:srgbClr>
          </a:solidFill>
          <a:ln w="25400"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4"/>
          <p:cNvPicPr/>
          <p:nvPr/>
        </p:nvPicPr>
        <p:blipFill>
          <a:blip r:embed="rId4" cstate="print"/>
          <a:srcRect/>
          <a:stretch>
            <a:fillRect/>
          </a:stretch>
        </p:blipFill>
        <p:spPr bwMode="auto">
          <a:xfrm>
            <a:off x="0" y="0"/>
            <a:ext cx="1066800" cy="1143000"/>
          </a:xfrm>
          <a:prstGeom prst="rect">
            <a:avLst/>
          </a:prstGeom>
          <a:noFill/>
          <a:ln w="9525">
            <a:noFill/>
            <a:miter lim="800000"/>
            <a:headEnd/>
            <a:tailEnd/>
          </a:ln>
        </p:spPr>
      </p:pic>
      <p:sp>
        <p:nvSpPr>
          <p:cNvPr id="16"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
        <p:nvSpPr>
          <p:cNvPr id="18"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39824"/>
            <a:ext cx="8991600" cy="5260975"/>
          </a:xfrm>
          <a:prstGeom prst="rect">
            <a:avLst/>
          </a:prstGeom>
        </p:spPr>
      </p:pic>
      <p:sp>
        <p:nvSpPr>
          <p:cNvPr id="7" name="TextBox 6"/>
          <p:cNvSpPr txBox="1"/>
          <p:nvPr/>
        </p:nvSpPr>
        <p:spPr>
          <a:xfrm>
            <a:off x="762000" y="2616149"/>
            <a:ext cx="2362200" cy="1708160"/>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pPr algn="ctr"/>
            <a:r>
              <a:rPr lang="en-US" sz="1500" dirty="0" smtClean="0">
                <a:latin typeface="Arial" pitchFamily="34" charset="0"/>
                <a:cs typeface="Arial" pitchFamily="34" charset="0"/>
              </a:rPr>
              <a:t>BILLET IDENTIFICATION </a:t>
            </a:r>
            <a:r>
              <a:rPr lang="en-US" sz="1500" u="sng" dirty="0" smtClean="0">
                <a:latin typeface="Arial" pitchFamily="34" charset="0"/>
                <a:cs typeface="Arial" pitchFamily="34" charset="0"/>
              </a:rPr>
              <a:t>NUMBER  (BIN)</a:t>
            </a:r>
          </a:p>
          <a:p>
            <a:r>
              <a:rPr lang="en-US" sz="1500" dirty="0" smtClean="0">
                <a:latin typeface="Arial" pitchFamily="34" charset="0"/>
                <a:cs typeface="Arial" pitchFamily="34" charset="0"/>
              </a:rPr>
              <a:t>A unique seven digit system generated number assigned to each manpower </a:t>
            </a:r>
            <a:r>
              <a:rPr lang="en-US" sz="1500" dirty="0" smtClean="0">
                <a:latin typeface="Arial" pitchFamily="34" charset="0"/>
                <a:cs typeface="Arial" pitchFamily="34" charset="0"/>
              </a:rPr>
              <a:t>position.  </a:t>
            </a:r>
            <a:endParaRPr lang="en-US" sz="1500" dirty="0">
              <a:latin typeface="Arial" pitchFamily="34" charset="0"/>
              <a:cs typeface="Arial" pitchFamily="34" charset="0"/>
            </a:endParaRPr>
          </a:p>
        </p:txBody>
      </p:sp>
      <p:sp>
        <p:nvSpPr>
          <p:cNvPr id="9" name="TextBox 8"/>
          <p:cNvSpPr txBox="1"/>
          <p:nvPr/>
        </p:nvSpPr>
        <p:spPr>
          <a:xfrm>
            <a:off x="76200" y="2624079"/>
            <a:ext cx="533400" cy="523220"/>
          </a:xfrm>
          <a:prstGeom prst="rect">
            <a:avLst/>
          </a:prstGeom>
          <a:noFill/>
          <a:ln w="28575">
            <a:solidFill>
              <a:srgbClr val="FF0000"/>
            </a:solidFill>
          </a:ln>
        </p:spPr>
        <p:txBody>
          <a:bodyPr wrap="square" rtlCol="0">
            <a:spAutoFit/>
          </a:bodyPr>
          <a:lstStyle/>
          <a:p>
            <a:endParaRPr lang="en-US" dirty="0"/>
          </a:p>
        </p:txBody>
      </p:sp>
      <p:sp>
        <p:nvSpPr>
          <p:cNvPr id="81" name="TextBox 80"/>
          <p:cNvSpPr txBox="1"/>
          <p:nvPr/>
        </p:nvSpPr>
        <p:spPr>
          <a:xfrm>
            <a:off x="3429000" y="4162961"/>
            <a:ext cx="5105400" cy="784830"/>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pPr algn="ctr"/>
            <a:r>
              <a:rPr lang="en-US" sz="1500" u="sng" dirty="0" smtClean="0">
                <a:latin typeface="Arial" pitchFamily="34" charset="0"/>
                <a:cs typeface="Arial" pitchFamily="34" charset="0"/>
              </a:rPr>
              <a:t>END DT</a:t>
            </a:r>
          </a:p>
          <a:p>
            <a:r>
              <a:rPr lang="en-US" sz="1500" dirty="0" smtClean="0">
                <a:latin typeface="Arial" pitchFamily="34" charset="0"/>
                <a:cs typeface="Arial" pitchFamily="34" charset="0"/>
              </a:rPr>
              <a:t>The end date is only populated if there is a change to the BIN or if the BIN goes away.</a:t>
            </a:r>
            <a:endParaRPr lang="en-US" sz="1500" dirty="0">
              <a:latin typeface="Arial" pitchFamily="34" charset="0"/>
              <a:cs typeface="Arial" pitchFamily="34" charset="0"/>
            </a:endParaRPr>
          </a:p>
        </p:txBody>
      </p:sp>
      <p:pic>
        <p:nvPicPr>
          <p:cNvPr id="15" name="Picture 14"/>
          <p:cNvPicPr/>
          <p:nvPr/>
        </p:nvPicPr>
        <p:blipFill>
          <a:blip r:embed="rId4" cstate="print"/>
          <a:srcRect/>
          <a:stretch>
            <a:fillRect/>
          </a:stretch>
        </p:blipFill>
        <p:spPr bwMode="auto">
          <a:xfrm>
            <a:off x="0" y="0"/>
            <a:ext cx="1066800" cy="990600"/>
          </a:xfrm>
          <a:prstGeom prst="rect">
            <a:avLst/>
          </a:prstGeom>
          <a:noFill/>
          <a:ln w="9525">
            <a:noFill/>
            <a:miter lim="800000"/>
            <a:headEnd/>
            <a:tailEnd/>
          </a:ln>
        </p:spPr>
      </p:pic>
      <p:cxnSp>
        <p:nvCxnSpPr>
          <p:cNvPr id="18" name="Shape 17"/>
          <p:cNvCxnSpPr>
            <a:stCxn id="7" idx="1"/>
            <a:endCxn id="9" idx="2"/>
          </p:cNvCxnSpPr>
          <p:nvPr/>
        </p:nvCxnSpPr>
        <p:spPr bwMode="auto">
          <a:xfrm rot="10800000">
            <a:off x="342900" y="3147299"/>
            <a:ext cx="419100" cy="322930"/>
          </a:xfrm>
          <a:prstGeom prst="bentConnector2">
            <a:avLst/>
          </a:prstGeom>
          <a:solidFill>
            <a:schemeClr val="accent1"/>
          </a:solidFill>
          <a:ln w="25400" cap="flat" cmpd="sng" algn="ctr">
            <a:solidFill>
              <a:srgbClr val="FF0000"/>
            </a:solidFill>
            <a:prstDash val="solid"/>
            <a:round/>
            <a:headEnd type="none" w="med" len="med"/>
            <a:tailEnd type="arrow"/>
          </a:ln>
          <a:effectLst/>
        </p:spPr>
      </p:cxnSp>
      <p:cxnSp>
        <p:nvCxnSpPr>
          <p:cNvPr id="28" name="Shape 22"/>
          <p:cNvCxnSpPr>
            <a:stCxn id="81" idx="2"/>
            <a:endCxn id="32" idx="3"/>
          </p:cNvCxnSpPr>
          <p:nvPr/>
        </p:nvCxnSpPr>
        <p:spPr bwMode="auto">
          <a:xfrm rot="5400000">
            <a:off x="3378958" y="3427707"/>
            <a:ext cx="1082659" cy="4122827"/>
          </a:xfrm>
          <a:prstGeom prst="bentConnector2">
            <a:avLst/>
          </a:prstGeom>
          <a:solidFill>
            <a:schemeClr val="accent1"/>
          </a:solidFill>
          <a:ln w="25400" cap="flat" cmpd="sng" algn="ctr">
            <a:solidFill>
              <a:srgbClr val="FF0000"/>
            </a:solidFill>
            <a:prstDash val="solid"/>
            <a:round/>
            <a:headEnd type="none" w="med" len="med"/>
            <a:tailEnd type="arrow"/>
          </a:ln>
          <a:effectLst/>
        </p:spPr>
      </p:cxnSp>
      <p:sp>
        <p:nvSpPr>
          <p:cNvPr id="32" name="TextBox 31"/>
          <p:cNvSpPr txBox="1"/>
          <p:nvPr/>
        </p:nvSpPr>
        <p:spPr>
          <a:xfrm>
            <a:off x="1417727" y="5922728"/>
            <a:ext cx="441146" cy="215444"/>
          </a:xfrm>
          <a:prstGeom prst="rect">
            <a:avLst/>
          </a:prstGeom>
          <a:solidFill>
            <a:schemeClr val="bg1"/>
          </a:solidFill>
          <a:ln w="28575">
            <a:solidFill>
              <a:srgbClr val="FF0000"/>
            </a:solidFill>
          </a:ln>
        </p:spPr>
        <p:txBody>
          <a:bodyPr wrap="square" rtlCol="0">
            <a:spAutoFit/>
          </a:bodyPr>
          <a:lstStyle/>
          <a:p>
            <a:r>
              <a:rPr lang="en-US" sz="800" dirty="0" smtClean="0"/>
              <a:t>21809</a:t>
            </a:r>
            <a:endParaRPr lang="en-US" sz="800" dirty="0"/>
          </a:p>
        </p:txBody>
      </p:sp>
      <p:sp>
        <p:nvSpPr>
          <p:cNvPr id="34"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12</a:t>
            </a:fld>
            <a:endParaRPr lang="en-US" dirty="0"/>
          </a:p>
        </p:txBody>
      </p:sp>
      <p:sp>
        <p:nvSpPr>
          <p:cNvPr id="35"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 y="1459214"/>
            <a:ext cx="8839200" cy="5093985"/>
          </a:xfrm>
          <a:prstGeom prst="rect">
            <a:avLst/>
          </a:prstGeom>
        </p:spPr>
      </p:pic>
      <p:sp>
        <p:nvSpPr>
          <p:cNvPr id="5" name="TextBox 4"/>
          <p:cNvSpPr txBox="1"/>
          <p:nvPr/>
        </p:nvSpPr>
        <p:spPr>
          <a:xfrm>
            <a:off x="1981200" y="3429000"/>
            <a:ext cx="4876800" cy="784830"/>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pPr algn="ctr" fontAlgn="auto">
              <a:spcBef>
                <a:spcPts val="0"/>
              </a:spcBef>
              <a:spcAft>
                <a:spcPts val="0"/>
              </a:spcAft>
              <a:defRPr/>
            </a:pPr>
            <a:r>
              <a:rPr lang="en-US" sz="1500" u="sng" dirty="0" smtClean="0">
                <a:latin typeface="Arial" pitchFamily="34" charset="0"/>
                <a:cs typeface="Arial" pitchFamily="34" charset="0"/>
              </a:rPr>
              <a:t>BILLET SEQUENCE CODE (BSC)</a:t>
            </a:r>
          </a:p>
          <a:p>
            <a:pPr fontAlgn="auto">
              <a:spcBef>
                <a:spcPts val="0"/>
              </a:spcBef>
              <a:spcAft>
                <a:spcPts val="0"/>
              </a:spcAft>
              <a:defRPr/>
            </a:pPr>
            <a:r>
              <a:rPr lang="en-US" sz="1500" dirty="0" smtClean="0">
                <a:latin typeface="Arial" pitchFamily="34" charset="0"/>
                <a:cs typeface="Arial" pitchFamily="34" charset="0"/>
              </a:rPr>
              <a:t>A sequential number used to organizationally structure manpower positions.</a:t>
            </a:r>
            <a:endParaRPr lang="en-US" sz="1500" dirty="0">
              <a:latin typeface="Arial" pitchFamily="34" charset="0"/>
              <a:cs typeface="Arial" pitchFamily="34" charset="0"/>
            </a:endParaRPr>
          </a:p>
        </p:txBody>
      </p:sp>
      <p:sp>
        <p:nvSpPr>
          <p:cNvPr id="11" name="TextBox 10"/>
          <p:cNvSpPr txBox="1"/>
          <p:nvPr/>
        </p:nvSpPr>
        <p:spPr>
          <a:xfrm>
            <a:off x="650875" y="3200400"/>
            <a:ext cx="374650" cy="457200"/>
          </a:xfrm>
          <a:prstGeom prst="rect">
            <a:avLst/>
          </a:prstGeom>
          <a:noFill/>
          <a:ln w="28575">
            <a:solidFill>
              <a:srgbClr val="FF0000"/>
            </a:solidFill>
          </a:ln>
        </p:spPr>
        <p:txBody>
          <a:bodyPr wrap="square" rtlCol="0">
            <a:spAutoFit/>
          </a:bodyPr>
          <a:lstStyle/>
          <a:p>
            <a:endParaRPr lang="en-US" dirty="0"/>
          </a:p>
        </p:txBody>
      </p:sp>
      <p:pic>
        <p:nvPicPr>
          <p:cNvPr id="6" name="Picture 5"/>
          <p:cNvPicPr/>
          <p:nvPr/>
        </p:nvPicPr>
        <p:blipFill>
          <a:blip r:embed="rId4" cstate="print"/>
          <a:srcRect/>
          <a:stretch>
            <a:fillRect/>
          </a:stretch>
        </p:blipFill>
        <p:spPr bwMode="auto">
          <a:xfrm>
            <a:off x="0" y="0"/>
            <a:ext cx="990600" cy="914400"/>
          </a:xfrm>
          <a:prstGeom prst="rect">
            <a:avLst/>
          </a:prstGeom>
          <a:noFill/>
          <a:ln w="9525">
            <a:noFill/>
            <a:miter lim="800000"/>
            <a:headEnd/>
            <a:tailEnd/>
          </a:ln>
        </p:spPr>
      </p:pic>
      <p:cxnSp>
        <p:nvCxnSpPr>
          <p:cNvPr id="7" name="Shape 22"/>
          <p:cNvCxnSpPr>
            <a:stCxn id="5" idx="1"/>
            <a:endCxn id="11" idx="3"/>
          </p:cNvCxnSpPr>
          <p:nvPr/>
        </p:nvCxnSpPr>
        <p:spPr bwMode="auto">
          <a:xfrm flipH="1" flipV="1">
            <a:off x="1025525" y="3429000"/>
            <a:ext cx="955675" cy="39241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5"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13</a:t>
            </a:fld>
            <a:endParaRPr lang="en-US" dirty="0"/>
          </a:p>
        </p:txBody>
      </p:sp>
      <p:sp>
        <p:nvSpPr>
          <p:cNvPr id="16"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1447800"/>
            <a:ext cx="8763000" cy="5486400"/>
          </a:xfrm>
          <a:prstGeom prst="rect">
            <a:avLst/>
          </a:prstGeom>
        </p:spPr>
      </p:pic>
      <p:sp>
        <p:nvSpPr>
          <p:cNvPr id="5" name="TextBox 4"/>
          <p:cNvSpPr txBox="1"/>
          <p:nvPr/>
        </p:nvSpPr>
        <p:spPr>
          <a:xfrm>
            <a:off x="4229100" y="3130550"/>
            <a:ext cx="4343400" cy="1015663"/>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pPr algn="ctr" fontAlgn="auto">
              <a:spcBef>
                <a:spcPts val="0"/>
              </a:spcBef>
              <a:spcAft>
                <a:spcPts val="0"/>
              </a:spcAft>
              <a:defRPr/>
            </a:pPr>
            <a:r>
              <a:rPr lang="en-US" sz="1500" u="sng" dirty="0" smtClean="0">
                <a:latin typeface="Arial" pitchFamily="34" charset="0"/>
                <a:cs typeface="Arial" pitchFamily="34" charset="0"/>
              </a:rPr>
              <a:t>JOB CODE</a:t>
            </a:r>
          </a:p>
          <a:p>
            <a:pPr fontAlgn="auto">
              <a:spcBef>
                <a:spcPts val="0"/>
              </a:spcBef>
              <a:spcAft>
                <a:spcPts val="0"/>
              </a:spcAft>
              <a:defRPr/>
            </a:pPr>
            <a:r>
              <a:rPr lang="en-US" sz="1500" dirty="0" smtClean="0">
                <a:latin typeface="Arial" pitchFamily="34" charset="0"/>
                <a:cs typeface="Arial" pitchFamily="34" charset="0"/>
              </a:rPr>
              <a:t>A unique numeric identifier assigned to each Job providing a general description of duties performed in the position. </a:t>
            </a:r>
            <a:endParaRPr lang="en-US" sz="1500" dirty="0">
              <a:latin typeface="Arial" pitchFamily="34" charset="0"/>
              <a:cs typeface="Arial" pitchFamily="34" charset="0"/>
            </a:endParaRPr>
          </a:p>
        </p:txBody>
      </p:sp>
      <p:sp>
        <p:nvSpPr>
          <p:cNvPr id="15" name="TextBox 14"/>
          <p:cNvSpPr txBox="1"/>
          <p:nvPr/>
        </p:nvSpPr>
        <p:spPr>
          <a:xfrm>
            <a:off x="838200" y="5638800"/>
            <a:ext cx="7499350" cy="784830"/>
          </a:xfrm>
          <a:prstGeom prst="rect">
            <a:avLst/>
          </a:prstGeom>
          <a:solidFill>
            <a:srgbClr val="FFFF00"/>
          </a:solidFill>
          <a:ln w="9525">
            <a:solidFill>
              <a:schemeClr val="tx1"/>
            </a:solidFill>
          </a:ln>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A complete list of Job Codes and definitions is located on the NAVMAC Web Page Workforce Classification, References. </a:t>
            </a:r>
          </a:p>
          <a:p>
            <a:r>
              <a:rPr lang="en-US" sz="1500" u="sng" dirty="0">
                <a:hlinkClick r:id="rId4"/>
              </a:rPr>
              <a:t>http://www.public.navy.mil/bupers-npc/organization/navmac/Pages/NAVMACInformation.aspx</a:t>
            </a:r>
            <a:endParaRPr lang="en-US" sz="1500" dirty="0" smtClean="0">
              <a:latin typeface="Arial" pitchFamily="34" charset="0"/>
              <a:cs typeface="Arial" pitchFamily="34" charset="0"/>
            </a:endParaRPr>
          </a:p>
        </p:txBody>
      </p:sp>
      <p:sp>
        <p:nvSpPr>
          <p:cNvPr id="7" name="TextBox 6"/>
          <p:cNvSpPr txBox="1"/>
          <p:nvPr/>
        </p:nvSpPr>
        <p:spPr>
          <a:xfrm>
            <a:off x="1981200" y="2929357"/>
            <a:ext cx="457200" cy="523220"/>
          </a:xfrm>
          <a:prstGeom prst="rect">
            <a:avLst/>
          </a:prstGeom>
          <a:noFill/>
          <a:ln w="28575">
            <a:solidFill>
              <a:srgbClr val="FF0000"/>
            </a:solidFill>
          </a:ln>
        </p:spPr>
        <p:txBody>
          <a:bodyPr wrap="square" rtlCol="0">
            <a:spAutoFit/>
          </a:bodyPr>
          <a:lstStyle/>
          <a:p>
            <a:endParaRPr lang="en-US" dirty="0"/>
          </a:p>
        </p:txBody>
      </p:sp>
      <p:pic>
        <p:nvPicPr>
          <p:cNvPr id="10" name="Picture 9"/>
          <p:cNvPicPr/>
          <p:nvPr/>
        </p:nvPicPr>
        <p:blipFill>
          <a:blip r:embed="rId5" cstate="print"/>
          <a:srcRect/>
          <a:stretch>
            <a:fillRect/>
          </a:stretch>
        </p:blipFill>
        <p:spPr bwMode="auto">
          <a:xfrm>
            <a:off x="0" y="0"/>
            <a:ext cx="1066800" cy="914400"/>
          </a:xfrm>
          <a:prstGeom prst="rect">
            <a:avLst/>
          </a:prstGeom>
          <a:noFill/>
          <a:ln w="9525">
            <a:noFill/>
            <a:miter lim="800000"/>
            <a:headEnd/>
            <a:tailEnd/>
          </a:ln>
        </p:spPr>
      </p:pic>
      <p:cxnSp>
        <p:nvCxnSpPr>
          <p:cNvPr id="11" name="Shape 22"/>
          <p:cNvCxnSpPr/>
          <p:nvPr/>
        </p:nvCxnSpPr>
        <p:spPr bwMode="auto">
          <a:xfrm flipH="1" flipV="1">
            <a:off x="2438400" y="3124200"/>
            <a:ext cx="1790700" cy="4572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3"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14</a:t>
            </a:fld>
            <a:endParaRPr lang="en-US" dirty="0"/>
          </a:p>
        </p:txBody>
      </p:sp>
      <p:sp>
        <p:nvSpPr>
          <p:cNvPr id="24"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1371600"/>
            <a:ext cx="8477250" cy="5257800"/>
          </a:xfrm>
          <a:prstGeom prst="rect">
            <a:avLst/>
          </a:prstGeom>
        </p:spPr>
      </p:pic>
      <p:sp>
        <p:nvSpPr>
          <p:cNvPr id="7" name="TextBox 6"/>
          <p:cNvSpPr txBox="1"/>
          <p:nvPr/>
        </p:nvSpPr>
        <p:spPr>
          <a:xfrm>
            <a:off x="3314700" y="3678570"/>
            <a:ext cx="5410200" cy="1015663"/>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pPr algn="ctr"/>
            <a:r>
              <a:rPr lang="en-US" sz="1500" u="sng" dirty="0" smtClean="0">
                <a:latin typeface="Arial" pitchFamily="34" charset="0"/>
                <a:cs typeface="Arial" pitchFamily="34" charset="0"/>
              </a:rPr>
              <a:t>PNOBC/SNOBC</a:t>
            </a:r>
          </a:p>
          <a:p>
            <a:r>
              <a:rPr lang="en-US" sz="1500" dirty="0" smtClean="0">
                <a:latin typeface="Arial" pitchFamily="34" charset="0"/>
                <a:cs typeface="Arial" pitchFamily="34" charset="0"/>
              </a:rPr>
              <a:t>The primary/secondary Navy Officer Billet Classification Code provides a general description of duties performed in the position.</a:t>
            </a:r>
            <a:endParaRPr lang="en-US" sz="1500" dirty="0">
              <a:latin typeface="Arial" pitchFamily="34" charset="0"/>
              <a:cs typeface="Arial" pitchFamily="34" charset="0"/>
            </a:endParaRPr>
          </a:p>
        </p:txBody>
      </p:sp>
      <p:sp>
        <p:nvSpPr>
          <p:cNvPr id="10" name="TextBox 9"/>
          <p:cNvSpPr txBox="1"/>
          <p:nvPr/>
        </p:nvSpPr>
        <p:spPr>
          <a:xfrm>
            <a:off x="990600" y="6019800"/>
            <a:ext cx="6781800" cy="553998"/>
          </a:xfrm>
          <a:prstGeom prst="rect">
            <a:avLst/>
          </a:prstGeom>
          <a:solidFill>
            <a:srgbClr val="FFFF00"/>
          </a:solidFill>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Values for Officer NOBCs are located in the NAVPERS 15839 Vol I Manual of Navy Officer Manpower and Personnel Classifications.</a:t>
            </a:r>
          </a:p>
        </p:txBody>
      </p:sp>
      <p:sp>
        <p:nvSpPr>
          <p:cNvPr id="6" name="TextBox 5"/>
          <p:cNvSpPr txBox="1"/>
          <p:nvPr/>
        </p:nvSpPr>
        <p:spPr>
          <a:xfrm>
            <a:off x="2692400" y="2667000"/>
            <a:ext cx="685800" cy="381000"/>
          </a:xfrm>
          <a:prstGeom prst="rect">
            <a:avLst/>
          </a:prstGeom>
          <a:noFill/>
          <a:ln w="28575">
            <a:solidFill>
              <a:srgbClr val="FF0000"/>
            </a:solidFill>
          </a:ln>
        </p:spPr>
        <p:txBody>
          <a:bodyPr wrap="square" rtlCol="0">
            <a:spAutoFit/>
          </a:bodyPr>
          <a:lstStyle/>
          <a:p>
            <a:endParaRPr lang="en-US" dirty="0"/>
          </a:p>
        </p:txBody>
      </p:sp>
      <p:pic>
        <p:nvPicPr>
          <p:cNvPr id="8" name="Picture 7"/>
          <p:cNvPicPr/>
          <p:nvPr/>
        </p:nvPicPr>
        <p:blipFill>
          <a:blip r:embed="rId4" cstate="print"/>
          <a:srcRect/>
          <a:stretch>
            <a:fillRect/>
          </a:stretch>
        </p:blipFill>
        <p:spPr bwMode="auto">
          <a:xfrm>
            <a:off x="0" y="0"/>
            <a:ext cx="990600" cy="990600"/>
          </a:xfrm>
          <a:prstGeom prst="rect">
            <a:avLst/>
          </a:prstGeom>
          <a:noFill/>
          <a:ln w="9525">
            <a:noFill/>
            <a:miter lim="800000"/>
            <a:headEnd/>
            <a:tailEnd/>
          </a:ln>
        </p:spPr>
      </p:pic>
      <p:cxnSp>
        <p:nvCxnSpPr>
          <p:cNvPr id="13" name="Shape 22"/>
          <p:cNvCxnSpPr>
            <a:stCxn id="7" idx="1"/>
            <a:endCxn id="6" idx="2"/>
          </p:cNvCxnSpPr>
          <p:nvPr/>
        </p:nvCxnSpPr>
        <p:spPr bwMode="auto">
          <a:xfrm rot="10800000">
            <a:off x="3035300" y="3048000"/>
            <a:ext cx="279400" cy="1138402"/>
          </a:xfrm>
          <a:prstGeom prst="bentConnector2">
            <a:avLst/>
          </a:prstGeom>
          <a:solidFill>
            <a:schemeClr val="accent1"/>
          </a:solidFill>
          <a:ln w="25400" cap="flat" cmpd="sng" algn="ctr">
            <a:solidFill>
              <a:srgbClr val="FF0000"/>
            </a:solidFill>
            <a:prstDash val="solid"/>
            <a:round/>
            <a:headEnd type="none" w="med" len="med"/>
            <a:tailEnd type="arrow"/>
          </a:ln>
          <a:effectLst/>
        </p:spPr>
      </p:cxnSp>
      <p:sp>
        <p:nvSpPr>
          <p:cNvPr id="17"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15</a:t>
            </a:fld>
            <a:endParaRPr lang="en-US" dirty="0"/>
          </a:p>
        </p:txBody>
      </p:sp>
      <p:sp>
        <p:nvSpPr>
          <p:cNvPr id="18"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1304464"/>
            <a:ext cx="8763000" cy="5257800"/>
          </a:xfrm>
          <a:prstGeom prst="rect">
            <a:avLst/>
          </a:prstGeom>
        </p:spPr>
      </p:pic>
      <p:sp>
        <p:nvSpPr>
          <p:cNvPr id="5" name="TextBox 4"/>
          <p:cNvSpPr txBox="1"/>
          <p:nvPr/>
        </p:nvSpPr>
        <p:spPr>
          <a:xfrm>
            <a:off x="4876800" y="3872567"/>
            <a:ext cx="3962400" cy="1246495"/>
          </a:xfrm>
          <a:prstGeom prst="rect">
            <a:avLst/>
          </a:prstGeom>
          <a:solidFill>
            <a:schemeClr val="accent1">
              <a:lumMod val="20000"/>
              <a:lumOff val="80000"/>
            </a:schemeClr>
          </a:solidFill>
          <a:ln>
            <a:solidFill>
              <a:schemeClr val="tx1"/>
            </a:solidFill>
          </a:ln>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Per OPNAVINST 1000.16L, the Officer billet title will mirror the assigned NOBC Short Title as provided in the NAVPERS 15839 Vol I Manual of Navy Officer Manpower and Personnel Classifications</a:t>
            </a:r>
          </a:p>
        </p:txBody>
      </p:sp>
      <p:sp>
        <p:nvSpPr>
          <p:cNvPr id="10" name="TextBox 9"/>
          <p:cNvSpPr txBox="1"/>
          <p:nvPr/>
        </p:nvSpPr>
        <p:spPr>
          <a:xfrm>
            <a:off x="2317750" y="2895600"/>
            <a:ext cx="457200" cy="523220"/>
          </a:xfrm>
          <a:prstGeom prst="rect">
            <a:avLst/>
          </a:prstGeom>
          <a:no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dirty="0"/>
          </a:p>
        </p:txBody>
      </p:sp>
      <p:sp>
        <p:nvSpPr>
          <p:cNvPr id="11" name="TextBox 10"/>
          <p:cNvSpPr txBox="1"/>
          <p:nvPr/>
        </p:nvSpPr>
        <p:spPr>
          <a:xfrm>
            <a:off x="3200400" y="2809221"/>
            <a:ext cx="1676400" cy="523220"/>
          </a:xfrm>
          <a:prstGeom prst="rect">
            <a:avLst/>
          </a:prstGeom>
          <a:no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dirty="0">
              <a:solidFill>
                <a:srgbClr val="00FF99"/>
              </a:solidFill>
            </a:endParaRPr>
          </a:p>
        </p:txBody>
      </p:sp>
      <p:sp>
        <p:nvSpPr>
          <p:cNvPr id="22" name="TextBox 21"/>
          <p:cNvSpPr txBox="1"/>
          <p:nvPr/>
        </p:nvSpPr>
        <p:spPr>
          <a:xfrm>
            <a:off x="5791200" y="1524000"/>
            <a:ext cx="3200400" cy="784830"/>
          </a:xfrm>
          <a:prstGeom prst="rect">
            <a:avLst/>
          </a:prstGeom>
          <a:solidFill>
            <a:srgbClr val="FFFFCC"/>
          </a:solidFill>
          <a:ln w="12700">
            <a:solidFill>
              <a:schemeClr val="tx1"/>
            </a:solidFill>
          </a:ln>
        </p:spPr>
        <p:txBody>
          <a:bodyPr wrap="square" rtlCol="0">
            <a:spAutoFit/>
          </a:bodyPr>
          <a:lstStyle/>
          <a:p>
            <a:pPr algn="ctr"/>
            <a:r>
              <a:rPr lang="en-US" sz="1500" u="sng" dirty="0" smtClean="0">
                <a:latin typeface="Arial" pitchFamily="34" charset="0"/>
                <a:cs typeface="Arial" pitchFamily="34" charset="0"/>
              </a:rPr>
              <a:t>BILLET TITLE</a:t>
            </a:r>
          </a:p>
          <a:p>
            <a:r>
              <a:rPr lang="en-US" sz="1500" dirty="0" smtClean="0">
                <a:latin typeface="Arial" pitchFamily="34" charset="0"/>
                <a:cs typeface="Arial" pitchFamily="34" charset="0"/>
              </a:rPr>
              <a:t>Provides a description of the position.</a:t>
            </a:r>
          </a:p>
        </p:txBody>
      </p:sp>
      <p:pic>
        <p:nvPicPr>
          <p:cNvPr id="12" name="Picture 11"/>
          <p:cNvPicPr/>
          <p:nvPr/>
        </p:nvPicPr>
        <p:blipFill>
          <a:blip r:embed="rId4" cstate="print"/>
          <a:srcRect/>
          <a:stretch>
            <a:fillRect/>
          </a:stretch>
        </p:blipFill>
        <p:spPr bwMode="auto">
          <a:xfrm>
            <a:off x="0" y="0"/>
            <a:ext cx="1066800" cy="914400"/>
          </a:xfrm>
          <a:prstGeom prst="rect">
            <a:avLst/>
          </a:prstGeom>
          <a:noFill/>
          <a:ln w="9525">
            <a:noFill/>
            <a:miter lim="800000"/>
            <a:headEnd/>
            <a:tailEnd/>
          </a:ln>
        </p:spPr>
      </p:pic>
      <p:cxnSp>
        <p:nvCxnSpPr>
          <p:cNvPr id="17" name="Shape 22"/>
          <p:cNvCxnSpPr>
            <a:stCxn id="5" idx="1"/>
            <a:endCxn id="10" idx="2"/>
          </p:cNvCxnSpPr>
          <p:nvPr/>
        </p:nvCxnSpPr>
        <p:spPr bwMode="auto">
          <a:xfrm rot="10800000">
            <a:off x="2546350" y="3418821"/>
            <a:ext cx="2330450" cy="1076995"/>
          </a:xfrm>
          <a:prstGeom prst="bentConnector2">
            <a:avLst/>
          </a:prstGeom>
          <a:solidFill>
            <a:schemeClr val="accent1"/>
          </a:solidFill>
          <a:ln w="25400" cap="flat" cmpd="sng" algn="ctr">
            <a:solidFill>
              <a:srgbClr val="FF0000"/>
            </a:solidFill>
            <a:prstDash val="solid"/>
            <a:round/>
            <a:headEnd type="none" w="med" len="med"/>
            <a:tailEnd type="arrow"/>
          </a:ln>
          <a:effectLst/>
        </p:spPr>
      </p:cxnSp>
      <p:cxnSp>
        <p:nvCxnSpPr>
          <p:cNvPr id="21" name="Shape 22"/>
          <p:cNvCxnSpPr>
            <a:stCxn id="5" idx="1"/>
            <a:endCxn id="11" idx="2"/>
          </p:cNvCxnSpPr>
          <p:nvPr/>
        </p:nvCxnSpPr>
        <p:spPr bwMode="auto">
          <a:xfrm rot="10800000">
            <a:off x="4038600" y="3332441"/>
            <a:ext cx="838200" cy="1163374"/>
          </a:xfrm>
          <a:prstGeom prst="bentConnector2">
            <a:avLst/>
          </a:prstGeom>
          <a:solidFill>
            <a:schemeClr val="accent1"/>
          </a:solidFill>
          <a:ln w="25400" cap="flat" cmpd="sng" algn="ctr">
            <a:solidFill>
              <a:srgbClr val="FF0000"/>
            </a:solidFill>
            <a:prstDash val="solid"/>
            <a:round/>
            <a:headEnd type="none" w="med" len="med"/>
            <a:tailEnd type="arrow"/>
          </a:ln>
          <a:effectLst/>
        </p:spPr>
      </p:cxnSp>
      <p:sp>
        <p:nvSpPr>
          <p:cNvPr id="27"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16</a:t>
            </a:fld>
            <a:endParaRPr lang="en-US" dirty="0"/>
          </a:p>
        </p:txBody>
      </p:sp>
      <p:sp>
        <p:nvSpPr>
          <p:cNvPr id="28"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447800"/>
            <a:ext cx="8813800" cy="5257800"/>
          </a:xfrm>
          <a:prstGeom prst="rect">
            <a:avLst/>
          </a:prstGeom>
        </p:spPr>
      </p:pic>
      <p:sp>
        <p:nvSpPr>
          <p:cNvPr id="7" name="TextBox 6"/>
          <p:cNvSpPr txBox="1"/>
          <p:nvPr/>
        </p:nvSpPr>
        <p:spPr>
          <a:xfrm>
            <a:off x="3619500" y="4114800"/>
            <a:ext cx="4743450" cy="1477328"/>
          </a:xfrm>
          <a:prstGeom prst="rect">
            <a:avLst/>
          </a:prstGeom>
          <a:solidFill>
            <a:schemeClr val="accent1">
              <a:lumMod val="20000"/>
              <a:lumOff val="80000"/>
            </a:schemeClr>
          </a:solidFill>
          <a:ln>
            <a:solidFill>
              <a:schemeClr val="tx1"/>
            </a:solidFill>
          </a:ln>
          <a:scene3d>
            <a:camera prst="orthographicFront"/>
            <a:lightRig rig="threePt" dir="t"/>
          </a:scene3d>
          <a:sp3d>
            <a:bevelT w="139700" h="139700" prst="divot"/>
          </a:sp3d>
        </p:spPr>
        <p:txBody>
          <a:bodyPr wrap="square" rtlCol="0">
            <a:spAutoFit/>
          </a:bodyPr>
          <a:lstStyle/>
          <a:p>
            <a:pPr algn="ctr"/>
            <a:r>
              <a:rPr lang="en-US" sz="1500" u="sng" dirty="0" smtClean="0">
                <a:latin typeface="Arial" pitchFamily="34" charset="0"/>
                <a:cs typeface="Arial" pitchFamily="34" charset="0"/>
              </a:rPr>
              <a:t>ASSOCIATED BIN</a:t>
            </a:r>
          </a:p>
          <a:p>
            <a:r>
              <a:rPr lang="en-US" sz="1500" dirty="0" smtClean="0">
                <a:latin typeface="Arial" pitchFamily="34" charset="0"/>
                <a:cs typeface="Arial" pitchFamily="34" charset="0"/>
              </a:rPr>
              <a:t>A cross reference BIN identifying relationship for positions that are:</a:t>
            </a:r>
          </a:p>
          <a:p>
            <a:pPr>
              <a:buFont typeface="Arial" pitchFamily="34" charset="0"/>
              <a:buChar char="•"/>
            </a:pPr>
            <a:r>
              <a:rPr lang="en-US" sz="1500" dirty="0" smtClean="0">
                <a:latin typeface="Arial" pitchFamily="34" charset="0"/>
                <a:cs typeface="Arial" pitchFamily="34" charset="0"/>
              </a:rPr>
              <a:t> Additional Duty (ADDU to/from)</a:t>
            </a:r>
          </a:p>
          <a:p>
            <a:pPr>
              <a:buFont typeface="Arial" pitchFamily="34" charset="0"/>
              <a:buChar char="•"/>
            </a:pPr>
            <a:r>
              <a:rPr lang="en-US" sz="1500" dirty="0" smtClean="0">
                <a:latin typeface="Arial" pitchFamily="34" charset="0"/>
                <a:cs typeface="Arial" pitchFamily="34" charset="0"/>
              </a:rPr>
              <a:t> Mobilization (MOB to/from)</a:t>
            </a:r>
          </a:p>
          <a:p>
            <a:pPr>
              <a:buFont typeface="Arial" pitchFamily="34" charset="0"/>
              <a:buChar char="•"/>
            </a:pPr>
            <a:r>
              <a:rPr lang="en-US" sz="1500" dirty="0" smtClean="0">
                <a:latin typeface="Arial" pitchFamily="34" charset="0"/>
                <a:cs typeface="Arial" pitchFamily="34" charset="0"/>
              </a:rPr>
              <a:t> Personnel Exchange Program (PEP) </a:t>
            </a:r>
            <a:endParaRPr lang="en-US" sz="1500" dirty="0">
              <a:latin typeface="Arial" pitchFamily="34" charset="0"/>
              <a:cs typeface="Arial" pitchFamily="34" charset="0"/>
            </a:endParaRPr>
          </a:p>
        </p:txBody>
      </p:sp>
      <p:sp>
        <p:nvSpPr>
          <p:cNvPr id="10" name="TextBox 9"/>
          <p:cNvSpPr txBox="1"/>
          <p:nvPr/>
        </p:nvSpPr>
        <p:spPr>
          <a:xfrm>
            <a:off x="5106987" y="2895600"/>
            <a:ext cx="533400" cy="523220"/>
          </a:xfrm>
          <a:prstGeom prst="rect">
            <a:avLst/>
          </a:prstGeom>
          <a:noFill/>
          <a:ln w="28575">
            <a:solidFill>
              <a:srgbClr val="FF0000"/>
            </a:solidFill>
          </a:ln>
        </p:spPr>
        <p:txBody>
          <a:bodyPr wrap="square" rtlCol="0">
            <a:spAutoFit/>
          </a:bodyPr>
          <a:lstStyle/>
          <a:p>
            <a:endParaRPr lang="en-US" dirty="0"/>
          </a:p>
        </p:txBody>
      </p:sp>
      <p:pic>
        <p:nvPicPr>
          <p:cNvPr id="12" name="Picture 11"/>
          <p:cNvPicPr/>
          <p:nvPr/>
        </p:nvPicPr>
        <p:blipFill>
          <a:blip r:embed="rId4" cstate="print"/>
          <a:srcRect/>
          <a:stretch>
            <a:fillRect/>
          </a:stretch>
        </p:blipFill>
        <p:spPr bwMode="auto">
          <a:xfrm>
            <a:off x="0" y="0"/>
            <a:ext cx="1066800" cy="914400"/>
          </a:xfrm>
          <a:prstGeom prst="rect">
            <a:avLst/>
          </a:prstGeom>
          <a:noFill/>
          <a:ln w="9525">
            <a:noFill/>
            <a:miter lim="800000"/>
            <a:headEnd/>
            <a:tailEnd/>
          </a:ln>
        </p:spPr>
      </p:pic>
      <p:cxnSp>
        <p:nvCxnSpPr>
          <p:cNvPr id="13" name="Shape 22"/>
          <p:cNvCxnSpPr>
            <a:stCxn id="7" idx="0"/>
            <a:endCxn id="10" idx="2"/>
          </p:cNvCxnSpPr>
          <p:nvPr/>
        </p:nvCxnSpPr>
        <p:spPr bwMode="auto">
          <a:xfrm flipH="1" flipV="1">
            <a:off x="5373687" y="3418820"/>
            <a:ext cx="617538" cy="69598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9"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17</a:t>
            </a:fld>
            <a:endParaRPr lang="en-US" dirty="0"/>
          </a:p>
        </p:txBody>
      </p:sp>
      <p:sp>
        <p:nvSpPr>
          <p:cNvPr id="40"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 y="1384627"/>
            <a:ext cx="8915400" cy="5460346"/>
          </a:xfrm>
          <a:prstGeom prst="rect">
            <a:avLst/>
          </a:prstGeom>
        </p:spPr>
      </p:pic>
      <p:sp>
        <p:nvSpPr>
          <p:cNvPr id="7" name="TextBox 6"/>
          <p:cNvSpPr txBox="1"/>
          <p:nvPr/>
        </p:nvSpPr>
        <p:spPr>
          <a:xfrm>
            <a:off x="304800" y="2362201"/>
            <a:ext cx="4419600" cy="170816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500" u="sng" dirty="0" smtClean="0">
                <a:latin typeface="Arial" pitchFamily="34" charset="0"/>
                <a:cs typeface="Arial" pitchFamily="34" charset="0"/>
              </a:rPr>
              <a:t>MANPOWER RESOURCE CODE (MRC) </a:t>
            </a:r>
          </a:p>
          <a:p>
            <a:r>
              <a:rPr lang="en-US" sz="1500" dirty="0" smtClean="0">
                <a:latin typeface="Arial" pitchFamily="34" charset="0"/>
                <a:cs typeface="Arial" pitchFamily="34" charset="0"/>
              </a:rPr>
              <a:t>Reflects if the position is funded/resourced and the type of resourcing applied to the position</a:t>
            </a:r>
          </a:p>
          <a:p>
            <a:pPr marL="171450" indent="-171450">
              <a:buFont typeface="Arial" pitchFamily="34" charset="0"/>
              <a:buChar char="•"/>
            </a:pPr>
            <a:r>
              <a:rPr lang="en-US" sz="1500" dirty="0" smtClean="0">
                <a:latin typeface="Arial" pitchFamily="34" charset="0"/>
                <a:cs typeface="Arial" pitchFamily="34" charset="0"/>
              </a:rPr>
              <a:t>AD = Active Duty</a:t>
            </a:r>
          </a:p>
          <a:p>
            <a:pPr marL="171450" indent="-171450">
              <a:buFont typeface="Arial" pitchFamily="34" charset="0"/>
              <a:buChar char="•"/>
            </a:pPr>
            <a:r>
              <a:rPr lang="en-US" sz="1500" dirty="0" smtClean="0">
                <a:latin typeface="Arial" pitchFamily="34" charset="0"/>
                <a:cs typeface="Arial" pitchFamily="34" charset="0"/>
              </a:rPr>
              <a:t>RA = Reserve Augment /SELRES </a:t>
            </a:r>
          </a:p>
          <a:p>
            <a:pPr marL="171450" indent="-171450">
              <a:buFont typeface="Arial" pitchFamily="34" charset="0"/>
              <a:buChar char="•"/>
            </a:pPr>
            <a:r>
              <a:rPr lang="en-US" sz="1500" dirty="0" smtClean="0">
                <a:latin typeface="Arial" pitchFamily="34" charset="0"/>
                <a:cs typeface="Arial" pitchFamily="34" charset="0"/>
              </a:rPr>
              <a:t>RT = Full Time Support</a:t>
            </a:r>
          </a:p>
          <a:p>
            <a:pPr marL="171450" indent="-171450">
              <a:buFont typeface="Arial" pitchFamily="34" charset="0"/>
              <a:buChar char="•"/>
            </a:pPr>
            <a:r>
              <a:rPr lang="en-US" sz="1500" dirty="0" smtClean="0">
                <a:latin typeface="Arial" pitchFamily="34" charset="0"/>
                <a:cs typeface="Arial" pitchFamily="34" charset="0"/>
              </a:rPr>
              <a:t>DH = Direct Hire (Civilian)</a:t>
            </a:r>
            <a:endParaRPr lang="en-US" sz="1500" dirty="0">
              <a:latin typeface="Arial" pitchFamily="34" charset="0"/>
              <a:cs typeface="Arial" pitchFamily="34" charset="0"/>
            </a:endParaRPr>
          </a:p>
        </p:txBody>
      </p:sp>
      <p:sp>
        <p:nvSpPr>
          <p:cNvPr id="14" name="TextBox 13"/>
          <p:cNvSpPr txBox="1"/>
          <p:nvPr/>
        </p:nvSpPr>
        <p:spPr>
          <a:xfrm>
            <a:off x="685800" y="6096000"/>
            <a:ext cx="7467600" cy="553998"/>
          </a:xfrm>
          <a:prstGeom prst="rect">
            <a:avLst/>
          </a:prstGeom>
          <a:solidFill>
            <a:srgbClr val="FFFF00"/>
          </a:solidFill>
          <a:ln w="9525">
            <a:solidFill>
              <a:schemeClr val="tx1"/>
            </a:solidFill>
          </a:ln>
        </p:spPr>
        <p:txBody>
          <a:bodyPr wrap="square" rtlCol="0">
            <a:spAutoFit/>
          </a:bodyPr>
          <a:lstStyle/>
          <a:p>
            <a:r>
              <a:rPr lang="en-US" sz="1500" dirty="0" smtClean="0">
                <a:latin typeface="Arial" pitchFamily="34" charset="0"/>
                <a:cs typeface="Arial" pitchFamily="34" charset="0"/>
              </a:rPr>
              <a:t>A complete list of all Functional Area Codes and the definitions can be located in the Activity Manpower Management Guide (AMM-G).</a:t>
            </a:r>
            <a:endParaRPr lang="en-US" sz="1500" dirty="0">
              <a:latin typeface="Arial" pitchFamily="34" charset="0"/>
              <a:cs typeface="Arial" pitchFamily="34" charset="0"/>
            </a:endParaRPr>
          </a:p>
        </p:txBody>
      </p:sp>
      <p:sp>
        <p:nvSpPr>
          <p:cNvPr id="12" name="TextBox 11"/>
          <p:cNvSpPr txBox="1"/>
          <p:nvPr/>
        </p:nvSpPr>
        <p:spPr>
          <a:xfrm>
            <a:off x="5829299" y="2912924"/>
            <a:ext cx="342901" cy="257175"/>
          </a:xfrm>
          <a:prstGeom prst="rect">
            <a:avLst/>
          </a:prstGeom>
          <a:noFill/>
          <a:ln w="28575">
            <a:solidFill>
              <a:srgbClr val="FF0000"/>
            </a:solidFill>
          </a:ln>
        </p:spPr>
        <p:txBody>
          <a:bodyPr wrap="square" rtlCol="0">
            <a:noAutofit/>
          </a:bodyPr>
          <a:lstStyle/>
          <a:p>
            <a:endParaRPr lang="en-US" dirty="0"/>
          </a:p>
        </p:txBody>
      </p:sp>
      <p:sp>
        <p:nvSpPr>
          <p:cNvPr id="16" name="Rectangle 15"/>
          <p:cNvSpPr/>
          <p:nvPr/>
        </p:nvSpPr>
        <p:spPr bwMode="auto">
          <a:xfrm>
            <a:off x="5829299" y="3531752"/>
            <a:ext cx="368300" cy="152399"/>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 name="TextBox 9"/>
          <p:cNvSpPr txBox="1"/>
          <p:nvPr/>
        </p:nvSpPr>
        <p:spPr>
          <a:xfrm>
            <a:off x="6965950" y="2298095"/>
            <a:ext cx="1905000" cy="784830"/>
          </a:xfrm>
          <a:prstGeom prst="rect">
            <a:avLst/>
          </a:prstGeom>
          <a:solidFill>
            <a:srgbClr val="FFFF00"/>
          </a:solidFill>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500" dirty="0" smtClean="0">
                <a:latin typeface="Arial" pitchFamily="34" charset="0"/>
                <a:cs typeface="Arial" pitchFamily="34" charset="0"/>
              </a:rPr>
              <a:t>If the MRC is blank, the position is </a:t>
            </a:r>
            <a:r>
              <a:rPr lang="en-US" sz="1500" i="1" u="sng" dirty="0" smtClean="0">
                <a:latin typeface="Arial" pitchFamily="34" charset="0"/>
                <a:cs typeface="Arial" pitchFamily="34" charset="0"/>
              </a:rPr>
              <a:t>unfunded</a:t>
            </a:r>
            <a:endParaRPr lang="en-US" sz="1500" i="1" u="sng" dirty="0">
              <a:latin typeface="Arial" pitchFamily="34" charset="0"/>
              <a:cs typeface="Arial" pitchFamily="34" charset="0"/>
            </a:endParaRPr>
          </a:p>
        </p:txBody>
      </p:sp>
      <p:cxnSp>
        <p:nvCxnSpPr>
          <p:cNvPr id="17" name="Shape 22"/>
          <p:cNvCxnSpPr>
            <a:endCxn id="12" idx="1"/>
          </p:cNvCxnSpPr>
          <p:nvPr/>
        </p:nvCxnSpPr>
        <p:spPr bwMode="auto">
          <a:xfrm>
            <a:off x="4730750" y="3041512"/>
            <a:ext cx="1098549"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hape 22"/>
          <p:cNvCxnSpPr/>
          <p:nvPr/>
        </p:nvCxnSpPr>
        <p:spPr bwMode="auto">
          <a:xfrm flipH="1">
            <a:off x="6172200" y="3082925"/>
            <a:ext cx="1149350" cy="509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3"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18</a:t>
            </a:fld>
            <a:endParaRPr lang="en-US" dirty="0"/>
          </a:p>
        </p:txBody>
      </p:sp>
      <p:sp>
        <p:nvSpPr>
          <p:cNvPr id="24"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cxnSp>
        <p:nvCxnSpPr>
          <p:cNvPr id="25" name="Shape 22"/>
          <p:cNvCxnSpPr/>
          <p:nvPr/>
        </p:nvCxnSpPr>
        <p:spPr bwMode="auto">
          <a:xfrm flipH="1">
            <a:off x="6165850" y="3082925"/>
            <a:ext cx="1155700" cy="247967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6" name="Rectangle 25"/>
          <p:cNvSpPr/>
          <p:nvPr/>
        </p:nvSpPr>
        <p:spPr bwMode="auto">
          <a:xfrm>
            <a:off x="5829299" y="5566350"/>
            <a:ext cx="368300" cy="147200"/>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150"/>
            <a:ext cx="8991600" cy="5175250"/>
          </a:xfrm>
          <a:prstGeom prst="rect">
            <a:avLst/>
          </a:prstGeom>
        </p:spPr>
      </p:pic>
      <p:sp>
        <p:nvSpPr>
          <p:cNvPr id="15364" name="TextBox 12"/>
          <p:cNvSpPr txBox="1">
            <a:spLocks noChangeArrowheads="1"/>
          </p:cNvSpPr>
          <p:nvPr/>
        </p:nvSpPr>
        <p:spPr bwMode="auto">
          <a:xfrm>
            <a:off x="304800" y="2819400"/>
            <a:ext cx="8763000" cy="400110"/>
          </a:xfrm>
          <a:prstGeom prst="rect">
            <a:avLst/>
          </a:prstGeom>
          <a:noFill/>
          <a:ln w="9525">
            <a:noFill/>
            <a:miter lim="800000"/>
            <a:headEnd/>
            <a:tailEnd/>
          </a:ln>
        </p:spPr>
        <p:txBody>
          <a:bodyPr>
            <a:spAutoFit/>
          </a:bodyPr>
          <a:lstStyle/>
          <a:p>
            <a:r>
              <a:rPr lang="en-US" sz="2000" dirty="0" smtClean="0"/>
              <a:t>.</a:t>
            </a:r>
            <a:endParaRPr lang="en-US" sz="2000" dirty="0"/>
          </a:p>
        </p:txBody>
      </p:sp>
      <p:sp>
        <p:nvSpPr>
          <p:cNvPr id="6" name="TextBox 5"/>
          <p:cNvSpPr txBox="1"/>
          <p:nvPr/>
        </p:nvSpPr>
        <p:spPr>
          <a:xfrm>
            <a:off x="304800" y="1600200"/>
            <a:ext cx="4267200" cy="3093154"/>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pPr algn="ctr"/>
            <a:r>
              <a:rPr lang="en-US" sz="1500" u="sng" dirty="0" smtClean="0">
                <a:latin typeface="Arial" pitchFamily="34" charset="0"/>
                <a:cs typeface="Arial" pitchFamily="34" charset="0"/>
              </a:rPr>
              <a:t>DESIGNATOR (</a:t>
            </a:r>
            <a:r>
              <a:rPr lang="en-US" sz="1500" u="sng" dirty="0" err="1" smtClean="0">
                <a:latin typeface="Arial" pitchFamily="34" charset="0"/>
                <a:cs typeface="Arial" pitchFamily="34" charset="0"/>
              </a:rPr>
              <a:t>Desig</a:t>
            </a:r>
            <a:r>
              <a:rPr lang="en-US" sz="1500" u="sng" dirty="0" smtClean="0">
                <a:latin typeface="Arial" pitchFamily="34" charset="0"/>
                <a:cs typeface="Arial" pitchFamily="34" charset="0"/>
              </a:rPr>
              <a:t>)</a:t>
            </a:r>
          </a:p>
          <a:p>
            <a:r>
              <a:rPr lang="en-US" sz="1500" dirty="0" smtClean="0">
                <a:latin typeface="Arial" pitchFamily="34" charset="0"/>
                <a:cs typeface="Arial" pitchFamily="34" charset="0"/>
              </a:rPr>
              <a:t>Officer Designator is the primary specialty qualification category of an officer</a:t>
            </a:r>
          </a:p>
          <a:p>
            <a:pPr algn="ctr"/>
            <a:endParaRPr lang="en-US" sz="1500" u="sng" dirty="0" smtClean="0">
              <a:latin typeface="Arial" pitchFamily="34" charset="0"/>
              <a:cs typeface="Arial" pitchFamily="34" charset="0"/>
            </a:endParaRPr>
          </a:p>
          <a:p>
            <a:pPr algn="ctr"/>
            <a:r>
              <a:rPr lang="en-US" sz="1500" u="sng" dirty="0" smtClean="0">
                <a:latin typeface="Arial" pitchFamily="34" charset="0"/>
                <a:cs typeface="Arial" pitchFamily="34" charset="0"/>
              </a:rPr>
              <a:t>RATING</a:t>
            </a:r>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Enlisted rating is a broad enlisted career field identifying an occupational specialty.</a:t>
            </a:r>
          </a:p>
          <a:p>
            <a:pPr algn="ctr"/>
            <a:endParaRPr lang="en-US" sz="1500" u="sng" dirty="0" smtClean="0">
              <a:latin typeface="Arial" pitchFamily="34" charset="0"/>
              <a:cs typeface="Arial" pitchFamily="34" charset="0"/>
            </a:endParaRPr>
          </a:p>
          <a:p>
            <a:pPr algn="ctr"/>
            <a:r>
              <a:rPr lang="en-US" sz="1500" u="sng" dirty="0" smtClean="0">
                <a:latin typeface="Arial" pitchFamily="34" charset="0"/>
                <a:cs typeface="Arial" pitchFamily="34" charset="0"/>
              </a:rPr>
              <a:t>Occupational Series (OCC SRS)</a:t>
            </a:r>
            <a:r>
              <a:rPr lang="en-US" sz="1500" dirty="0" smtClean="0">
                <a:latin typeface="Arial" pitchFamily="34" charset="0"/>
                <a:cs typeface="Arial" pitchFamily="34" charset="0"/>
              </a:rPr>
              <a:t> </a:t>
            </a:r>
          </a:p>
          <a:p>
            <a:r>
              <a:rPr lang="en-US" sz="1500" dirty="0" smtClean="0">
                <a:latin typeface="Arial" pitchFamily="34" charset="0"/>
                <a:cs typeface="Arial" pitchFamily="34" charset="0"/>
              </a:rPr>
              <a:t>Civilian Occupational  Series is a number assigned by the Office of Personnel Management identifying a specialized line of work and qualifications</a:t>
            </a:r>
          </a:p>
        </p:txBody>
      </p:sp>
      <p:cxnSp>
        <p:nvCxnSpPr>
          <p:cNvPr id="10" name="Straight Arrow Connector 9"/>
          <p:cNvCxnSpPr/>
          <p:nvPr/>
        </p:nvCxnSpPr>
        <p:spPr bwMode="auto">
          <a:xfrm>
            <a:off x="4572000" y="3124200"/>
            <a:ext cx="1638300" cy="8382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6" name="TextBox 15"/>
          <p:cNvSpPr txBox="1"/>
          <p:nvPr/>
        </p:nvSpPr>
        <p:spPr>
          <a:xfrm>
            <a:off x="114300" y="5644515"/>
            <a:ext cx="8915400" cy="1015663"/>
          </a:xfrm>
          <a:prstGeom prst="rect">
            <a:avLst/>
          </a:prstGeom>
          <a:solidFill>
            <a:srgbClr val="FFFF00"/>
          </a:solidFill>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Enlisted Ratings can be found in the NAVPERS 18068 Vol I &amp; II Manual of Navy Enlisted Manpower and Personnel Classifications and Occupational Standards.</a:t>
            </a:r>
          </a:p>
          <a:p>
            <a:r>
              <a:rPr lang="en-US" sz="1500" dirty="0" smtClean="0">
                <a:latin typeface="Arial" pitchFamily="34" charset="0"/>
                <a:cs typeface="Arial" pitchFamily="34" charset="0"/>
              </a:rPr>
              <a:t>Officer Designators can be found in the NAVPERS 15839 Vol I Manual of Navy Officer Manpower and Personnel Classifications.  </a:t>
            </a:r>
          </a:p>
        </p:txBody>
      </p:sp>
      <p:sp>
        <p:nvSpPr>
          <p:cNvPr id="9" name="TextBox 8"/>
          <p:cNvSpPr txBox="1"/>
          <p:nvPr/>
        </p:nvSpPr>
        <p:spPr>
          <a:xfrm>
            <a:off x="5715000" y="1828800"/>
            <a:ext cx="3048000" cy="523220"/>
          </a:xfrm>
          <a:prstGeom prst="rect">
            <a:avLst/>
          </a:prstGeom>
          <a:solidFill>
            <a:srgbClr val="FFE989">
              <a:alpha val="14118"/>
            </a:srgbClr>
          </a:solidFill>
        </p:spPr>
        <p:txBody>
          <a:bodyPr wrap="square" rtlCol="0">
            <a:spAutoFit/>
          </a:bodyPr>
          <a:lstStyle/>
          <a:p>
            <a:endParaRPr lang="en-US" dirty="0"/>
          </a:p>
        </p:txBody>
      </p:sp>
      <p:sp>
        <p:nvSpPr>
          <p:cNvPr id="11" name="Rectangle 10"/>
          <p:cNvSpPr/>
          <p:nvPr/>
        </p:nvSpPr>
        <p:spPr bwMode="auto">
          <a:xfrm>
            <a:off x="3581400" y="1339850"/>
            <a:ext cx="1981200" cy="2286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TextBox 20"/>
          <p:cNvSpPr txBox="1"/>
          <p:nvPr/>
        </p:nvSpPr>
        <p:spPr>
          <a:xfrm>
            <a:off x="6096000" y="2673350"/>
            <a:ext cx="457200" cy="444500"/>
          </a:xfrm>
          <a:prstGeom prst="rect">
            <a:avLst/>
          </a:prstGeom>
          <a:noFill/>
          <a:ln w="19050">
            <a:solidFill>
              <a:srgbClr val="FF0000"/>
            </a:solidFill>
          </a:ln>
        </p:spPr>
        <p:txBody>
          <a:bodyPr wrap="square" rtlCol="0">
            <a:spAutoFit/>
          </a:bodyPr>
          <a:lstStyle/>
          <a:p>
            <a:endParaRPr lang="en-US" dirty="0"/>
          </a:p>
        </p:txBody>
      </p:sp>
      <p:pic>
        <p:nvPicPr>
          <p:cNvPr id="14" name="Picture 13"/>
          <p:cNvPicPr/>
          <p:nvPr/>
        </p:nvPicPr>
        <p:blipFill>
          <a:blip r:embed="rId4" cstate="print"/>
          <a:srcRect/>
          <a:stretch>
            <a:fillRect/>
          </a:stretch>
        </p:blipFill>
        <p:spPr bwMode="auto">
          <a:xfrm>
            <a:off x="0" y="0"/>
            <a:ext cx="1066800" cy="990600"/>
          </a:xfrm>
          <a:prstGeom prst="rect">
            <a:avLst/>
          </a:prstGeom>
          <a:noFill/>
          <a:ln w="9525">
            <a:noFill/>
            <a:miter lim="800000"/>
            <a:headEnd/>
            <a:tailEnd/>
          </a:ln>
        </p:spPr>
      </p:pic>
      <p:cxnSp>
        <p:nvCxnSpPr>
          <p:cNvPr id="22" name="Straight Arrow Connector 21"/>
          <p:cNvCxnSpPr/>
          <p:nvPr/>
        </p:nvCxnSpPr>
        <p:spPr bwMode="auto">
          <a:xfrm>
            <a:off x="4572000" y="2286000"/>
            <a:ext cx="1638300" cy="1030257"/>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a:off x="4572000" y="3962400"/>
            <a:ext cx="1638300" cy="6096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32" name="Slide Number Placeholder 4"/>
          <p:cNvSpPr>
            <a:spLocks noGrp="1"/>
          </p:cNvSpPr>
          <p:nvPr>
            <p:ph type="sldNum" sz="quarter" idx="11"/>
          </p:nvPr>
        </p:nvSpPr>
        <p:spPr>
          <a:xfrm>
            <a:off x="7315200" y="6553200"/>
            <a:ext cx="1905000" cy="304800"/>
          </a:xfrm>
        </p:spPr>
        <p:txBody>
          <a:bodyPr/>
          <a:lstStyle/>
          <a:p>
            <a:pPr>
              <a:defRPr/>
            </a:pPr>
            <a:fld id="{59081BF5-2666-4653-9EB4-F2730B97BDC5}" type="slidenum">
              <a:rPr lang="en-US" smtClean="0"/>
              <a:pPr>
                <a:defRPr/>
              </a:pPr>
              <a:t>19</a:t>
            </a:fld>
            <a:endParaRPr lang="en-US" dirty="0"/>
          </a:p>
        </p:txBody>
      </p:sp>
      <p:sp>
        <p:nvSpPr>
          <p:cNvPr id="34"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001000" cy="1066800"/>
          </a:xfrm>
        </p:spPr>
        <p:txBody>
          <a:bodyPr/>
          <a:lstStyle/>
          <a:p>
            <a:pPr lvl="1"/>
            <a:r>
              <a:rPr lang="en-GB" sz="3200" b="0" i="0" dirty="0" smtClean="0">
                <a:latin typeface="Arial" pitchFamily="34" charset="0"/>
                <a:cs typeface="Arial" pitchFamily="34" charset="0"/>
              </a:rPr>
              <a:t>Objectives</a:t>
            </a:r>
            <a:endParaRPr lang="en-GB" sz="3200" b="0" i="0" dirty="0">
              <a:latin typeface="Arial" pitchFamily="34" charset="0"/>
              <a:cs typeface="Arial" pitchFamily="34" charset="0"/>
            </a:endParaRPr>
          </a:p>
        </p:txBody>
      </p:sp>
      <p:sp>
        <p:nvSpPr>
          <p:cNvPr id="3" name="Content Placeholder 2"/>
          <p:cNvSpPr>
            <a:spLocks noGrp="1"/>
          </p:cNvSpPr>
          <p:nvPr>
            <p:ph idx="1"/>
          </p:nvPr>
        </p:nvSpPr>
        <p:spPr>
          <a:xfrm>
            <a:off x="457200" y="1600200"/>
            <a:ext cx="8077200" cy="4953000"/>
          </a:xfrm>
        </p:spPr>
        <p:txBody>
          <a:bodyPr/>
          <a:lstStyle/>
          <a:p>
            <a:r>
              <a:rPr lang="en-US" sz="2800" dirty="0" smtClean="0">
                <a:latin typeface="Arial" pitchFamily="34" charset="0"/>
                <a:cs typeface="Arial" pitchFamily="34" charset="0"/>
              </a:rPr>
              <a:t>Understand the purpose of the Streamlined Activity Manpower Document (S-AMD)</a:t>
            </a:r>
            <a:endParaRPr lang="en-US" dirty="0" smtClean="0">
              <a:solidFill>
                <a:schemeClr val="tx1"/>
              </a:solidFill>
              <a:latin typeface="Arial" pitchFamily="34" charset="0"/>
              <a:cs typeface="Arial" pitchFamily="34" charset="0"/>
            </a:endParaRPr>
          </a:p>
          <a:p>
            <a:endParaRPr lang="en-US" sz="1050" dirty="0" smtClean="0">
              <a:solidFill>
                <a:schemeClr val="tx1"/>
              </a:solidFill>
              <a:latin typeface="Arial" pitchFamily="34" charset="0"/>
              <a:cs typeface="Arial" pitchFamily="34" charset="0"/>
            </a:endParaRPr>
          </a:p>
          <a:p>
            <a:r>
              <a:rPr lang="en-US" sz="2800" dirty="0" smtClean="0">
                <a:latin typeface="Arial" pitchFamily="34" charset="0"/>
                <a:cs typeface="Arial" pitchFamily="34" charset="0"/>
              </a:rPr>
              <a:t>Demonstrate  the ability to interpret a S-AMD</a:t>
            </a:r>
            <a:endParaRPr lang="en-US" sz="2800" dirty="0" smtClean="0">
              <a:solidFill>
                <a:schemeClr val="tx1"/>
              </a:solidFill>
              <a:latin typeface="Arial" pitchFamily="34" charset="0"/>
              <a:cs typeface="Arial" pitchFamily="34" charset="0"/>
            </a:endParaRPr>
          </a:p>
          <a:p>
            <a:pPr algn="ctr">
              <a:buNone/>
            </a:pPr>
            <a:r>
              <a:rPr lang="en-US" i="1" dirty="0" smtClean="0">
                <a:latin typeface="Arial" pitchFamily="34" charset="0"/>
                <a:cs typeface="Arial" pitchFamily="34" charset="0"/>
              </a:rPr>
              <a:t> </a:t>
            </a:r>
          </a:p>
          <a:p>
            <a:pPr algn="ctr">
              <a:buNone/>
            </a:pPr>
            <a:r>
              <a:rPr lang="en-US" i="1" dirty="0" smtClean="0">
                <a:solidFill>
                  <a:schemeClr val="tx1"/>
                </a:solidFill>
                <a:latin typeface="Arial" pitchFamily="34" charset="0"/>
                <a:cs typeface="Arial" pitchFamily="34" charset="0"/>
              </a:rPr>
              <a:t>	</a:t>
            </a:r>
          </a:p>
        </p:txBody>
      </p:sp>
      <p:sp>
        <p:nvSpPr>
          <p:cNvPr id="5" name="Slide Number Placeholder 4"/>
          <p:cNvSpPr>
            <a:spLocks noGrp="1"/>
          </p:cNvSpPr>
          <p:nvPr>
            <p:ph type="sldNum" sz="quarter" idx="11"/>
          </p:nvPr>
        </p:nvSpPr>
        <p:spPr/>
        <p:txBody>
          <a:bodyPr/>
          <a:lstStyle/>
          <a:p>
            <a:pPr>
              <a:defRPr/>
            </a:pPr>
            <a:fld id="{59081BF5-2666-4653-9EB4-F2730B97BDC5}" type="slidenum">
              <a:rPr lang="en-US" smtClean="0"/>
              <a:pPr>
                <a:defRPr/>
              </a:pPr>
              <a:t>2</a:t>
            </a:fld>
            <a:endParaRPr lang="en-US" dirty="0"/>
          </a:p>
        </p:txBody>
      </p:sp>
      <p:pic>
        <p:nvPicPr>
          <p:cNvPr id="6" name="Picture 5"/>
          <p:cNvPicPr/>
          <p:nvPr/>
        </p:nvPicPr>
        <p:blipFill>
          <a:blip r:embed="rId3" cstate="print"/>
          <a:srcRect/>
          <a:stretch>
            <a:fillRect/>
          </a:stretch>
        </p:blipFill>
        <p:spPr bwMode="auto">
          <a:xfrm>
            <a:off x="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64882"/>
            <a:ext cx="8616950" cy="5340717"/>
          </a:xfrm>
          <a:prstGeom prst="rect">
            <a:avLst/>
          </a:prstGeom>
        </p:spPr>
      </p:pic>
      <p:sp>
        <p:nvSpPr>
          <p:cNvPr id="16388" name="TextBox 15"/>
          <p:cNvSpPr txBox="1">
            <a:spLocks noChangeArrowheads="1"/>
          </p:cNvSpPr>
          <p:nvPr/>
        </p:nvSpPr>
        <p:spPr bwMode="auto">
          <a:xfrm>
            <a:off x="304800" y="2286000"/>
            <a:ext cx="8763000" cy="307975"/>
          </a:xfrm>
          <a:prstGeom prst="rect">
            <a:avLst/>
          </a:prstGeom>
          <a:noFill/>
          <a:ln w="9525">
            <a:noFill/>
            <a:miter lim="800000"/>
            <a:headEnd/>
            <a:tailEnd/>
          </a:ln>
        </p:spPr>
        <p:txBody>
          <a:bodyPr>
            <a:spAutoFit/>
          </a:bodyPr>
          <a:lstStyle/>
          <a:p>
            <a:r>
              <a:rPr lang="en-US" sz="1400" dirty="0">
                <a:latin typeface="Calibri" pitchFamily="34" charset="0"/>
                <a:cs typeface="Arial" charset="0"/>
              </a:rPr>
              <a:t> </a:t>
            </a:r>
          </a:p>
        </p:txBody>
      </p:sp>
      <p:sp>
        <p:nvSpPr>
          <p:cNvPr id="8" name="TextBox 7"/>
          <p:cNvSpPr txBox="1"/>
          <p:nvPr/>
        </p:nvSpPr>
        <p:spPr>
          <a:xfrm>
            <a:off x="1676400" y="2743200"/>
            <a:ext cx="2895600" cy="1015663"/>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pPr algn="ctr"/>
            <a:r>
              <a:rPr lang="en-US" sz="1500" u="sng" dirty="0" smtClean="0">
                <a:latin typeface="Arial" pitchFamily="34" charset="0"/>
                <a:cs typeface="Arial" pitchFamily="34" charset="0"/>
              </a:rPr>
              <a:t>PAY GRADE (PG)</a:t>
            </a:r>
          </a:p>
          <a:p>
            <a:r>
              <a:rPr lang="en-US" sz="1500" dirty="0" smtClean="0">
                <a:latin typeface="Arial" pitchFamily="34" charset="0"/>
                <a:cs typeface="Arial" pitchFamily="34" charset="0"/>
              </a:rPr>
              <a:t>The required position pay grade level for Officer, Enlisted and Civilian positions</a:t>
            </a:r>
            <a:endParaRPr lang="en-US" sz="1500" dirty="0">
              <a:latin typeface="Arial" pitchFamily="34" charset="0"/>
              <a:cs typeface="Arial" pitchFamily="34" charset="0"/>
            </a:endParaRPr>
          </a:p>
        </p:txBody>
      </p:sp>
      <p:sp>
        <p:nvSpPr>
          <p:cNvPr id="11" name="TextBox 10"/>
          <p:cNvSpPr txBox="1"/>
          <p:nvPr/>
        </p:nvSpPr>
        <p:spPr>
          <a:xfrm>
            <a:off x="285750" y="5562600"/>
            <a:ext cx="8610600" cy="1077218"/>
          </a:xfrm>
          <a:prstGeom prst="rect">
            <a:avLst/>
          </a:prstGeom>
          <a:solidFill>
            <a:srgbClr val="FFFF00"/>
          </a:solidFill>
          <a:ln>
            <a:solidFill>
              <a:schemeClr val="tx1"/>
            </a:solidFill>
          </a:ln>
          <a:scene3d>
            <a:camera prst="orthographicFront"/>
            <a:lightRig rig="threePt" dir="t"/>
          </a:scene3d>
          <a:sp3d>
            <a:bevelT w="139700" h="139700" prst="divot"/>
          </a:sp3d>
        </p:spPr>
        <p:txBody>
          <a:bodyPr wrap="square" rtlCol="0">
            <a:spAutoFit/>
          </a:bodyPr>
          <a:lstStyle/>
          <a:p>
            <a:r>
              <a:rPr lang="en-US" sz="1400" dirty="0" smtClean="0">
                <a:latin typeface="Arial" pitchFamily="34" charset="0"/>
                <a:cs typeface="Arial" pitchFamily="34" charset="0"/>
              </a:rPr>
              <a:t>Enlisted Paygrades are located in the NAVPERS 18068 Vol I &amp; II Manual of Navy Enlisted Manpower and Personnel Classifications and Occupational Standards</a:t>
            </a:r>
          </a:p>
          <a:p>
            <a:endParaRPr lang="en-US" sz="600" dirty="0" smtClean="0">
              <a:latin typeface="Arial" pitchFamily="34" charset="0"/>
              <a:cs typeface="Arial" pitchFamily="34" charset="0"/>
            </a:endParaRPr>
          </a:p>
          <a:p>
            <a:r>
              <a:rPr lang="en-US" sz="1400" dirty="0" smtClean="0">
                <a:latin typeface="Arial" pitchFamily="34" charset="0"/>
                <a:cs typeface="Arial" pitchFamily="34" charset="0"/>
              </a:rPr>
              <a:t>Officer Paygrades are located in the NAVPERS 15839 Vol I Manual of Navy Officer Manpower and Personnel Classifications  and Occupational Standards</a:t>
            </a:r>
          </a:p>
        </p:txBody>
      </p:sp>
      <p:sp>
        <p:nvSpPr>
          <p:cNvPr id="14" name="TextBox 13"/>
          <p:cNvSpPr txBox="1"/>
          <p:nvPr/>
        </p:nvSpPr>
        <p:spPr>
          <a:xfrm>
            <a:off x="6515100" y="2895600"/>
            <a:ext cx="342900" cy="1139640"/>
          </a:xfrm>
          <a:prstGeom prst="rect">
            <a:avLst/>
          </a:prstGeom>
          <a:noFill/>
          <a:ln w="28575">
            <a:solidFill>
              <a:srgbClr val="FF0000"/>
            </a:solidFill>
          </a:ln>
        </p:spPr>
        <p:txBody>
          <a:bodyPr wrap="square" rtlCol="0">
            <a:spAutoFit/>
          </a:bodyPr>
          <a:lstStyle/>
          <a:p>
            <a:endParaRPr lang="en-US" dirty="0"/>
          </a:p>
        </p:txBody>
      </p:sp>
      <p:pic>
        <p:nvPicPr>
          <p:cNvPr id="9" name="Picture 8"/>
          <p:cNvPicPr/>
          <p:nvPr/>
        </p:nvPicPr>
        <p:blipFill>
          <a:blip r:embed="rId4" cstate="print"/>
          <a:srcRect/>
          <a:stretch>
            <a:fillRect/>
          </a:stretch>
        </p:blipFill>
        <p:spPr bwMode="auto">
          <a:xfrm>
            <a:off x="0" y="0"/>
            <a:ext cx="1066800" cy="990600"/>
          </a:xfrm>
          <a:prstGeom prst="rect">
            <a:avLst/>
          </a:prstGeom>
          <a:noFill/>
          <a:ln w="9525">
            <a:noFill/>
            <a:miter lim="800000"/>
            <a:headEnd/>
            <a:tailEnd/>
          </a:ln>
        </p:spPr>
      </p:pic>
      <p:cxnSp>
        <p:nvCxnSpPr>
          <p:cNvPr id="15" name="Straight Arrow Connector 14"/>
          <p:cNvCxnSpPr>
            <a:stCxn id="8" idx="3"/>
          </p:cNvCxnSpPr>
          <p:nvPr/>
        </p:nvCxnSpPr>
        <p:spPr bwMode="auto">
          <a:xfrm>
            <a:off x="4572000" y="3251032"/>
            <a:ext cx="1943100" cy="307776"/>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8"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20</a:t>
            </a:fld>
            <a:endParaRPr lang="en-US" dirty="0"/>
          </a:p>
        </p:txBody>
      </p:sp>
      <p:sp>
        <p:nvSpPr>
          <p:cNvPr id="19"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599"/>
            <a:ext cx="8839200" cy="5400765"/>
          </a:xfrm>
          <a:prstGeom prst="rect">
            <a:avLst/>
          </a:prstGeom>
        </p:spPr>
      </p:pic>
      <p:sp>
        <p:nvSpPr>
          <p:cNvPr id="12" name="TextBox 11"/>
          <p:cNvSpPr txBox="1"/>
          <p:nvPr/>
        </p:nvSpPr>
        <p:spPr>
          <a:xfrm>
            <a:off x="304800" y="1875662"/>
            <a:ext cx="4953000" cy="1015663"/>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r>
              <a:rPr lang="en-US" sz="1500" u="sng" dirty="0" smtClean="0">
                <a:latin typeface="Arial" pitchFamily="34" charset="0"/>
                <a:cs typeface="Arial" pitchFamily="34" charset="0"/>
              </a:rPr>
              <a:t>PNEC/SNEC </a:t>
            </a:r>
            <a:r>
              <a:rPr lang="en-US" sz="1500" dirty="0" smtClean="0">
                <a:latin typeface="Arial" pitchFamily="34" charset="0"/>
                <a:cs typeface="Arial" pitchFamily="34" charset="0"/>
              </a:rPr>
              <a:t> The Primary and Secondary Navy Enlisted Classification Code identifies the specialized knowledge or skill required beyond those of the Enlisted rating structure. </a:t>
            </a:r>
            <a:endParaRPr lang="en-US" sz="1500" dirty="0">
              <a:latin typeface="Arial" pitchFamily="34" charset="0"/>
              <a:cs typeface="Arial" pitchFamily="34" charset="0"/>
            </a:endParaRPr>
          </a:p>
        </p:txBody>
      </p:sp>
      <p:sp>
        <p:nvSpPr>
          <p:cNvPr id="19" name="TextBox 18"/>
          <p:cNvSpPr txBox="1"/>
          <p:nvPr/>
        </p:nvSpPr>
        <p:spPr>
          <a:xfrm>
            <a:off x="381000" y="3505200"/>
            <a:ext cx="5105400" cy="1015663"/>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r>
              <a:rPr lang="en-US" sz="1500" u="sng" dirty="0" smtClean="0">
                <a:latin typeface="Arial" pitchFamily="34" charset="0"/>
                <a:cs typeface="Arial" pitchFamily="34" charset="0"/>
              </a:rPr>
              <a:t>PSUB/SSUB </a:t>
            </a:r>
            <a:r>
              <a:rPr lang="en-US" sz="1500" dirty="0" smtClean="0">
                <a:latin typeface="Arial" pitchFamily="34" charset="0"/>
                <a:cs typeface="Arial" pitchFamily="34" charset="0"/>
              </a:rPr>
              <a:t> The Officer Primary and Secondary Sub-Specialty Code identifies and classifies positions for which significant experience,  functional training, or advanced education or equivalent experience required for a position.</a:t>
            </a:r>
            <a:endParaRPr lang="en-US" sz="1500" dirty="0">
              <a:latin typeface="Arial" pitchFamily="34" charset="0"/>
              <a:cs typeface="Arial" pitchFamily="34" charset="0"/>
            </a:endParaRPr>
          </a:p>
        </p:txBody>
      </p:sp>
      <p:sp>
        <p:nvSpPr>
          <p:cNvPr id="22" name="TextBox 21"/>
          <p:cNvSpPr txBox="1"/>
          <p:nvPr/>
        </p:nvSpPr>
        <p:spPr>
          <a:xfrm>
            <a:off x="6991349" y="3429000"/>
            <a:ext cx="2000251" cy="2169825"/>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The Civilian Specific Skills and Qualifications </a:t>
            </a:r>
            <a:r>
              <a:rPr lang="en-US" sz="1500" u="sng" dirty="0" smtClean="0">
                <a:latin typeface="Arial" pitchFamily="34" charset="0"/>
                <a:cs typeface="Arial" pitchFamily="34" charset="0"/>
              </a:rPr>
              <a:t>SSQ </a:t>
            </a:r>
            <a:r>
              <a:rPr lang="en-US" sz="1500" dirty="0" smtClean="0">
                <a:latin typeface="Arial" pitchFamily="34" charset="0"/>
                <a:cs typeface="Arial" pitchFamily="34" charset="0"/>
              </a:rPr>
              <a:t> identifies a specific qualifications required by the position </a:t>
            </a:r>
          </a:p>
          <a:p>
            <a:r>
              <a:rPr lang="en-US" sz="1500" dirty="0" smtClean="0">
                <a:latin typeface="Arial" pitchFamily="34" charset="0"/>
                <a:cs typeface="Arial" pitchFamily="34" charset="0"/>
              </a:rPr>
              <a:t>(similar to the Officer AQD)</a:t>
            </a:r>
          </a:p>
        </p:txBody>
      </p:sp>
      <p:sp>
        <p:nvSpPr>
          <p:cNvPr id="25" name="TextBox 24"/>
          <p:cNvSpPr txBox="1"/>
          <p:nvPr/>
        </p:nvSpPr>
        <p:spPr>
          <a:xfrm>
            <a:off x="508000" y="6172200"/>
            <a:ext cx="7677150" cy="600164"/>
          </a:xfrm>
          <a:prstGeom prst="rect">
            <a:avLst/>
          </a:prstGeom>
          <a:solidFill>
            <a:srgbClr val="FFFF00"/>
          </a:solidFill>
          <a:ln>
            <a:solidFill>
              <a:schemeClr val="tx1"/>
            </a:solidFill>
          </a:ln>
          <a:scene3d>
            <a:camera prst="orthographicFront"/>
            <a:lightRig rig="threePt" dir="t"/>
          </a:scene3d>
          <a:sp3d>
            <a:bevelT w="139700" h="139700" prst="divot"/>
          </a:sp3d>
        </p:spPr>
        <p:txBody>
          <a:bodyPr wrap="square" rtlCol="0">
            <a:spAutoFit/>
          </a:bodyPr>
          <a:lstStyle/>
          <a:p>
            <a:r>
              <a:rPr lang="en-US" sz="1100" dirty="0" smtClean="0">
                <a:latin typeface="Arial" pitchFamily="34" charset="0"/>
                <a:cs typeface="Arial" pitchFamily="34" charset="0"/>
              </a:rPr>
              <a:t>Enlisted PNEC/SNEC’s are located in the NAVPERS 18068 Vol I &amp; II Manual of Navy Enlisted Manpower and Personnel Classifications and Occupational Standards.   Officer SubSpec’s are located in the NAVPERS 15839 Vol I Manual of Navy Officer Manpower and Personnel Classifications  and Occupational Standards</a:t>
            </a:r>
          </a:p>
        </p:txBody>
      </p:sp>
      <p:sp>
        <p:nvSpPr>
          <p:cNvPr id="23" name="TextBox 22"/>
          <p:cNvSpPr txBox="1"/>
          <p:nvPr/>
        </p:nvSpPr>
        <p:spPr>
          <a:xfrm>
            <a:off x="6819900" y="2625096"/>
            <a:ext cx="457200" cy="523220"/>
          </a:xfrm>
          <a:prstGeom prst="rect">
            <a:avLst/>
          </a:prstGeom>
          <a:noFill/>
          <a:ln w="28575">
            <a:solidFill>
              <a:srgbClr val="FF0000"/>
            </a:solidFill>
          </a:ln>
        </p:spPr>
        <p:txBody>
          <a:bodyPr wrap="square" rtlCol="0">
            <a:spAutoFit/>
          </a:bodyPr>
          <a:lstStyle/>
          <a:p>
            <a:endParaRPr lang="en-US" dirty="0"/>
          </a:p>
        </p:txBody>
      </p:sp>
      <p:sp>
        <p:nvSpPr>
          <p:cNvPr id="29" name="TextBox 28"/>
          <p:cNvSpPr txBox="1"/>
          <p:nvPr/>
        </p:nvSpPr>
        <p:spPr>
          <a:xfrm>
            <a:off x="6873875" y="5683250"/>
            <a:ext cx="349250" cy="311150"/>
          </a:xfrm>
          <a:prstGeom prst="rect">
            <a:avLst/>
          </a:prstGeom>
          <a:noFill/>
          <a:ln w="19050">
            <a:solidFill>
              <a:srgbClr val="FF0000"/>
            </a:solidFill>
          </a:ln>
        </p:spPr>
        <p:txBody>
          <a:bodyPr wrap="square" rtlCol="0">
            <a:spAutoFit/>
          </a:bodyPr>
          <a:lstStyle/>
          <a:p>
            <a:endParaRPr lang="en-US" dirty="0"/>
          </a:p>
        </p:txBody>
      </p:sp>
      <p:pic>
        <p:nvPicPr>
          <p:cNvPr id="13" name="Picture 12"/>
          <p:cNvPicPr/>
          <p:nvPr/>
        </p:nvPicPr>
        <p:blipFill>
          <a:blip r:embed="rId4" cstate="print"/>
          <a:srcRect/>
          <a:stretch>
            <a:fillRect/>
          </a:stretch>
        </p:blipFill>
        <p:spPr bwMode="auto">
          <a:xfrm>
            <a:off x="0" y="0"/>
            <a:ext cx="1066800" cy="990600"/>
          </a:xfrm>
          <a:prstGeom prst="rect">
            <a:avLst/>
          </a:prstGeom>
          <a:noFill/>
          <a:ln w="9525">
            <a:noFill/>
            <a:miter lim="800000"/>
            <a:headEnd/>
            <a:tailEnd/>
          </a:ln>
        </p:spPr>
      </p:pic>
      <p:cxnSp>
        <p:nvCxnSpPr>
          <p:cNvPr id="16" name="Straight Arrow Connector 15"/>
          <p:cNvCxnSpPr>
            <a:stCxn id="12" idx="3"/>
            <a:endCxn id="23" idx="1"/>
          </p:cNvCxnSpPr>
          <p:nvPr/>
        </p:nvCxnSpPr>
        <p:spPr bwMode="auto">
          <a:xfrm>
            <a:off x="5257800" y="2383494"/>
            <a:ext cx="1562100" cy="50321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7" name="Straight Arrow Connector 16"/>
          <p:cNvCxnSpPr>
            <a:stCxn id="19" idx="3"/>
            <a:endCxn id="29" idx="1"/>
          </p:cNvCxnSpPr>
          <p:nvPr/>
        </p:nvCxnSpPr>
        <p:spPr bwMode="auto">
          <a:xfrm>
            <a:off x="5486400" y="4013032"/>
            <a:ext cx="1387475" cy="182579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H="1" flipV="1">
            <a:off x="7277100" y="3048000"/>
            <a:ext cx="512764" cy="381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37"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21</a:t>
            </a:fld>
            <a:endParaRPr lang="en-US" dirty="0"/>
          </a:p>
        </p:txBody>
      </p:sp>
      <p:sp>
        <p:nvSpPr>
          <p:cNvPr id="38"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90625"/>
            <a:ext cx="8839200" cy="4540250"/>
          </a:xfrm>
          <a:prstGeom prst="rect">
            <a:avLst/>
          </a:prstGeom>
        </p:spPr>
      </p:pic>
      <p:sp>
        <p:nvSpPr>
          <p:cNvPr id="7" name="TextBox 6"/>
          <p:cNvSpPr txBox="1"/>
          <p:nvPr/>
        </p:nvSpPr>
        <p:spPr>
          <a:xfrm>
            <a:off x="609600" y="2743201"/>
            <a:ext cx="5867400" cy="784830"/>
          </a:xfrm>
          <a:prstGeom prst="rect">
            <a:avLst/>
          </a:prstGeom>
          <a:solidFill>
            <a:schemeClr val="accent1">
              <a:lumMod val="20000"/>
              <a:lumOff val="80000"/>
            </a:schemeClr>
          </a:solidFill>
          <a:ln>
            <a:solidFill>
              <a:schemeClr val="tx1"/>
            </a:solidFill>
          </a:ln>
          <a:scene3d>
            <a:camera prst="orthographicFront"/>
            <a:lightRig rig="threePt" dir="t"/>
          </a:scene3d>
          <a:sp3d>
            <a:bevelT w="139700" h="139700" prst="divot"/>
          </a:sp3d>
        </p:spPr>
        <p:txBody>
          <a:bodyPr wrap="square" rtlCol="0">
            <a:spAutoFit/>
          </a:bodyPr>
          <a:lstStyle/>
          <a:p>
            <a:r>
              <a:rPr lang="en-US" sz="1500" u="sng" dirty="0" err="1" smtClean="0">
                <a:latin typeface="Arial" pitchFamily="34" charset="0"/>
                <a:cs typeface="Arial" pitchFamily="34" charset="0"/>
              </a:rPr>
              <a:t>PAQD</a:t>
            </a:r>
            <a:r>
              <a:rPr lang="en-US" sz="1500" u="sng" dirty="0" smtClean="0">
                <a:latin typeface="Arial" pitchFamily="34" charset="0"/>
                <a:cs typeface="Arial" pitchFamily="34" charset="0"/>
              </a:rPr>
              <a:t>/</a:t>
            </a:r>
            <a:r>
              <a:rPr lang="en-US" sz="1500" u="sng" dirty="0" err="1" smtClean="0">
                <a:latin typeface="Arial" pitchFamily="34" charset="0"/>
                <a:cs typeface="Arial" pitchFamily="34" charset="0"/>
              </a:rPr>
              <a:t>SAQD</a:t>
            </a:r>
            <a:r>
              <a:rPr lang="en-US" sz="1500" u="sng" dirty="0" smtClean="0">
                <a:latin typeface="Arial" pitchFamily="34" charset="0"/>
                <a:cs typeface="Arial" pitchFamily="34" charset="0"/>
              </a:rPr>
              <a:t> </a:t>
            </a:r>
            <a:r>
              <a:rPr lang="en-US" sz="1500" dirty="0" smtClean="0">
                <a:latin typeface="Arial" pitchFamily="34" charset="0"/>
                <a:cs typeface="Arial" pitchFamily="34" charset="0"/>
              </a:rPr>
              <a:t> Officer Primary/Secondary Additional Qualification Designator Code identifies additional qualifications, skills and knowledge required.</a:t>
            </a:r>
            <a:endParaRPr lang="en-US" sz="1500" dirty="0">
              <a:latin typeface="Arial" pitchFamily="34" charset="0"/>
              <a:cs typeface="Arial" pitchFamily="34" charset="0"/>
            </a:endParaRPr>
          </a:p>
        </p:txBody>
      </p:sp>
      <p:sp>
        <p:nvSpPr>
          <p:cNvPr id="10" name="TextBox 9"/>
          <p:cNvSpPr txBox="1"/>
          <p:nvPr/>
        </p:nvSpPr>
        <p:spPr>
          <a:xfrm>
            <a:off x="762000" y="5943600"/>
            <a:ext cx="7086600" cy="553998"/>
          </a:xfrm>
          <a:prstGeom prst="rect">
            <a:avLst/>
          </a:prstGeom>
          <a:solidFill>
            <a:srgbClr val="FFFF00"/>
          </a:solidFill>
          <a:ln>
            <a:solidFill>
              <a:schemeClr val="tx1"/>
            </a:solidFill>
          </a:ln>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Complete list of the Officer PAQD/SAQD are located in the NAVPERS 15839 Vol I Manual of Navy Officer Manpower and Personnel Classifications.  </a:t>
            </a:r>
          </a:p>
        </p:txBody>
      </p:sp>
      <p:sp>
        <p:nvSpPr>
          <p:cNvPr id="13" name="TextBox 12"/>
          <p:cNvSpPr txBox="1"/>
          <p:nvPr/>
        </p:nvSpPr>
        <p:spPr>
          <a:xfrm>
            <a:off x="7467600" y="2406648"/>
            <a:ext cx="762000" cy="311151"/>
          </a:xfrm>
          <a:prstGeom prst="rect">
            <a:avLst/>
          </a:prstGeom>
          <a:noFill/>
          <a:ln w="28575">
            <a:solidFill>
              <a:srgbClr val="FF0000"/>
            </a:solidFill>
          </a:ln>
        </p:spPr>
        <p:txBody>
          <a:bodyPr wrap="square" rtlCol="0">
            <a:spAutoFit/>
          </a:bodyPr>
          <a:lstStyle/>
          <a:p>
            <a:endParaRPr lang="en-US" dirty="0"/>
          </a:p>
        </p:txBody>
      </p:sp>
      <p:pic>
        <p:nvPicPr>
          <p:cNvPr id="8" name="Picture 7"/>
          <p:cNvPicPr/>
          <p:nvPr/>
        </p:nvPicPr>
        <p:blipFill>
          <a:blip r:embed="rId4" cstate="print"/>
          <a:srcRect/>
          <a:stretch>
            <a:fillRect/>
          </a:stretch>
        </p:blipFill>
        <p:spPr bwMode="auto">
          <a:xfrm>
            <a:off x="0" y="0"/>
            <a:ext cx="1066800" cy="1066800"/>
          </a:xfrm>
          <a:prstGeom prst="rect">
            <a:avLst/>
          </a:prstGeom>
          <a:noFill/>
          <a:ln w="9525">
            <a:noFill/>
            <a:miter lim="800000"/>
            <a:headEnd/>
            <a:tailEnd/>
          </a:ln>
        </p:spPr>
      </p:pic>
      <p:cxnSp>
        <p:nvCxnSpPr>
          <p:cNvPr id="14" name="Straight Arrow Connector 13"/>
          <p:cNvCxnSpPr/>
          <p:nvPr/>
        </p:nvCxnSpPr>
        <p:spPr bwMode="auto">
          <a:xfrm flipV="1">
            <a:off x="6470650" y="2686049"/>
            <a:ext cx="996950" cy="46166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8"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22</a:t>
            </a:fld>
            <a:endParaRPr lang="en-US" dirty="0"/>
          </a:p>
        </p:txBody>
      </p:sp>
      <p:sp>
        <p:nvSpPr>
          <p:cNvPr id="19"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0"/>
            <a:ext cx="8991600" cy="5470526"/>
          </a:xfrm>
          <a:prstGeom prst="rect">
            <a:avLst/>
          </a:prstGeom>
        </p:spPr>
      </p:pic>
      <p:sp>
        <p:nvSpPr>
          <p:cNvPr id="7" name="TextBox 6"/>
          <p:cNvSpPr txBox="1"/>
          <p:nvPr/>
        </p:nvSpPr>
        <p:spPr>
          <a:xfrm>
            <a:off x="609600" y="5486400"/>
            <a:ext cx="7162800" cy="553998"/>
          </a:xfrm>
          <a:prstGeom prst="rect">
            <a:avLst/>
          </a:prstGeom>
          <a:solidFill>
            <a:srgbClr val="FFFF00"/>
          </a:solidFill>
          <a:ln w="9525">
            <a:solidFill>
              <a:schemeClr val="tx1"/>
            </a:solidFill>
          </a:ln>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Complete list of all Functional Area Codes and the definitions can be located in the Activity Manpower Management Guide (AMM-G).</a:t>
            </a:r>
            <a:endParaRPr lang="en-US" sz="1500" dirty="0">
              <a:latin typeface="Arial" pitchFamily="34" charset="0"/>
              <a:cs typeface="Arial" pitchFamily="34" charset="0"/>
            </a:endParaRPr>
          </a:p>
        </p:txBody>
      </p:sp>
      <p:sp>
        <p:nvSpPr>
          <p:cNvPr id="8" name="TextBox 7"/>
          <p:cNvSpPr txBox="1"/>
          <p:nvPr/>
        </p:nvSpPr>
        <p:spPr>
          <a:xfrm>
            <a:off x="603250" y="3370227"/>
            <a:ext cx="7010400" cy="1477328"/>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r>
              <a:rPr lang="en-US" sz="1500" u="sng" dirty="0" smtClean="0">
                <a:latin typeface="Arial" pitchFamily="34" charset="0"/>
                <a:cs typeface="Arial" pitchFamily="34" charset="0"/>
              </a:rPr>
              <a:t>PFAC/SFAC</a:t>
            </a:r>
            <a:r>
              <a:rPr lang="en-US" sz="1500" dirty="0" smtClean="0">
                <a:latin typeface="Arial" pitchFamily="34" charset="0"/>
                <a:cs typeface="Arial" pitchFamily="34" charset="0"/>
              </a:rPr>
              <a:t> The primary/secondary Functionality Area Code identifies the need for Manpower, Personnel, Detailing and Placement special consideration .  Applies to all Manpower Types.  </a:t>
            </a:r>
          </a:p>
          <a:p>
            <a:r>
              <a:rPr lang="en-US" sz="1500" dirty="0" smtClean="0">
                <a:latin typeface="Arial" pitchFamily="34" charset="0"/>
                <a:cs typeface="Arial" pitchFamily="34" charset="0"/>
              </a:rPr>
              <a:t>EXAMPLES:</a:t>
            </a:r>
          </a:p>
          <a:p>
            <a:r>
              <a:rPr lang="en-US" sz="1500" dirty="0" smtClean="0">
                <a:latin typeface="Arial" pitchFamily="34" charset="0"/>
                <a:cs typeface="Arial" pitchFamily="34" charset="0"/>
              </a:rPr>
              <a:t>       R= Meets SELRES  Requirement </a:t>
            </a:r>
          </a:p>
          <a:p>
            <a:r>
              <a:rPr lang="en-US" sz="1500" dirty="0" smtClean="0">
                <a:latin typeface="Arial" pitchFamily="34" charset="0"/>
                <a:cs typeface="Arial" pitchFamily="34" charset="0"/>
              </a:rPr>
              <a:t>       Q=Top Secret SSBI Required</a:t>
            </a:r>
            <a:endParaRPr lang="en-US" sz="1500" dirty="0">
              <a:latin typeface="Arial" pitchFamily="34" charset="0"/>
              <a:cs typeface="Arial" pitchFamily="34" charset="0"/>
            </a:endParaRPr>
          </a:p>
        </p:txBody>
      </p:sp>
      <p:sp>
        <p:nvSpPr>
          <p:cNvPr id="11" name="TextBox 10"/>
          <p:cNvSpPr txBox="1"/>
          <p:nvPr/>
        </p:nvSpPr>
        <p:spPr>
          <a:xfrm>
            <a:off x="8305800" y="2890569"/>
            <a:ext cx="609600" cy="479658"/>
          </a:xfrm>
          <a:prstGeom prst="rect">
            <a:avLst/>
          </a:prstGeom>
          <a:noFill/>
          <a:ln w="19050">
            <a:solidFill>
              <a:srgbClr val="FF0000"/>
            </a:solidFill>
          </a:ln>
        </p:spPr>
        <p:txBody>
          <a:bodyPr wrap="square" rtlCol="0">
            <a:spAutoFit/>
          </a:bodyPr>
          <a:lstStyle/>
          <a:p>
            <a:endParaRPr lang="en-US" dirty="0"/>
          </a:p>
        </p:txBody>
      </p:sp>
      <p:pic>
        <p:nvPicPr>
          <p:cNvPr id="12" name="Picture 11"/>
          <p:cNvPicPr/>
          <p:nvPr/>
        </p:nvPicPr>
        <p:blipFill>
          <a:blip r:embed="rId4" cstate="print"/>
          <a:srcRect/>
          <a:stretch>
            <a:fillRect/>
          </a:stretch>
        </p:blipFill>
        <p:spPr bwMode="auto">
          <a:xfrm>
            <a:off x="0" y="0"/>
            <a:ext cx="1066800" cy="838200"/>
          </a:xfrm>
          <a:prstGeom prst="rect">
            <a:avLst/>
          </a:prstGeom>
          <a:noFill/>
          <a:ln w="9525">
            <a:noFill/>
            <a:miter lim="800000"/>
            <a:headEnd/>
            <a:tailEnd/>
          </a:ln>
        </p:spPr>
      </p:pic>
      <p:cxnSp>
        <p:nvCxnSpPr>
          <p:cNvPr id="13" name="Straight Arrow Connector 12"/>
          <p:cNvCxnSpPr/>
          <p:nvPr/>
        </p:nvCxnSpPr>
        <p:spPr bwMode="auto">
          <a:xfrm flipV="1">
            <a:off x="7613650" y="3368756"/>
            <a:ext cx="685800" cy="51094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6" name="Slide Number Placeholder 4"/>
          <p:cNvSpPr>
            <a:spLocks noGrp="1"/>
          </p:cNvSpPr>
          <p:nvPr>
            <p:ph type="sldNum" sz="quarter" idx="11"/>
          </p:nvPr>
        </p:nvSpPr>
        <p:spPr>
          <a:xfrm>
            <a:off x="7239000" y="6648450"/>
            <a:ext cx="1905000" cy="304800"/>
          </a:xfrm>
        </p:spPr>
        <p:txBody>
          <a:bodyPr/>
          <a:lstStyle/>
          <a:p>
            <a:pPr>
              <a:defRPr/>
            </a:pPr>
            <a:fld id="{59081BF5-2666-4653-9EB4-F2730B97BDC5}" type="slidenum">
              <a:rPr lang="en-US" smtClean="0"/>
              <a:pPr>
                <a:defRPr/>
              </a:pPr>
              <a:t>23</a:t>
            </a:fld>
            <a:endParaRPr lang="en-US" dirty="0"/>
          </a:p>
        </p:txBody>
      </p:sp>
      <p:sp>
        <p:nvSpPr>
          <p:cNvPr id="17"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4" y="1295400"/>
            <a:ext cx="8991600" cy="5394325"/>
          </a:xfrm>
          <a:prstGeom prst="rect">
            <a:avLst/>
          </a:prstGeom>
        </p:spPr>
      </p:pic>
      <p:sp>
        <p:nvSpPr>
          <p:cNvPr id="7" name="TextBox 6"/>
          <p:cNvSpPr txBox="1"/>
          <p:nvPr/>
        </p:nvSpPr>
        <p:spPr>
          <a:xfrm>
            <a:off x="304800" y="2590800"/>
            <a:ext cx="2667000" cy="1708160"/>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r>
              <a:rPr lang="en-US" sz="1500" u="sng" dirty="0" err="1" smtClean="0">
                <a:latin typeface="Arial" pitchFamily="34" charset="0"/>
                <a:cs typeface="Arial" pitchFamily="34" charset="0"/>
              </a:rPr>
              <a:t>ORGHRCHY</a:t>
            </a:r>
            <a:r>
              <a:rPr lang="en-US" sz="1500" u="sng" dirty="0" smtClean="0">
                <a:latin typeface="Arial" pitchFamily="34" charset="0"/>
                <a:cs typeface="Arial" pitchFamily="34" charset="0"/>
              </a:rPr>
              <a:t> </a:t>
            </a:r>
            <a:r>
              <a:rPr lang="en-US" sz="1500" dirty="0" smtClean="0">
                <a:latin typeface="Arial" pitchFamily="34" charset="0"/>
                <a:cs typeface="Arial" pitchFamily="34" charset="0"/>
              </a:rPr>
              <a:t>  Organizational Hierarchy Code is located at the beginning of each Dept, Branch, Section, etc. reflecting the Activity’s organizational breakdown</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10" name="TextBox 9"/>
          <p:cNvSpPr txBox="1"/>
          <p:nvPr/>
        </p:nvSpPr>
        <p:spPr>
          <a:xfrm>
            <a:off x="2209800" y="5539277"/>
            <a:ext cx="1057276" cy="152400"/>
          </a:xfrm>
          <a:prstGeom prst="rect">
            <a:avLst/>
          </a:prstGeom>
          <a:noFill/>
          <a:ln w="19050">
            <a:solidFill>
              <a:srgbClr val="FF0000"/>
            </a:solidFill>
          </a:ln>
        </p:spPr>
        <p:txBody>
          <a:bodyPr wrap="square" rtlCol="0">
            <a:noAutofit/>
          </a:bodyPr>
          <a:lstStyle/>
          <a:p>
            <a:endParaRPr lang="en-US" dirty="0"/>
          </a:p>
        </p:txBody>
      </p:sp>
      <p:pic>
        <p:nvPicPr>
          <p:cNvPr id="11" name="Picture 10"/>
          <p:cNvPicPr/>
          <p:nvPr/>
        </p:nvPicPr>
        <p:blipFill>
          <a:blip r:embed="rId4" cstate="print"/>
          <a:srcRect/>
          <a:stretch>
            <a:fillRect/>
          </a:stretch>
        </p:blipFill>
        <p:spPr bwMode="auto">
          <a:xfrm>
            <a:off x="0" y="0"/>
            <a:ext cx="1066800" cy="990600"/>
          </a:xfrm>
          <a:prstGeom prst="rect">
            <a:avLst/>
          </a:prstGeom>
          <a:noFill/>
          <a:ln w="9525">
            <a:noFill/>
            <a:miter lim="800000"/>
            <a:headEnd/>
            <a:tailEnd/>
          </a:ln>
        </p:spPr>
      </p:pic>
      <p:sp>
        <p:nvSpPr>
          <p:cNvPr id="16" name="Slide Number Placeholder 4"/>
          <p:cNvSpPr>
            <a:spLocks noGrp="1"/>
          </p:cNvSpPr>
          <p:nvPr>
            <p:ph type="sldNum" sz="quarter" idx="11"/>
          </p:nvPr>
        </p:nvSpPr>
        <p:spPr>
          <a:xfrm>
            <a:off x="7296150" y="6553200"/>
            <a:ext cx="1905000" cy="304800"/>
          </a:xfrm>
        </p:spPr>
        <p:txBody>
          <a:bodyPr/>
          <a:lstStyle/>
          <a:p>
            <a:pPr>
              <a:defRPr/>
            </a:pPr>
            <a:fld id="{59081BF5-2666-4653-9EB4-F2730B97BDC5}" type="slidenum">
              <a:rPr lang="en-US" smtClean="0"/>
              <a:pPr>
                <a:defRPr/>
              </a:pPr>
              <a:t>24</a:t>
            </a:fld>
            <a:endParaRPr lang="en-US" dirty="0"/>
          </a:p>
        </p:txBody>
      </p:sp>
      <p:sp>
        <p:nvSpPr>
          <p:cNvPr id="13"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
        <p:nvSpPr>
          <p:cNvPr id="23" name="TextBox 22"/>
          <p:cNvSpPr txBox="1"/>
          <p:nvPr/>
        </p:nvSpPr>
        <p:spPr>
          <a:xfrm>
            <a:off x="2184400" y="5960454"/>
            <a:ext cx="1057276" cy="163367"/>
          </a:xfrm>
          <a:prstGeom prst="rect">
            <a:avLst/>
          </a:prstGeom>
          <a:noFill/>
          <a:ln w="19050">
            <a:solidFill>
              <a:srgbClr val="FF0000"/>
            </a:solidFill>
          </a:ln>
        </p:spPr>
        <p:txBody>
          <a:bodyPr wrap="square" rtlCol="0">
            <a:noAutofit/>
          </a:bodyPr>
          <a:lstStyle/>
          <a:p>
            <a:endParaRPr lang="en-US" dirty="0"/>
          </a:p>
        </p:txBody>
      </p:sp>
      <p:cxnSp>
        <p:nvCxnSpPr>
          <p:cNvPr id="25" name="Shape 24"/>
          <p:cNvCxnSpPr>
            <a:stCxn id="7" idx="2"/>
            <a:endCxn id="10" idx="1"/>
          </p:cNvCxnSpPr>
          <p:nvPr/>
        </p:nvCxnSpPr>
        <p:spPr bwMode="auto">
          <a:xfrm rot="16200000" flipH="1">
            <a:off x="1265792" y="4671468"/>
            <a:ext cx="1316517" cy="571500"/>
          </a:xfrm>
          <a:prstGeom prst="bentConnector2">
            <a:avLst/>
          </a:prstGeom>
          <a:solidFill>
            <a:schemeClr val="accent1"/>
          </a:solidFill>
          <a:ln w="19050" cap="flat" cmpd="sng" algn="ctr">
            <a:solidFill>
              <a:srgbClr val="FF0000"/>
            </a:solidFill>
            <a:prstDash val="solid"/>
            <a:round/>
            <a:headEnd type="none" w="med" len="med"/>
            <a:tailEnd type="arrow"/>
          </a:ln>
          <a:effectLst/>
        </p:spPr>
      </p:cxnSp>
      <p:cxnSp>
        <p:nvCxnSpPr>
          <p:cNvPr id="26" name="Shape 25"/>
          <p:cNvCxnSpPr>
            <a:stCxn id="7" idx="2"/>
            <a:endCxn id="23" idx="1"/>
          </p:cNvCxnSpPr>
          <p:nvPr/>
        </p:nvCxnSpPr>
        <p:spPr bwMode="auto">
          <a:xfrm rot="16200000" flipH="1">
            <a:off x="1039761" y="4897499"/>
            <a:ext cx="1743178" cy="546100"/>
          </a:xfrm>
          <a:prstGeom prst="bentConnector2">
            <a:avLst/>
          </a:prstGeom>
          <a:solidFill>
            <a:schemeClr val="accent1"/>
          </a:solidFill>
          <a:ln w="19050" cap="flat" cmpd="sng" algn="ctr">
            <a:solidFill>
              <a:srgbClr val="FF0000"/>
            </a:solidFill>
            <a:prstDash val="solid"/>
            <a:round/>
            <a:headEnd type="none" w="med" len="med"/>
            <a:tailEnd type="arrow"/>
          </a:ln>
          <a:effectLst/>
        </p:spPr>
      </p:cxnSp>
      <p:sp>
        <p:nvSpPr>
          <p:cNvPr id="36" name="TextBox 35"/>
          <p:cNvSpPr txBox="1"/>
          <p:nvPr/>
        </p:nvSpPr>
        <p:spPr>
          <a:xfrm>
            <a:off x="5715000" y="3657600"/>
            <a:ext cx="3048000" cy="784830"/>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The title of the organizational component is reflected in the “Title” column.</a:t>
            </a:r>
            <a:endParaRPr lang="en-US" sz="1500" dirty="0">
              <a:latin typeface="Arial" pitchFamily="34" charset="0"/>
              <a:cs typeface="Arial" pitchFamily="34" charset="0"/>
            </a:endParaRPr>
          </a:p>
        </p:txBody>
      </p:sp>
      <p:sp>
        <p:nvSpPr>
          <p:cNvPr id="40" name="TextBox 39"/>
          <p:cNvSpPr txBox="1"/>
          <p:nvPr/>
        </p:nvSpPr>
        <p:spPr>
          <a:xfrm>
            <a:off x="3267076" y="5539277"/>
            <a:ext cx="1954472" cy="152400"/>
          </a:xfrm>
          <a:prstGeom prst="rect">
            <a:avLst/>
          </a:prstGeom>
          <a:noFill/>
          <a:ln w="19050">
            <a:solidFill>
              <a:srgbClr val="FF0000"/>
            </a:solidFill>
          </a:ln>
        </p:spPr>
        <p:txBody>
          <a:bodyPr wrap="square" rtlCol="0">
            <a:noAutofit/>
          </a:bodyPr>
          <a:lstStyle/>
          <a:p>
            <a:endParaRPr lang="en-US" dirty="0"/>
          </a:p>
        </p:txBody>
      </p:sp>
      <p:sp>
        <p:nvSpPr>
          <p:cNvPr id="41" name="TextBox 40"/>
          <p:cNvSpPr txBox="1"/>
          <p:nvPr/>
        </p:nvSpPr>
        <p:spPr>
          <a:xfrm>
            <a:off x="3241676" y="5960454"/>
            <a:ext cx="1954472" cy="160020"/>
          </a:xfrm>
          <a:prstGeom prst="rect">
            <a:avLst/>
          </a:prstGeom>
          <a:noFill/>
          <a:ln w="19050">
            <a:solidFill>
              <a:srgbClr val="FF0000"/>
            </a:solidFill>
          </a:ln>
        </p:spPr>
        <p:txBody>
          <a:bodyPr wrap="square" rtlCol="0">
            <a:noAutofit/>
          </a:bodyPr>
          <a:lstStyle/>
          <a:p>
            <a:endParaRPr lang="en-US" dirty="0"/>
          </a:p>
        </p:txBody>
      </p:sp>
      <p:cxnSp>
        <p:nvCxnSpPr>
          <p:cNvPr id="43" name="Shape 42"/>
          <p:cNvCxnSpPr>
            <a:stCxn id="36" idx="1"/>
            <a:endCxn id="40" idx="3"/>
          </p:cNvCxnSpPr>
          <p:nvPr/>
        </p:nvCxnSpPr>
        <p:spPr bwMode="auto">
          <a:xfrm rot="10800000" flipV="1">
            <a:off x="5221548" y="4050015"/>
            <a:ext cx="493452" cy="1565462"/>
          </a:xfrm>
          <a:prstGeom prst="bentConnector3">
            <a:avLst>
              <a:gd name="adj1" fmla="val 50000"/>
            </a:avLst>
          </a:prstGeom>
          <a:solidFill>
            <a:schemeClr val="accent1"/>
          </a:solidFill>
          <a:ln w="19050" cap="flat" cmpd="sng" algn="ctr">
            <a:solidFill>
              <a:srgbClr val="FF0000"/>
            </a:solidFill>
            <a:prstDash val="solid"/>
            <a:round/>
            <a:headEnd type="none" w="med" len="med"/>
            <a:tailEnd type="arrow"/>
          </a:ln>
          <a:effectLst/>
        </p:spPr>
      </p:cxnSp>
      <p:cxnSp>
        <p:nvCxnSpPr>
          <p:cNvPr id="46" name="Shape 42"/>
          <p:cNvCxnSpPr>
            <a:stCxn id="36" idx="1"/>
            <a:endCxn id="41" idx="3"/>
          </p:cNvCxnSpPr>
          <p:nvPr/>
        </p:nvCxnSpPr>
        <p:spPr bwMode="auto">
          <a:xfrm rot="10800000" flipV="1">
            <a:off x="5196148" y="4050014"/>
            <a:ext cx="518852" cy="1990449"/>
          </a:xfrm>
          <a:prstGeom prst="bentConnector3">
            <a:avLst>
              <a:gd name="adj1" fmla="val 50000"/>
            </a:avLst>
          </a:prstGeom>
          <a:solidFill>
            <a:schemeClr val="accent1"/>
          </a:solidFill>
          <a:ln w="19050" cap="flat" cmpd="sng" algn="ctr">
            <a:solidFill>
              <a:srgbClr val="FF0000"/>
            </a:solidFill>
            <a:prstDash val="solid"/>
            <a:round/>
            <a:headEnd type="none" w="med" len="med"/>
            <a:tailEnd type="arrow"/>
          </a:ln>
          <a:effectLst/>
        </p:spPr>
      </p:cxnSp>
      <p:sp>
        <p:nvSpPr>
          <p:cNvPr id="30" name="TextBox 29"/>
          <p:cNvSpPr txBox="1"/>
          <p:nvPr/>
        </p:nvSpPr>
        <p:spPr>
          <a:xfrm>
            <a:off x="3241676" y="6178550"/>
            <a:ext cx="5673724" cy="553998"/>
          </a:xfrm>
          <a:prstGeom prst="rect">
            <a:avLst/>
          </a:prstGeom>
          <a:solidFill>
            <a:srgbClr val="FFFF00"/>
          </a:solidFill>
          <a:ln w="9525">
            <a:solidFill>
              <a:schemeClr val="tx1"/>
            </a:solidFill>
          </a:ln>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The full definition and additional guidance for OrgHrchy is located in the Activity Manpower Management Guide (AMM-G)</a:t>
            </a:r>
            <a:endParaRPr lang="en-US" sz="1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47799"/>
            <a:ext cx="8915400" cy="5257801"/>
          </a:xfrm>
          <a:prstGeom prst="rect">
            <a:avLst/>
          </a:prstGeom>
        </p:spPr>
      </p:pic>
      <p:sp>
        <p:nvSpPr>
          <p:cNvPr id="5" name="TextBox 4"/>
          <p:cNvSpPr txBox="1"/>
          <p:nvPr/>
        </p:nvSpPr>
        <p:spPr>
          <a:xfrm>
            <a:off x="349250" y="4648200"/>
            <a:ext cx="8534400" cy="1600438"/>
          </a:xfrm>
          <a:prstGeom prst="rect">
            <a:avLst/>
          </a:prstGeom>
          <a:solidFill>
            <a:srgbClr val="FFFF00"/>
          </a:solidFill>
          <a:scene3d>
            <a:camera prst="orthographicFront"/>
            <a:lightRig rig="threePt" dir="t"/>
          </a:scene3d>
          <a:sp3d>
            <a:bevelT w="139700" h="139700" prst="divot"/>
          </a:sp3d>
        </p:spPr>
        <p:txBody>
          <a:bodyPr wrap="square" rtlCol="0">
            <a:spAutoFit/>
          </a:bodyPr>
          <a:lstStyle/>
          <a:p>
            <a:pPr algn="ctr"/>
            <a:r>
              <a:rPr lang="en-US" sz="1400" b="1" u="sng" dirty="0" smtClean="0">
                <a:latin typeface="Arial" pitchFamily="34" charset="0"/>
                <a:cs typeface="Arial" pitchFamily="34" charset="0"/>
              </a:rPr>
              <a:t>References and Tools for defining the fields and their values are located in</a:t>
            </a:r>
            <a:r>
              <a:rPr lang="en-US" sz="1400" b="1" dirty="0" smtClean="0">
                <a:latin typeface="Arial" pitchFamily="34" charset="0"/>
                <a:cs typeface="Arial" pitchFamily="34" charset="0"/>
              </a:rPr>
              <a:t>:</a:t>
            </a:r>
            <a:endParaRPr lang="en-US" sz="1400" dirty="0" smtClean="0">
              <a:latin typeface="Arial" pitchFamily="34" charset="0"/>
              <a:cs typeface="Arial" pitchFamily="34" charset="0"/>
            </a:endParaRPr>
          </a:p>
          <a:p>
            <a:pPr marL="114300" indent="-114300">
              <a:buFont typeface="Arial" pitchFamily="34" charset="0"/>
              <a:buChar char="•"/>
            </a:pPr>
            <a:r>
              <a:rPr lang="en-US" sz="1400" dirty="0" smtClean="0">
                <a:latin typeface="Arial" pitchFamily="34" charset="0"/>
                <a:cs typeface="Arial" pitchFamily="34" charset="0"/>
                <a:hlinkClick r:id="rId3"/>
              </a:rPr>
              <a:t>http://www.public.navy.mil/BUPERS-NPC/ORGANIZATION/NAVMAC/Pages/NAVMACInformation.aspx</a:t>
            </a:r>
            <a:endParaRPr lang="en-US" sz="1400" dirty="0" smtClean="0">
              <a:latin typeface="Arial" pitchFamily="34" charset="0"/>
              <a:cs typeface="Arial" pitchFamily="34" charset="0"/>
            </a:endParaRPr>
          </a:p>
          <a:p>
            <a:pPr marL="114300" indent="-114300">
              <a:buFont typeface="Arial" pitchFamily="34" charset="0"/>
              <a:buChar char="•"/>
            </a:pPr>
            <a:r>
              <a:rPr lang="en-US" sz="1400" dirty="0" smtClean="0">
                <a:latin typeface="Arial" pitchFamily="34" charset="0"/>
                <a:cs typeface="Arial" pitchFamily="34" charset="0"/>
              </a:rPr>
              <a:t>OPNAVINST 1000.16 series</a:t>
            </a:r>
          </a:p>
          <a:p>
            <a:pPr marL="114300" indent="-114300">
              <a:buFont typeface="Arial" pitchFamily="34" charset="0"/>
              <a:buChar char="•"/>
            </a:pPr>
            <a:r>
              <a:rPr lang="en-US" sz="1400" dirty="0" smtClean="0">
                <a:latin typeface="Arial" pitchFamily="34" charset="0"/>
                <a:cs typeface="Arial" pitchFamily="34" charset="0"/>
              </a:rPr>
              <a:t>Activity Manpower Management Guide (AMM-G) </a:t>
            </a:r>
          </a:p>
          <a:p>
            <a:pPr marL="114300" indent="-114300">
              <a:buFont typeface="Arial" pitchFamily="34" charset="0"/>
              <a:buChar char="•"/>
            </a:pPr>
            <a:r>
              <a:rPr lang="en-US" sz="1400" dirty="0" smtClean="0">
                <a:latin typeface="Arial" pitchFamily="34" charset="0"/>
                <a:cs typeface="Arial" pitchFamily="34" charset="0"/>
              </a:rPr>
              <a:t>NAVPERS 18068 Vol I &amp; II Manual of Navy Enlisted Manpower and Personnel Classifications and Occupational Standards</a:t>
            </a:r>
          </a:p>
          <a:p>
            <a:pPr marL="114300" indent="-114300">
              <a:buFont typeface="Arial" pitchFamily="34" charset="0"/>
              <a:buChar char="•"/>
            </a:pPr>
            <a:r>
              <a:rPr lang="en-US" sz="1400" dirty="0" smtClean="0">
                <a:latin typeface="Arial" pitchFamily="34" charset="0"/>
                <a:cs typeface="Arial" pitchFamily="34" charset="0"/>
              </a:rPr>
              <a:t>NAVPERS 15839 Vol I Manual of Navy Officer Manpower and Personnel Classifications</a:t>
            </a:r>
          </a:p>
        </p:txBody>
      </p:sp>
      <p:pic>
        <p:nvPicPr>
          <p:cNvPr id="7" name="Picture 6"/>
          <p:cNvPicPr/>
          <p:nvPr/>
        </p:nvPicPr>
        <p:blipFill>
          <a:blip r:embed="rId4" cstate="print"/>
          <a:srcRect/>
          <a:stretch>
            <a:fillRect/>
          </a:stretch>
        </p:blipFill>
        <p:spPr bwMode="auto">
          <a:xfrm>
            <a:off x="0" y="0"/>
            <a:ext cx="1066800" cy="1066800"/>
          </a:xfrm>
          <a:prstGeom prst="rect">
            <a:avLst/>
          </a:prstGeom>
          <a:noFill/>
          <a:ln w="9525">
            <a:noFill/>
            <a:miter lim="800000"/>
            <a:headEnd/>
            <a:tailEnd/>
          </a:ln>
        </p:spPr>
      </p:pic>
      <p:sp>
        <p:nvSpPr>
          <p:cNvPr id="8"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
        <p:nvSpPr>
          <p:cNvPr id="6" name="Slide Number Placeholder 4"/>
          <p:cNvSpPr>
            <a:spLocks noGrp="1"/>
          </p:cNvSpPr>
          <p:nvPr>
            <p:ph type="sldNum" sz="quarter" idx="11"/>
          </p:nvPr>
        </p:nvSpPr>
        <p:spPr>
          <a:xfrm>
            <a:off x="7239000" y="6553200"/>
            <a:ext cx="1905000" cy="304800"/>
          </a:xfrm>
        </p:spPr>
        <p:txBody>
          <a:bodyPr/>
          <a:lstStyle/>
          <a:p>
            <a:pPr>
              <a:defRPr/>
            </a:pPr>
            <a:fld id="{59081BF5-2666-4653-9EB4-F2730B97BDC5}"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9081BF5-2666-4653-9EB4-F2730B97BDC5}" type="slidenum">
              <a:rPr lang="en-US" smtClean="0"/>
              <a:pPr>
                <a:defRPr/>
              </a:pPr>
              <a:t>26</a:t>
            </a:fld>
            <a:endParaRPr lang="en-US" dirty="0"/>
          </a:p>
        </p:txBody>
      </p:sp>
      <p:sp>
        <p:nvSpPr>
          <p:cNvPr id="7" name="Content Placeholder 6"/>
          <p:cNvSpPr>
            <a:spLocks noGrp="1"/>
          </p:cNvSpPr>
          <p:nvPr>
            <p:ph idx="1"/>
          </p:nvPr>
        </p:nvSpPr>
        <p:spPr>
          <a:xfrm>
            <a:off x="685800" y="1371600"/>
            <a:ext cx="7772400" cy="5181600"/>
          </a:xfrm>
        </p:spPr>
        <p:txBody>
          <a:bodyPr/>
          <a:lstStyle/>
          <a:p>
            <a:pPr algn="ctr">
              <a:buNone/>
            </a:pPr>
            <a:endParaRPr lang="en-US" sz="8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Questions?</a:t>
            </a:r>
          </a:p>
          <a:p>
            <a:endParaRPr lang="en-US" dirty="0" smtClean="0"/>
          </a:p>
          <a:p>
            <a:endParaRPr lang="en-US" dirty="0" smtClean="0"/>
          </a:p>
          <a:p>
            <a:endParaRPr lang="en-US" dirty="0" smtClean="0"/>
          </a:p>
          <a:p>
            <a:endParaRPr lang="en-US" dirty="0"/>
          </a:p>
        </p:txBody>
      </p:sp>
      <p:pic>
        <p:nvPicPr>
          <p:cNvPr id="4" name="Picture 3"/>
          <p:cNvPicPr/>
          <p:nvPr/>
        </p:nvPicPr>
        <p:blipFill>
          <a:blip r:embed="rId3" cstate="print"/>
          <a:srcRect/>
          <a:stretch>
            <a:fillRect/>
          </a:stretch>
        </p:blipFill>
        <p:spPr bwMode="auto">
          <a:xfrm>
            <a:off x="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001000" cy="1066800"/>
          </a:xfrm>
          <a:noFill/>
          <a:ln w="9525">
            <a:noFill/>
            <a:miter lim="800000"/>
            <a:headEnd/>
            <a:tailEnd/>
          </a:ln>
        </p:spPr>
        <p:txBody>
          <a:bodyPr vert="horz" wrap="square" lIns="91440" tIns="45720" rIns="91440" bIns="45720" numCol="1" anchor="ctr" anchorCtr="0" compatLnSpc="1">
            <a:prstTxWarp prst="textNoShape">
              <a:avLst/>
            </a:prstTxWarp>
          </a:bodyPr>
          <a:lstStyle/>
          <a:p>
            <a:pPr lvl="1"/>
            <a:r>
              <a:rPr lang="en-GB" sz="3200" b="0" i="0" dirty="0" smtClean="0">
                <a:latin typeface="Arial" pitchFamily="34" charset="0"/>
                <a:cs typeface="Arial" pitchFamily="34" charset="0"/>
              </a:rPr>
              <a:t>Streamlined Activity Manpower Document (S-AMD)</a:t>
            </a:r>
            <a:endParaRPr lang="en-GB" sz="3200" b="0" i="0" dirty="0">
              <a:latin typeface="Arial" pitchFamily="34" charset="0"/>
              <a:cs typeface="Arial" pitchFamily="34" charset="0"/>
            </a:endParaRPr>
          </a:p>
        </p:txBody>
      </p:sp>
      <p:sp>
        <p:nvSpPr>
          <p:cNvPr id="3" name="Content Placeholder 2"/>
          <p:cNvSpPr>
            <a:spLocks noGrp="1"/>
          </p:cNvSpPr>
          <p:nvPr>
            <p:ph idx="1"/>
          </p:nvPr>
        </p:nvSpPr>
        <p:spPr>
          <a:xfrm>
            <a:off x="228600" y="1600200"/>
            <a:ext cx="8610600" cy="4953000"/>
          </a:xfrm>
          <a:noFill/>
          <a:ln w="9525">
            <a:noFill/>
            <a:miter lim="800000"/>
            <a:headEnd/>
            <a:tailEnd/>
          </a:ln>
        </p:spPr>
        <p:txBody>
          <a:bodyPr vert="horz" wrap="square" lIns="91440" tIns="45720" rIns="91440" bIns="45720" numCol="1" anchor="t" anchorCtr="0" compatLnSpc="1">
            <a:prstTxWarp prst="textNoShape">
              <a:avLst/>
            </a:prstTxWarp>
          </a:bodyPr>
          <a:lstStyle/>
          <a:p>
            <a:pPr>
              <a:buNone/>
            </a:pPr>
            <a:r>
              <a:rPr lang="en-US" sz="2800" dirty="0" smtClean="0">
                <a:latin typeface="Arial" pitchFamily="34" charset="0"/>
                <a:cs typeface="Arial" pitchFamily="34" charset="0"/>
              </a:rPr>
              <a:t>Goals:</a:t>
            </a:r>
          </a:p>
          <a:p>
            <a:pPr>
              <a:buNone/>
            </a:pPr>
            <a:endParaRPr lang="en-US" sz="1400" dirty="0" smtClean="0">
              <a:latin typeface="Arial" pitchFamily="34" charset="0"/>
              <a:cs typeface="Arial" pitchFamily="34" charset="0"/>
            </a:endParaRPr>
          </a:p>
          <a:p>
            <a:r>
              <a:rPr lang="en-US" dirty="0" smtClean="0">
                <a:latin typeface="Arial" pitchFamily="34" charset="0"/>
                <a:cs typeface="Arial" pitchFamily="34" charset="0"/>
              </a:rPr>
              <a:t>Easy-to-read Manpower Document</a:t>
            </a:r>
          </a:p>
          <a:p>
            <a:pPr marL="0" indent="0">
              <a:buNone/>
            </a:pPr>
            <a:endParaRPr lang="en-US" sz="1400" dirty="0" smtClean="0">
              <a:latin typeface="Arial" pitchFamily="34" charset="0"/>
              <a:cs typeface="Arial" pitchFamily="34" charset="0"/>
            </a:endParaRPr>
          </a:p>
          <a:p>
            <a:r>
              <a:rPr lang="en-US" dirty="0" smtClean="0">
                <a:latin typeface="Arial" pitchFamily="34" charset="0"/>
                <a:cs typeface="Arial" pitchFamily="34" charset="0"/>
              </a:rPr>
              <a:t>Quick,  ready reference for day-to-day manpower management.</a:t>
            </a:r>
          </a:p>
          <a:p>
            <a:pPr marL="0" indent="0">
              <a:buNone/>
            </a:pPr>
            <a:endParaRPr lang="en-US" sz="1400" dirty="0" smtClean="0">
              <a:latin typeface="Arial" pitchFamily="34" charset="0"/>
              <a:cs typeface="Arial" pitchFamily="34" charset="0"/>
            </a:endParaRPr>
          </a:p>
          <a:p>
            <a:r>
              <a:rPr lang="en-US" dirty="0" smtClean="0">
                <a:latin typeface="Arial" pitchFamily="34" charset="0"/>
                <a:cs typeface="Arial" pitchFamily="34" charset="0"/>
              </a:rPr>
              <a:t>Streamlined display of an activity’s manpower requirements, authorizations, and specific manpower position data fields.</a:t>
            </a:r>
          </a:p>
          <a:p>
            <a:endParaRPr lang="en-US" sz="3600" dirty="0" smtClean="0">
              <a:latin typeface="Arial" pitchFamily="34" charset="0"/>
              <a:cs typeface="Arial" pitchFamily="34" charset="0"/>
            </a:endParaRPr>
          </a:p>
          <a:p>
            <a:pPr algn="ctr">
              <a:buNone/>
            </a:pPr>
            <a:r>
              <a:rPr lang="en-US" sz="3600" dirty="0" smtClean="0">
                <a:latin typeface="Arial" pitchFamily="34" charset="0"/>
                <a:cs typeface="Arial" pitchFamily="34" charset="0"/>
              </a:rPr>
              <a:t> </a:t>
            </a:r>
          </a:p>
          <a:p>
            <a:pPr algn="ctr">
              <a:buNone/>
            </a:pPr>
            <a:r>
              <a:rPr lang="en-US" sz="3600" dirty="0" smtClean="0">
                <a:latin typeface="Arial" pitchFamily="34" charset="0"/>
                <a:cs typeface="Arial" pitchFamily="34" charset="0"/>
              </a:rPr>
              <a:t>	</a:t>
            </a:r>
          </a:p>
        </p:txBody>
      </p:sp>
      <p:sp>
        <p:nvSpPr>
          <p:cNvPr id="5" name="Slide Number Placeholder 4"/>
          <p:cNvSpPr>
            <a:spLocks noGrp="1"/>
          </p:cNvSpPr>
          <p:nvPr>
            <p:ph type="sldNum" sz="quarter" idx="11"/>
          </p:nvPr>
        </p:nvSpPr>
        <p:spPr/>
        <p:txBody>
          <a:bodyPr/>
          <a:lstStyle/>
          <a:p>
            <a:pPr>
              <a:defRPr/>
            </a:pPr>
            <a:fld id="{59081BF5-2666-4653-9EB4-F2730B97BDC5}" type="slidenum">
              <a:rPr lang="en-US" smtClean="0"/>
              <a:pPr>
                <a:defRPr/>
              </a:pPr>
              <a:t>3</a:t>
            </a:fld>
            <a:endParaRPr lang="en-US" dirty="0"/>
          </a:p>
        </p:txBody>
      </p:sp>
      <p:pic>
        <p:nvPicPr>
          <p:cNvPr id="6" name="Picture 5"/>
          <p:cNvPicPr/>
          <p:nvPr/>
        </p:nvPicPr>
        <p:blipFill>
          <a:blip r:embed="rId3" cstate="print"/>
          <a:srcRect/>
          <a:stretch>
            <a:fillRect/>
          </a:stretch>
        </p:blipFill>
        <p:spPr bwMode="auto">
          <a:xfrm>
            <a:off x="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lvl="1"/>
            <a:r>
              <a:rPr lang="en-GB" sz="3200" b="0" i="0" dirty="0" smtClean="0">
                <a:latin typeface="Arial" pitchFamily="34" charset="0"/>
                <a:cs typeface="Arial" pitchFamily="34" charset="0"/>
              </a:rPr>
              <a:t>S-AMD</a:t>
            </a:r>
            <a:endParaRPr lang="en-US" sz="3200" b="0" i="0" dirty="0">
              <a:latin typeface="Arial" pitchFamily="34" charset="0"/>
              <a:cs typeface="Arial" pitchFamily="34" charset="0"/>
            </a:endParaRPr>
          </a:p>
        </p:txBody>
      </p:sp>
      <p:sp>
        <p:nvSpPr>
          <p:cNvPr id="3" name="Content Placeholder 2"/>
          <p:cNvSpPr>
            <a:spLocks noGrp="1"/>
          </p:cNvSpPr>
          <p:nvPr>
            <p:ph idx="1"/>
          </p:nvPr>
        </p:nvSpPr>
        <p:spPr>
          <a:xfrm>
            <a:off x="228600" y="1295400"/>
            <a:ext cx="8686800" cy="2133600"/>
          </a:xfrm>
        </p:spPr>
        <p:txBody>
          <a:bodyPr/>
          <a:lstStyle/>
          <a:p>
            <a:pPr>
              <a:spcBef>
                <a:spcPts val="0"/>
              </a:spcBef>
            </a:pPr>
            <a:r>
              <a:rPr lang="en-US" dirty="0" smtClean="0">
                <a:latin typeface="Arial" pitchFamily="34" charset="0"/>
                <a:cs typeface="Arial" pitchFamily="34" charset="0"/>
              </a:rPr>
              <a:t>The S-AMD report reflects a single line of position data that has been reformatted to identify specific manpower information making it easier to read and understand</a:t>
            </a:r>
          </a:p>
          <a:p>
            <a:pPr>
              <a:spcBef>
                <a:spcPts val="0"/>
              </a:spcBef>
            </a:pPr>
            <a:r>
              <a:rPr lang="en-US" dirty="0" smtClean="0">
                <a:latin typeface="Arial" pitchFamily="34" charset="0"/>
                <a:cs typeface="Arial" pitchFamily="34" charset="0"/>
              </a:rPr>
              <a:t>The S-AMD report streamlines the information into a quick, ready reference for all levels of manpower management. </a:t>
            </a:r>
          </a:p>
        </p:txBody>
      </p:sp>
      <p:sp>
        <p:nvSpPr>
          <p:cNvPr id="5" name="Slide Number Placeholder 4"/>
          <p:cNvSpPr>
            <a:spLocks noGrp="1"/>
          </p:cNvSpPr>
          <p:nvPr>
            <p:ph type="sldNum" sz="quarter" idx="11"/>
          </p:nvPr>
        </p:nvSpPr>
        <p:spPr/>
        <p:txBody>
          <a:bodyPr/>
          <a:lstStyle/>
          <a:p>
            <a:pPr>
              <a:defRPr/>
            </a:pPr>
            <a:fld id="{59081BF5-2666-4653-9EB4-F2730B97BDC5}" type="slidenum">
              <a:rPr lang="en-US" smtClean="0"/>
              <a:pPr>
                <a:defRPr/>
              </a:pPr>
              <a:t>4</a:t>
            </a:fld>
            <a:endParaRPr lang="en-US" dirty="0"/>
          </a:p>
        </p:txBody>
      </p:sp>
      <p:sp>
        <p:nvSpPr>
          <p:cNvPr id="7" name="Rectangle 6"/>
          <p:cNvSpPr/>
          <p:nvPr/>
        </p:nvSpPr>
        <p:spPr bwMode="auto">
          <a:xfrm>
            <a:off x="381000" y="3733800"/>
            <a:ext cx="8229600" cy="2819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25400"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ts val="200"/>
              </a:spcBef>
              <a:spcAft>
                <a:spcPts val="200"/>
              </a:spcAft>
              <a:buClrTx/>
              <a:buSzTx/>
              <a:buFontTx/>
              <a:buNone/>
              <a:tabLst/>
            </a:pPr>
            <a:r>
              <a:rPr kumimoji="0" lang="en-US" sz="2400" b="1" i="0" u="sng" strike="noStrike" cap="none" normalizeH="0" baseline="0" dirty="0" smtClean="0">
                <a:ln>
                  <a:noFill/>
                </a:ln>
                <a:solidFill>
                  <a:schemeClr val="tx1"/>
                </a:solidFill>
                <a:effectLst/>
                <a:latin typeface="Arial" pitchFamily="34" charset="0"/>
                <a:cs typeface="Arial" pitchFamily="34" charset="0"/>
              </a:rPr>
              <a:t>Characteristics of the S-AMD</a:t>
            </a:r>
          </a:p>
          <a:p>
            <a:pPr marL="176213" marR="0" indent="-176213" defTabSz="914400" eaLnBrk="1" latinLnBrk="0" hangingPunct="1">
              <a:spcBef>
                <a:spcPts val="200"/>
              </a:spcBef>
              <a:spcAft>
                <a:spcPts val="0"/>
              </a:spcAft>
              <a:buClrTx/>
              <a:buSzTx/>
              <a:buFont typeface="Arial" pitchFamily="34" charset="0"/>
              <a:buChar char="•"/>
              <a:tabLst/>
            </a:pPr>
            <a:r>
              <a:rPr lang="en-US" sz="2000" dirty="0" smtClean="0">
                <a:latin typeface="Arial" pitchFamily="34" charset="0"/>
                <a:cs typeface="Arial" pitchFamily="34" charset="0"/>
              </a:rPr>
              <a:t>Reduces the number of data headers (as compared to AMD) </a:t>
            </a:r>
          </a:p>
          <a:p>
            <a:pPr marL="176213" marR="0" indent="-176213" defTabSz="914400" eaLnBrk="1" latinLnBrk="0" hangingPunct="1">
              <a:spcBef>
                <a:spcPts val="200"/>
              </a:spcBef>
              <a:spcAft>
                <a:spcPts val="0"/>
              </a:spcAft>
              <a:buClrTx/>
              <a:buSzTx/>
              <a:buFont typeface="Arial" pitchFamily="34" charset="0"/>
              <a:buChar char="•"/>
              <a:tabLst/>
            </a:pPr>
            <a:r>
              <a:rPr lang="en-US" sz="2000" dirty="0" smtClean="0">
                <a:latin typeface="Arial" pitchFamily="34" charset="0"/>
                <a:cs typeface="Arial" pitchFamily="34" charset="0"/>
              </a:rPr>
              <a:t>Data headers and data are aligned </a:t>
            </a:r>
          </a:p>
          <a:p>
            <a:pPr marL="176213" marR="0" indent="-176213" defTabSz="914400" eaLnBrk="1" latinLnBrk="0" hangingPunct="1">
              <a:spcBef>
                <a:spcPts val="200"/>
              </a:spcBef>
              <a:spcAft>
                <a:spcPts val="0"/>
              </a:spcAft>
              <a:buClrTx/>
              <a:buSzTx/>
              <a:buFont typeface="Arial" pitchFamily="34" charset="0"/>
              <a:buChar char="•"/>
              <a:tabLst/>
            </a:pPr>
            <a:r>
              <a:rPr lang="en-US" sz="2000" dirty="0" smtClean="0">
                <a:latin typeface="Arial" pitchFamily="34" charset="0"/>
                <a:cs typeface="Arial" pitchFamily="34" charset="0"/>
              </a:rPr>
              <a:t>Requirement and Authorization data displayed as a single line</a:t>
            </a:r>
          </a:p>
          <a:p>
            <a:pPr marL="176213" marR="0" indent="-176213" defTabSz="914400" eaLnBrk="1" latinLnBrk="0" hangingPunct="1">
              <a:spcBef>
                <a:spcPts val="200"/>
              </a:spcBef>
              <a:spcAft>
                <a:spcPts val="0"/>
              </a:spcAft>
              <a:buClrTx/>
              <a:buSzTx/>
              <a:buFont typeface="Arial" pitchFamily="34" charset="0"/>
              <a:buChar char="•"/>
              <a:tabLst/>
            </a:pPr>
            <a:r>
              <a:rPr lang="en-US" sz="2000" dirty="0" smtClean="0">
                <a:latin typeface="Arial" pitchFamily="34" charset="0"/>
                <a:cs typeface="Arial" pitchFamily="34" charset="0"/>
              </a:rPr>
              <a:t>Similar Officer, Enlisted, and Civilian data is aligned</a:t>
            </a:r>
          </a:p>
          <a:p>
            <a:pPr marL="633413" lvl="2" indent="-176213">
              <a:spcBef>
                <a:spcPts val="200"/>
              </a:spcBef>
              <a:spcAft>
                <a:spcPts val="0"/>
              </a:spcAft>
              <a:buFont typeface="Wingdings" pitchFamily="2" charset="2"/>
              <a:buChar char="Ø"/>
            </a:pPr>
            <a:r>
              <a:rPr lang="en-US" sz="1800" dirty="0" smtClean="0">
                <a:latin typeface="Arial" pitchFamily="34" charset="0"/>
                <a:cs typeface="Arial" pitchFamily="34" charset="0"/>
              </a:rPr>
              <a:t>e.g., Officer Designator, Enlisted Rate, Civilian Occupational Series</a:t>
            </a:r>
          </a:p>
          <a:p>
            <a:pPr marL="176213" marR="0" indent="-176213" defTabSz="914400" eaLnBrk="1" latinLnBrk="0" hangingPunct="1">
              <a:spcBef>
                <a:spcPts val="200"/>
              </a:spcBef>
              <a:spcAft>
                <a:spcPts val="0"/>
              </a:spcAft>
              <a:buClrTx/>
              <a:buSzTx/>
              <a:buFont typeface="Arial" pitchFamily="34" charset="0"/>
              <a:buChar char="•"/>
              <a:tabLst/>
            </a:pPr>
            <a:r>
              <a:rPr lang="en-US" sz="2000" dirty="0" smtClean="0">
                <a:latin typeface="Arial" pitchFamily="34" charset="0"/>
                <a:cs typeface="Arial" pitchFamily="34" charset="0"/>
              </a:rPr>
              <a:t>Focuses on “positional” data vice non-positional data</a:t>
            </a:r>
          </a:p>
          <a:p>
            <a:pPr marL="176213" marR="0" indent="-176213" defTabSz="914400" eaLnBrk="1" latinLnBrk="0" hangingPunct="1">
              <a:spcBef>
                <a:spcPts val="200"/>
              </a:spcBef>
              <a:spcAft>
                <a:spcPts val="0"/>
              </a:spcAft>
              <a:buClrTx/>
              <a:buSzTx/>
              <a:buFont typeface="Arial" pitchFamily="34" charset="0"/>
              <a:buChar char="•"/>
              <a:tabLst/>
            </a:pPr>
            <a:r>
              <a:rPr lang="en-US" sz="2000" dirty="0" smtClean="0">
                <a:latin typeface="Arial" pitchFamily="34" charset="0"/>
                <a:cs typeface="Arial" pitchFamily="34" charset="0"/>
              </a:rPr>
              <a:t>Displays BSO, Activity and Activity funding information</a:t>
            </a:r>
          </a:p>
        </p:txBody>
      </p:sp>
      <p:pic>
        <p:nvPicPr>
          <p:cNvPr id="8" name="Picture 7"/>
          <p:cNvPicPr/>
          <p:nvPr/>
        </p:nvPicPr>
        <p:blipFill>
          <a:blip r:embed="rId3" cstate="print"/>
          <a:srcRect/>
          <a:stretch>
            <a:fillRect/>
          </a:stretch>
        </p:blipFill>
        <p:spPr bwMode="auto">
          <a:xfrm>
            <a:off x="0" y="0"/>
            <a:ext cx="106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43626"/>
            <a:ext cx="8839200" cy="5257801"/>
          </a:xfrm>
          <a:prstGeom prst="rect">
            <a:avLst/>
          </a:prstGeom>
        </p:spPr>
      </p:pic>
      <p:sp>
        <p:nvSpPr>
          <p:cNvPr id="13" name="Rectangle 12"/>
          <p:cNvSpPr/>
          <p:nvPr/>
        </p:nvSpPr>
        <p:spPr>
          <a:xfrm>
            <a:off x="914400" y="228600"/>
            <a:ext cx="76962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1" algn="ctr" eaLnBrk="0" hangingPunct="0"/>
            <a:r>
              <a:rPr lang="en-US" sz="4400" dirty="0" smtClean="0">
                <a:solidFill>
                  <a:srgbClr val="000066"/>
                </a:solidFill>
                <a:latin typeface="Arial" pitchFamily="34" charset="0"/>
                <a:cs typeface="Arial" pitchFamily="34" charset="0"/>
              </a:rPr>
              <a:t> </a:t>
            </a:r>
          </a:p>
        </p:txBody>
      </p:sp>
      <p:sp>
        <p:nvSpPr>
          <p:cNvPr id="5" name="TextBox 4"/>
          <p:cNvSpPr txBox="1"/>
          <p:nvPr/>
        </p:nvSpPr>
        <p:spPr>
          <a:xfrm>
            <a:off x="1905000" y="3373489"/>
            <a:ext cx="2133600" cy="323165"/>
          </a:xfrm>
          <a:prstGeom prst="rect">
            <a:avLst/>
          </a:prstGeom>
          <a:solidFill>
            <a:schemeClr val="accent1">
              <a:lumMod val="20000"/>
              <a:lumOff val="80000"/>
            </a:schemeClr>
          </a:solidFill>
          <a:scene3d>
            <a:camera prst="orthographicFront"/>
            <a:lightRig rig="threePt" dir="t"/>
          </a:scene3d>
          <a:sp3d>
            <a:bevelT w="101600" prst="riblet"/>
          </a:sp3d>
        </p:spPr>
        <p:txBody>
          <a:bodyPr wrap="square" rtlCol="0">
            <a:spAutoFit/>
          </a:bodyPr>
          <a:lstStyle/>
          <a:p>
            <a:r>
              <a:rPr lang="en-US" sz="1500" dirty="0" smtClean="0">
                <a:latin typeface="Arial" pitchFamily="34" charset="0"/>
                <a:cs typeface="Arial" pitchFamily="34" charset="0"/>
              </a:rPr>
              <a:t>UIC &amp; Manpower BSO</a:t>
            </a:r>
            <a:endParaRPr lang="en-US" sz="1500" dirty="0">
              <a:latin typeface="Arial" pitchFamily="34" charset="0"/>
              <a:cs typeface="Arial" pitchFamily="34" charset="0"/>
            </a:endParaRPr>
          </a:p>
        </p:txBody>
      </p:sp>
      <p:sp>
        <p:nvSpPr>
          <p:cNvPr id="7" name="TextBox 6"/>
          <p:cNvSpPr txBox="1"/>
          <p:nvPr/>
        </p:nvSpPr>
        <p:spPr>
          <a:xfrm>
            <a:off x="4419600" y="3412728"/>
            <a:ext cx="4572000" cy="553998"/>
          </a:xfrm>
          <a:prstGeom prst="rect">
            <a:avLst/>
          </a:prstGeom>
          <a:solidFill>
            <a:schemeClr val="accent1">
              <a:lumMod val="20000"/>
              <a:lumOff val="80000"/>
            </a:schemeClr>
          </a:solidFill>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Resource Sponsor and Activity Funding Information</a:t>
            </a:r>
          </a:p>
          <a:p>
            <a:r>
              <a:rPr lang="en-US" sz="1500" i="1" dirty="0" smtClean="0">
                <a:latin typeface="Arial" pitchFamily="34" charset="0"/>
                <a:cs typeface="Arial" pitchFamily="34" charset="0"/>
              </a:rPr>
              <a:t> </a:t>
            </a:r>
            <a:r>
              <a:rPr lang="en-US" sz="1200" i="1" dirty="0" smtClean="0">
                <a:latin typeface="Arial" pitchFamily="34" charset="0"/>
                <a:cs typeface="Arial" pitchFamily="34" charset="0"/>
              </a:rPr>
              <a:t>(AKA Requirements Officer/RO)</a:t>
            </a:r>
            <a:endParaRPr lang="en-US" sz="1200" i="1" dirty="0">
              <a:latin typeface="Arial" pitchFamily="34" charset="0"/>
              <a:cs typeface="Arial" pitchFamily="34" charset="0"/>
            </a:endParaRPr>
          </a:p>
        </p:txBody>
      </p:sp>
      <p:cxnSp>
        <p:nvCxnSpPr>
          <p:cNvPr id="9" name="Straight Arrow Connector 8"/>
          <p:cNvCxnSpPr>
            <a:stCxn id="5" idx="0"/>
          </p:cNvCxnSpPr>
          <p:nvPr/>
        </p:nvCxnSpPr>
        <p:spPr bwMode="auto">
          <a:xfrm flipH="1" flipV="1">
            <a:off x="2590800" y="2687689"/>
            <a:ext cx="381000" cy="685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1" name="Straight Arrow Connector 10"/>
          <p:cNvCxnSpPr>
            <a:stCxn id="5" idx="0"/>
          </p:cNvCxnSpPr>
          <p:nvPr/>
        </p:nvCxnSpPr>
        <p:spPr bwMode="auto">
          <a:xfrm flipV="1">
            <a:off x="2971800" y="2687689"/>
            <a:ext cx="0" cy="685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a:stCxn id="5" idx="0"/>
          </p:cNvCxnSpPr>
          <p:nvPr/>
        </p:nvCxnSpPr>
        <p:spPr bwMode="auto">
          <a:xfrm flipV="1">
            <a:off x="2971800" y="2687689"/>
            <a:ext cx="685800" cy="685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V="1">
            <a:off x="6400800" y="2514600"/>
            <a:ext cx="1371600" cy="89812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V="1">
            <a:off x="6400800" y="2519191"/>
            <a:ext cx="981941" cy="88894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50" name="TextBox 49"/>
          <p:cNvSpPr txBox="1"/>
          <p:nvPr/>
        </p:nvSpPr>
        <p:spPr>
          <a:xfrm>
            <a:off x="152400" y="5486400"/>
            <a:ext cx="8839200" cy="553998"/>
          </a:xfrm>
          <a:prstGeom prst="rect">
            <a:avLst/>
          </a:prstGeom>
          <a:solidFill>
            <a:srgbClr val="FFFF00"/>
          </a:solidFill>
          <a:ln w="9525">
            <a:solidFill>
              <a:schemeClr val="tx1"/>
            </a:solidFill>
          </a:ln>
          <a:scene3d>
            <a:camera prst="orthographicFront"/>
            <a:lightRig rig="threePt" dir="t"/>
          </a:scene3d>
          <a:sp3d>
            <a:bevelT w="139700" h="139700" prst="divot"/>
          </a:sp3d>
        </p:spPr>
        <p:txBody>
          <a:bodyPr wrap="square" rtlCol="0">
            <a:spAutoFit/>
          </a:bodyPr>
          <a:lstStyle/>
          <a:p>
            <a:r>
              <a:rPr lang="en-US" sz="1500" dirty="0" smtClean="0">
                <a:latin typeface="Arial" pitchFamily="34" charset="0"/>
                <a:cs typeface="Arial" pitchFamily="34" charset="0"/>
              </a:rPr>
              <a:t>A complete list of BSO and Resource Sponsor Codes and the definitions as applicable can be located in the Activity Manpower Management Guide (AMM-G).</a:t>
            </a:r>
            <a:endParaRPr lang="en-US" sz="1500" dirty="0">
              <a:latin typeface="Arial" pitchFamily="34" charset="0"/>
              <a:cs typeface="Arial" pitchFamily="34" charset="0"/>
            </a:endParaRPr>
          </a:p>
        </p:txBody>
      </p:sp>
      <p:sp>
        <p:nvSpPr>
          <p:cNvPr id="17"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ular Callout 29"/>
          <p:cNvSpPr/>
          <p:nvPr/>
        </p:nvSpPr>
        <p:spPr bwMode="auto">
          <a:xfrm rot="4054618">
            <a:off x="1606879" y="2872587"/>
            <a:ext cx="834834" cy="551461"/>
          </a:xfrm>
          <a:prstGeom prst="wedgeRoundRectCallout">
            <a:avLst>
              <a:gd name="adj1" fmla="val -67675"/>
              <a:gd name="adj2" fmla="val 167913"/>
              <a:gd name="adj3" fmla="val 16667"/>
            </a:avLst>
          </a:prstGeom>
          <a:solidFill>
            <a:srgbClr val="FFE989"/>
          </a:solidFill>
          <a:ln w="25400"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algn="ctr"/>
            <a:endParaRPr lang="en-US" sz="1800" dirty="0" smtClean="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1394708"/>
            <a:ext cx="8699500" cy="4251324"/>
          </a:xfrm>
          <a:prstGeom prst="rect">
            <a:avLst/>
          </a:prstGeom>
        </p:spPr>
      </p:pic>
      <p:sp>
        <p:nvSpPr>
          <p:cNvPr id="21" name="Rectangle 20"/>
          <p:cNvSpPr/>
          <p:nvPr/>
        </p:nvSpPr>
        <p:spPr bwMode="auto">
          <a:xfrm>
            <a:off x="3581400" y="1524000"/>
            <a:ext cx="1981200" cy="2286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Left Brace 11"/>
          <p:cNvSpPr/>
          <p:nvPr/>
        </p:nvSpPr>
        <p:spPr bwMode="auto">
          <a:xfrm rot="16200000">
            <a:off x="7406628" y="5132500"/>
            <a:ext cx="431117" cy="2262578"/>
          </a:xfrm>
          <a:prstGeom prst="leftBrace">
            <a:avLst>
              <a:gd name="adj1" fmla="val 8333"/>
              <a:gd name="adj2" fmla="val 49510"/>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6593486" y="5691278"/>
            <a:ext cx="2057400" cy="502702"/>
          </a:xfrm>
          <a:prstGeom prst="rect">
            <a:avLst/>
          </a:prstGeom>
          <a:solidFill>
            <a:schemeClr val="accent6">
              <a:lumMod val="20000"/>
              <a:lumOff val="80000"/>
            </a:schemeClr>
          </a:solidFill>
        </p:spPr>
        <p:txBody>
          <a:bodyPr wrap="square" rtlCol="0">
            <a:spAutoFit/>
          </a:bodyPr>
          <a:lstStyle/>
          <a:p>
            <a:pPr algn="ctr">
              <a:lnSpc>
                <a:spcPts val="1600"/>
              </a:lnSpc>
            </a:pPr>
            <a:r>
              <a:rPr lang="en-US" sz="1200" b="1" dirty="0" smtClean="0">
                <a:latin typeface="Arial" pitchFamily="34" charset="0"/>
                <a:cs typeface="Arial" pitchFamily="34" charset="0"/>
              </a:rPr>
              <a:t>Similar data is under</a:t>
            </a:r>
          </a:p>
          <a:p>
            <a:pPr algn="ctr">
              <a:lnSpc>
                <a:spcPts val="1600"/>
              </a:lnSpc>
            </a:pPr>
            <a:r>
              <a:rPr lang="en-US" sz="1200" b="1" dirty="0" smtClean="0">
                <a:latin typeface="Arial" pitchFamily="34" charset="0"/>
                <a:cs typeface="Arial" pitchFamily="34" charset="0"/>
              </a:rPr>
              <a:t> one elements group</a:t>
            </a:r>
            <a:endParaRPr lang="en-US" sz="1200" dirty="0">
              <a:latin typeface="Arial" pitchFamily="34" charset="0"/>
              <a:cs typeface="Arial" pitchFamily="34" charset="0"/>
            </a:endParaRPr>
          </a:p>
        </p:txBody>
      </p:sp>
      <p:sp>
        <p:nvSpPr>
          <p:cNvPr id="14" name="Left Brace 13"/>
          <p:cNvSpPr/>
          <p:nvPr/>
        </p:nvSpPr>
        <p:spPr bwMode="auto">
          <a:xfrm rot="16200000">
            <a:off x="5750166" y="5732316"/>
            <a:ext cx="463072" cy="380998"/>
          </a:xfrm>
          <a:prstGeom prst="leftBrace">
            <a:avLst>
              <a:gd name="adj1" fmla="val 23077"/>
              <a:gd name="adj2" fmla="val 53846"/>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7033820" y="6444333"/>
            <a:ext cx="1143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Skill</a:t>
            </a:r>
            <a:endParaRPr lang="en-US" sz="1400" dirty="0">
              <a:latin typeface="Arial" pitchFamily="34" charset="0"/>
              <a:cs typeface="Arial" pitchFamily="34" charset="0"/>
            </a:endParaRPr>
          </a:p>
        </p:txBody>
      </p:sp>
      <p:sp>
        <p:nvSpPr>
          <p:cNvPr id="16" name="TextBox 15"/>
          <p:cNvSpPr txBox="1"/>
          <p:nvPr/>
        </p:nvSpPr>
        <p:spPr>
          <a:xfrm flipH="1">
            <a:off x="5894363" y="5645815"/>
            <a:ext cx="187378" cy="276999"/>
          </a:xfrm>
          <a:prstGeom prst="rect">
            <a:avLst/>
          </a:prstGeom>
          <a:solidFill>
            <a:schemeClr val="accent6">
              <a:lumMod val="20000"/>
              <a:lumOff val="80000"/>
            </a:schemeClr>
          </a:solidFill>
        </p:spPr>
        <p:txBody>
          <a:bodyPr wrap="square" rtlCol="0">
            <a:spAutoFit/>
          </a:bodyPr>
          <a:lstStyle/>
          <a:p>
            <a:pPr algn="ctr"/>
            <a:r>
              <a:rPr lang="en-US" sz="1200" b="1" dirty="0" smtClean="0">
                <a:latin typeface="Arial" pitchFamily="34" charset="0"/>
                <a:cs typeface="Arial" pitchFamily="34" charset="0"/>
              </a:rPr>
              <a:t>$</a:t>
            </a:r>
            <a:endParaRPr lang="en-US" sz="1200" b="1" dirty="0">
              <a:latin typeface="Arial" pitchFamily="34" charset="0"/>
              <a:cs typeface="Arial" pitchFamily="34" charset="0"/>
            </a:endParaRPr>
          </a:p>
        </p:txBody>
      </p:sp>
      <p:sp>
        <p:nvSpPr>
          <p:cNvPr id="17" name="TextBox 16"/>
          <p:cNvSpPr txBox="1"/>
          <p:nvPr/>
        </p:nvSpPr>
        <p:spPr>
          <a:xfrm>
            <a:off x="5029200" y="6106179"/>
            <a:ext cx="2057400" cy="646331"/>
          </a:xfrm>
          <a:prstGeom prst="rect">
            <a:avLst/>
          </a:prstGeom>
          <a:noFill/>
        </p:spPr>
        <p:txBody>
          <a:bodyPr wrap="square" rtlCol="0">
            <a:spAutoFit/>
          </a:bodyPr>
          <a:lstStyle/>
          <a:p>
            <a:pPr algn="ctr"/>
            <a:r>
              <a:rPr lang="en-US" sz="1400" b="1" dirty="0" smtClean="0">
                <a:latin typeface="Arial" pitchFamily="34" charset="0"/>
                <a:cs typeface="Arial" pitchFamily="34" charset="0"/>
              </a:rPr>
              <a:t>Funding</a:t>
            </a:r>
          </a:p>
          <a:p>
            <a:pPr algn="ctr"/>
            <a:r>
              <a:rPr lang="en-US" sz="1100" b="1" dirty="0" smtClean="0">
                <a:latin typeface="Arial" pitchFamily="34" charset="0"/>
                <a:cs typeface="Arial" pitchFamily="34" charset="0"/>
              </a:rPr>
              <a:t>Manpower Resource Code (MRC)</a:t>
            </a:r>
            <a:endParaRPr lang="en-US" sz="1100" b="1" dirty="0">
              <a:latin typeface="Arial" pitchFamily="34" charset="0"/>
              <a:cs typeface="Arial" pitchFamily="34" charset="0"/>
            </a:endParaRPr>
          </a:p>
        </p:txBody>
      </p:sp>
      <p:sp>
        <p:nvSpPr>
          <p:cNvPr id="20" name="Left Brace 19"/>
          <p:cNvSpPr/>
          <p:nvPr/>
        </p:nvSpPr>
        <p:spPr bwMode="auto">
          <a:xfrm rot="16200000">
            <a:off x="2017639" y="4180645"/>
            <a:ext cx="674132" cy="3947410"/>
          </a:xfrm>
          <a:prstGeom prst="leftBrace">
            <a:avLst>
              <a:gd name="adj1" fmla="val 8333"/>
              <a:gd name="adj2" fmla="val 50227"/>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Box 22"/>
          <p:cNvSpPr txBox="1"/>
          <p:nvPr/>
        </p:nvSpPr>
        <p:spPr>
          <a:xfrm>
            <a:off x="640204" y="6428945"/>
            <a:ext cx="3429000"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Position Information</a:t>
            </a:r>
          </a:p>
        </p:txBody>
      </p:sp>
      <p:sp>
        <p:nvSpPr>
          <p:cNvPr id="24" name="TextBox 23"/>
          <p:cNvSpPr txBox="1"/>
          <p:nvPr/>
        </p:nvSpPr>
        <p:spPr>
          <a:xfrm>
            <a:off x="419098" y="5840868"/>
            <a:ext cx="3871211" cy="276999"/>
          </a:xfrm>
          <a:prstGeom prst="rect">
            <a:avLst/>
          </a:prstGeom>
          <a:solidFill>
            <a:schemeClr val="accent6">
              <a:lumMod val="20000"/>
              <a:lumOff val="80000"/>
            </a:schemeClr>
          </a:solidFill>
        </p:spPr>
        <p:txBody>
          <a:bodyPr wrap="square" rtlCol="0">
            <a:spAutoFit/>
          </a:bodyPr>
          <a:lstStyle/>
          <a:p>
            <a:pPr algn="ctr"/>
            <a:r>
              <a:rPr lang="en-US" sz="1200" b="1" dirty="0" smtClean="0">
                <a:latin typeface="Arial" pitchFamily="34" charset="0"/>
                <a:cs typeface="Arial" pitchFamily="34" charset="0"/>
              </a:rPr>
              <a:t>Information is streamlined and easy to identify</a:t>
            </a:r>
            <a:endParaRPr lang="en-US" sz="1600" b="1" dirty="0">
              <a:latin typeface="Arial" pitchFamily="34" charset="0"/>
              <a:cs typeface="Arial" pitchFamily="34" charset="0"/>
            </a:endParaRPr>
          </a:p>
        </p:txBody>
      </p:sp>
      <p:pic>
        <p:nvPicPr>
          <p:cNvPr id="22" name="Picture 21"/>
          <p:cNvPicPr/>
          <p:nvPr/>
        </p:nvPicPr>
        <p:blipFill>
          <a:blip r:embed="rId4" cstate="print"/>
          <a:srcRect/>
          <a:stretch>
            <a:fillRect/>
          </a:stretch>
        </p:blipFill>
        <p:spPr bwMode="auto">
          <a:xfrm>
            <a:off x="0" y="0"/>
            <a:ext cx="1066800" cy="1143000"/>
          </a:xfrm>
          <a:prstGeom prst="rect">
            <a:avLst/>
          </a:prstGeom>
          <a:noFill/>
          <a:ln w="9525">
            <a:noFill/>
            <a:miter lim="800000"/>
            <a:headEnd/>
            <a:tailEnd/>
          </a:ln>
        </p:spPr>
      </p:pic>
      <p:sp>
        <p:nvSpPr>
          <p:cNvPr id="25"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
        <p:nvSpPr>
          <p:cNvPr id="26" name="Rounded Rectangular Callout 25"/>
          <p:cNvSpPr/>
          <p:nvPr/>
        </p:nvSpPr>
        <p:spPr bwMode="auto">
          <a:xfrm rot="4940661">
            <a:off x="1375139" y="3369280"/>
            <a:ext cx="867274" cy="634424"/>
          </a:xfrm>
          <a:prstGeom prst="wedgeRoundRectCallout">
            <a:avLst>
              <a:gd name="adj1" fmla="val -85051"/>
              <a:gd name="adj2" fmla="val 158844"/>
              <a:gd name="adj3" fmla="val 16667"/>
            </a:avLst>
          </a:prstGeom>
          <a:solidFill>
            <a:srgbClr val="FFE989"/>
          </a:solidFill>
          <a:ln w="25400"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algn="ctr"/>
            <a:endParaRPr lang="en-US" sz="1800" dirty="0" smtClean="0">
              <a:latin typeface="Arial" pitchFamily="34" charset="0"/>
              <a:cs typeface="Arial" pitchFamily="34" charset="0"/>
            </a:endParaRPr>
          </a:p>
        </p:txBody>
      </p:sp>
      <p:sp>
        <p:nvSpPr>
          <p:cNvPr id="28" name="Rounded Rectangular Callout 27"/>
          <p:cNvSpPr/>
          <p:nvPr/>
        </p:nvSpPr>
        <p:spPr bwMode="auto">
          <a:xfrm>
            <a:off x="1316153" y="3148317"/>
            <a:ext cx="1646420" cy="1076351"/>
          </a:xfrm>
          <a:prstGeom prst="wedgeRoundRectCallout">
            <a:avLst>
              <a:gd name="adj1" fmla="val -95493"/>
              <a:gd name="adj2" fmla="val 75714"/>
              <a:gd name="adj3" fmla="val 16667"/>
            </a:avLst>
          </a:prstGeom>
          <a:solidFill>
            <a:srgbClr val="FFE989"/>
          </a:solidFill>
          <a:ln w="25400" cap="flat" cmpd="sng" algn="ctr">
            <a:solidFill>
              <a:schemeClr val="tx1"/>
            </a:solidFill>
            <a:prstDash val="solid"/>
            <a:round/>
            <a:headEnd type="none" w="med" len="med"/>
            <a:tailEnd type="none" w="med" len="med"/>
          </a:ln>
          <a:effectLst/>
          <a:scene3d>
            <a:camera prst="orthographicFront"/>
            <a:lightRig rig="threePt" dir="t"/>
          </a:scene3d>
          <a:sp3d>
            <a:bevelT w="139700" h="139700" prst="divot"/>
          </a:sp3d>
        </p:spPr>
        <p:txBody>
          <a:bodyPr vert="horz" wrap="square" lIns="91440" tIns="45720" rIns="91440" bIns="45720" numCol="1" rtlCol="0" anchor="t" anchorCtr="0" compatLnSpc="1">
            <a:prstTxWarp prst="textNoShape">
              <a:avLst/>
            </a:prstTxWarp>
          </a:bodyPr>
          <a:lstStyle/>
          <a:p>
            <a:pPr algn="ctr"/>
            <a:r>
              <a:rPr lang="en-US" sz="1500" dirty="0" smtClean="0">
                <a:latin typeface="Arial" pitchFamily="34" charset="0"/>
                <a:cs typeface="Arial" pitchFamily="34" charset="0"/>
              </a:rPr>
              <a:t>The S-AMD displays each position as a single line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39200" cy="5257799"/>
          </a:xfrm>
          <a:prstGeom prst="rect">
            <a:avLst/>
          </a:prstGeom>
        </p:spPr>
      </p:pic>
      <p:sp>
        <p:nvSpPr>
          <p:cNvPr id="5" name="TextBox 4"/>
          <p:cNvSpPr txBox="1"/>
          <p:nvPr/>
        </p:nvSpPr>
        <p:spPr>
          <a:xfrm>
            <a:off x="381000" y="4648200"/>
            <a:ext cx="8534400" cy="1631216"/>
          </a:xfrm>
          <a:prstGeom prst="rect">
            <a:avLst/>
          </a:prstGeom>
          <a:solidFill>
            <a:srgbClr val="FFFF00"/>
          </a:solidFill>
          <a:scene3d>
            <a:camera prst="orthographicFront"/>
            <a:lightRig rig="threePt" dir="t"/>
          </a:scene3d>
          <a:sp3d>
            <a:bevelT w="139700" h="139700" prst="divot"/>
          </a:sp3d>
        </p:spPr>
        <p:txBody>
          <a:bodyPr wrap="square" rtlCol="0">
            <a:spAutoFit/>
          </a:bodyPr>
          <a:lstStyle/>
          <a:p>
            <a:pPr algn="ctr"/>
            <a:r>
              <a:rPr lang="en-US" sz="1400" b="1" u="sng" dirty="0" smtClean="0">
                <a:latin typeface="Arial" pitchFamily="34" charset="0"/>
                <a:cs typeface="Arial" pitchFamily="34" charset="0"/>
              </a:rPr>
              <a:t>References and Tools for defining the fields and their values are located in</a:t>
            </a:r>
            <a:r>
              <a:rPr lang="en-US" sz="1400" b="1" dirty="0" smtClean="0">
                <a:latin typeface="Arial" pitchFamily="34" charset="0"/>
                <a:cs typeface="Arial" pitchFamily="34" charset="0"/>
              </a:rPr>
              <a:t>:</a:t>
            </a:r>
            <a:endParaRPr lang="en-US" sz="1400" dirty="0" smtClean="0">
              <a:latin typeface="Arial" pitchFamily="34" charset="0"/>
              <a:cs typeface="Arial" pitchFamily="34" charset="0"/>
            </a:endParaRPr>
          </a:p>
          <a:p>
            <a:pPr marL="114300" indent="-114300">
              <a:buFont typeface="Arial" pitchFamily="34" charset="0"/>
              <a:buChar char="•"/>
            </a:pPr>
            <a:r>
              <a:rPr lang="en-US" sz="1400" u="sng" dirty="0">
                <a:hlinkClick r:id="rId3"/>
              </a:rPr>
              <a:t>http://www.public.navy.mil/bupers-npc/organization/navmac/Pages/NAVMACInformation.aspx </a:t>
            </a:r>
            <a:endParaRPr lang="en-US" sz="1400" u="sng" dirty="0" smtClean="0"/>
          </a:p>
          <a:p>
            <a:pPr marL="114300" indent="-114300">
              <a:buFont typeface="Arial" pitchFamily="34" charset="0"/>
              <a:buChar char="•"/>
            </a:pPr>
            <a:r>
              <a:rPr lang="en-US" sz="1400" dirty="0" smtClean="0">
                <a:latin typeface="Arial" pitchFamily="34" charset="0"/>
                <a:cs typeface="Arial" pitchFamily="34" charset="0"/>
              </a:rPr>
              <a:t>OPNAVINST 1000.16 series</a:t>
            </a:r>
          </a:p>
          <a:p>
            <a:pPr marL="114300" indent="-114300">
              <a:buFont typeface="Arial" pitchFamily="34" charset="0"/>
              <a:buChar char="•"/>
            </a:pPr>
            <a:r>
              <a:rPr lang="en-US" sz="1400" dirty="0" smtClean="0">
                <a:latin typeface="Arial" pitchFamily="34" charset="0"/>
                <a:cs typeface="Arial" pitchFamily="34" charset="0"/>
              </a:rPr>
              <a:t>Activity Manpower Management Guide (AMM-G) </a:t>
            </a:r>
          </a:p>
          <a:p>
            <a:pPr marL="114300" indent="-114300">
              <a:buFont typeface="Arial" pitchFamily="34" charset="0"/>
              <a:buChar char="•"/>
            </a:pPr>
            <a:r>
              <a:rPr lang="en-US" sz="1400" dirty="0" smtClean="0">
                <a:latin typeface="Arial" pitchFamily="34" charset="0"/>
                <a:cs typeface="Arial" pitchFamily="34" charset="0"/>
              </a:rPr>
              <a:t>NAVPERS 18068 Vol I &amp; II Manual of Navy Enlisted Manpower and Personnel Classifications and Occupational Standards</a:t>
            </a:r>
          </a:p>
          <a:p>
            <a:pPr marL="114300" indent="-114300">
              <a:buFont typeface="Arial" pitchFamily="34" charset="0"/>
              <a:buChar char="•"/>
            </a:pPr>
            <a:r>
              <a:rPr lang="en-US" sz="1400" dirty="0" smtClean="0">
                <a:latin typeface="Arial" pitchFamily="34" charset="0"/>
                <a:cs typeface="Arial" pitchFamily="34" charset="0"/>
              </a:rPr>
              <a:t>NAVPERS 15839 Vol I Manual of Navy Officer Manpower and Personnel Classifications</a:t>
            </a:r>
          </a:p>
        </p:txBody>
      </p:sp>
      <p:pic>
        <p:nvPicPr>
          <p:cNvPr id="7" name="Picture 6"/>
          <p:cNvPicPr/>
          <p:nvPr/>
        </p:nvPicPr>
        <p:blipFill>
          <a:blip r:embed="rId4" cstate="print"/>
          <a:srcRect/>
          <a:stretch>
            <a:fillRect/>
          </a:stretch>
        </p:blipFill>
        <p:spPr bwMode="auto">
          <a:xfrm>
            <a:off x="0" y="0"/>
            <a:ext cx="1066800" cy="1066800"/>
          </a:xfrm>
          <a:prstGeom prst="rect">
            <a:avLst/>
          </a:prstGeom>
          <a:noFill/>
          <a:ln w="9525">
            <a:noFill/>
            <a:miter lim="800000"/>
            <a:headEnd/>
            <a:tailEnd/>
          </a:ln>
        </p:spPr>
      </p:pic>
      <p:sp>
        <p:nvSpPr>
          <p:cNvPr id="8"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9081BF5-2666-4653-9EB4-F2730B97BDC5}" type="slidenum">
              <a:rPr lang="en-US" smtClean="0"/>
              <a:pPr>
                <a:defRPr/>
              </a:pPr>
              <a:t>8</a:t>
            </a:fld>
            <a:endParaRPr lang="en-US" dirty="0"/>
          </a:p>
        </p:txBody>
      </p:sp>
      <p:sp>
        <p:nvSpPr>
          <p:cNvPr id="7" name="Content Placeholder 6"/>
          <p:cNvSpPr>
            <a:spLocks noGrp="1"/>
          </p:cNvSpPr>
          <p:nvPr>
            <p:ph idx="1"/>
          </p:nvPr>
        </p:nvSpPr>
        <p:spPr>
          <a:xfrm>
            <a:off x="0" y="1524000"/>
            <a:ext cx="8991600" cy="5181600"/>
          </a:xfrm>
        </p:spPr>
        <p:txBody>
          <a:bodyPr/>
          <a:lstStyle/>
          <a:p>
            <a:pPr>
              <a:spcBef>
                <a:spcPts val="400"/>
              </a:spcBef>
              <a:spcAft>
                <a:spcPts val="200"/>
              </a:spcAft>
            </a:pPr>
            <a:endParaRPr lang="en-US" sz="2800" dirty="0" smtClean="0">
              <a:latin typeface="Arial" pitchFamily="34" charset="0"/>
              <a:cs typeface="Arial" pitchFamily="34" charset="0"/>
            </a:endParaRPr>
          </a:p>
          <a:p>
            <a:pPr>
              <a:spcBef>
                <a:spcPts val="400"/>
              </a:spcBef>
              <a:spcAft>
                <a:spcPts val="200"/>
              </a:spcAft>
            </a:pPr>
            <a:r>
              <a:rPr lang="en-US" sz="2800" dirty="0" smtClean="0">
                <a:latin typeface="Arial" pitchFamily="34" charset="0"/>
                <a:cs typeface="Arial" pitchFamily="34" charset="0"/>
              </a:rPr>
              <a:t>The S-AMD is an additional Manpower report option and is available through:</a:t>
            </a:r>
          </a:p>
          <a:p>
            <a:pPr lvl="1">
              <a:spcBef>
                <a:spcPts val="400"/>
              </a:spcBef>
              <a:spcAft>
                <a:spcPts val="200"/>
              </a:spcAft>
            </a:pPr>
            <a:endParaRPr lang="en-US" sz="2400" dirty="0" smtClean="0">
              <a:latin typeface="Arial" pitchFamily="34" charset="0"/>
              <a:cs typeface="Arial" pitchFamily="34" charset="0"/>
            </a:endParaRPr>
          </a:p>
          <a:p>
            <a:pPr lvl="1">
              <a:spcBef>
                <a:spcPts val="400"/>
              </a:spcBef>
              <a:spcAft>
                <a:spcPts val="200"/>
              </a:spcAft>
            </a:pPr>
            <a:r>
              <a:rPr lang="en-US" sz="2400" dirty="0" smtClean="0">
                <a:latin typeface="Arial" pitchFamily="34" charset="0"/>
                <a:cs typeface="Arial" pitchFamily="34" charset="0"/>
              </a:rPr>
              <a:t>Total Force Manpower Management System 2.0 (TFMMS 2.0)</a:t>
            </a:r>
          </a:p>
          <a:p>
            <a:pPr marL="457200" lvl="1" indent="0">
              <a:spcBef>
                <a:spcPts val="400"/>
              </a:spcBef>
              <a:spcAft>
                <a:spcPts val="200"/>
              </a:spcAft>
              <a:buNone/>
            </a:pPr>
            <a:endParaRPr lang="en-US" sz="2400" dirty="0" smtClean="0">
              <a:latin typeface="Arial" pitchFamily="34" charset="0"/>
              <a:cs typeface="Arial" pitchFamily="34" charset="0"/>
            </a:endParaRPr>
          </a:p>
          <a:p>
            <a:pPr marL="457200" lvl="1" indent="0">
              <a:spcBef>
                <a:spcPts val="400"/>
              </a:spcBef>
              <a:spcAft>
                <a:spcPts val="200"/>
              </a:spcAft>
              <a:buNone/>
            </a:pPr>
            <a:endParaRPr lang="en-US" sz="2400" dirty="0" smtClean="0">
              <a:latin typeface="Arial" pitchFamily="34" charset="0"/>
              <a:cs typeface="Arial" pitchFamily="34" charset="0"/>
            </a:endParaRPr>
          </a:p>
        </p:txBody>
      </p:sp>
      <p:pic>
        <p:nvPicPr>
          <p:cNvPr id="6" name="Picture 5"/>
          <p:cNvPicPr/>
          <p:nvPr/>
        </p:nvPicPr>
        <p:blipFill>
          <a:blip r:embed="rId3" cstate="print"/>
          <a:srcRect/>
          <a:stretch>
            <a:fillRect/>
          </a:stretch>
        </p:blipFill>
        <p:spPr bwMode="auto">
          <a:xfrm>
            <a:off x="0" y="0"/>
            <a:ext cx="1066800" cy="1143000"/>
          </a:xfrm>
          <a:prstGeom prst="rect">
            <a:avLst/>
          </a:prstGeom>
          <a:noFill/>
          <a:ln w="9525">
            <a:noFill/>
            <a:miter lim="800000"/>
            <a:headEnd/>
            <a:tailEnd/>
          </a:ln>
        </p:spPr>
      </p:pic>
      <p:sp>
        <p:nvSpPr>
          <p:cNvPr id="10" name="Title 1"/>
          <p:cNvSpPr txBox="1">
            <a:spLocks/>
          </p:cNvSpPr>
          <p:nvPr/>
        </p:nvSpPr>
        <p:spPr>
          <a:xfrm>
            <a:off x="838200" y="0"/>
            <a:ext cx="8001000" cy="990600"/>
          </a:xfrm>
          <a:prstGeom prst="rect">
            <a:avLst/>
          </a:prstGeom>
        </p:spPr>
        <p:txBody>
          <a:bodyPr anchor="ct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GB" sz="3200" u="none" strike="noStrike" kern="0" cap="none" spc="0" normalizeH="0" baseline="0" noProof="0" dirty="0" smtClean="0">
                <a:ln>
                  <a:noFill/>
                </a:ln>
                <a:solidFill>
                  <a:srgbClr val="000066"/>
                </a:solidFill>
                <a:effectLst/>
                <a:uLnTx/>
                <a:uFillTx/>
                <a:latin typeface="Arial" pitchFamily="34" charset="0"/>
                <a:cs typeface="Arial" pitchFamily="34" charset="0"/>
              </a:rPr>
              <a:t>S-AMD</a:t>
            </a:r>
            <a:endParaRPr kumimoji="0" lang="en-GB" sz="3200" u="none" strike="noStrike" kern="0" cap="none" spc="0" normalizeH="0" baseline="0" noProof="0" dirty="0">
              <a:ln>
                <a:noFill/>
              </a:ln>
              <a:solidFill>
                <a:srgbClr val="000066"/>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001000" cy="1066800"/>
          </a:xfrm>
        </p:spPr>
        <p:txBody>
          <a:bodyPr/>
          <a:lstStyle/>
          <a:p>
            <a:pPr lvl="1"/>
            <a:r>
              <a:rPr lang="en-US" sz="4000" b="0" i="0" dirty="0" smtClean="0">
                <a:latin typeface="Arial" pitchFamily="34" charset="0"/>
                <a:cs typeface="Arial" pitchFamily="34" charset="0"/>
              </a:rPr>
              <a:t/>
            </a:r>
            <a:br>
              <a:rPr lang="en-US" sz="4000" b="0" i="0" dirty="0" smtClean="0">
                <a:latin typeface="Arial" pitchFamily="34" charset="0"/>
                <a:cs typeface="Arial" pitchFamily="34" charset="0"/>
              </a:rPr>
            </a:br>
            <a:r>
              <a:rPr lang="en-US" sz="3200" b="0" i="0" dirty="0" smtClean="0">
                <a:latin typeface="Arial" pitchFamily="34" charset="0"/>
                <a:cs typeface="Arial" pitchFamily="34" charset="0"/>
              </a:rPr>
              <a:t>Activity Manpower Management Guide  (AMM-G)</a:t>
            </a:r>
            <a:br>
              <a:rPr lang="en-US" sz="3200" b="0" i="0" dirty="0" smtClean="0">
                <a:latin typeface="Arial" pitchFamily="34" charset="0"/>
                <a:cs typeface="Arial" pitchFamily="34" charset="0"/>
              </a:rPr>
            </a:br>
            <a:r>
              <a:rPr lang="en-GB" sz="4000" b="0" i="0" dirty="0" smtClean="0">
                <a:latin typeface="Arial" pitchFamily="34" charset="0"/>
                <a:cs typeface="Arial" pitchFamily="34" charset="0"/>
              </a:rPr>
              <a:t> </a:t>
            </a:r>
            <a:endParaRPr lang="en-GB" sz="4000" b="0" i="0" dirty="0">
              <a:latin typeface="Arial" pitchFamily="34" charset="0"/>
              <a:cs typeface="Arial" pitchFamily="34" charset="0"/>
            </a:endParaRPr>
          </a:p>
        </p:txBody>
      </p:sp>
      <p:sp>
        <p:nvSpPr>
          <p:cNvPr id="3" name="Content Placeholder 2"/>
          <p:cNvSpPr>
            <a:spLocks noGrp="1"/>
          </p:cNvSpPr>
          <p:nvPr>
            <p:ph idx="1"/>
          </p:nvPr>
        </p:nvSpPr>
        <p:spPr>
          <a:xfrm>
            <a:off x="228600" y="1377461"/>
            <a:ext cx="8763000" cy="5334000"/>
          </a:xfrm>
        </p:spPr>
        <p:txBody>
          <a:bodyPr/>
          <a:lstStyle/>
          <a:p>
            <a:r>
              <a:rPr lang="en-US" dirty="0" smtClean="0">
                <a:latin typeface="Arial" pitchFamily="34" charset="0"/>
                <a:cs typeface="Arial" pitchFamily="34" charset="0"/>
              </a:rPr>
              <a:t>The AMM-G is the primary reference document for data reflected on the S-AMD </a:t>
            </a:r>
          </a:p>
          <a:p>
            <a:endParaRPr lang="en-US" dirty="0">
              <a:latin typeface="Arial" pitchFamily="34" charset="0"/>
              <a:cs typeface="Arial" pitchFamily="34" charset="0"/>
            </a:endParaRPr>
          </a:p>
          <a:p>
            <a:r>
              <a:rPr lang="en-US" dirty="0" smtClean="0">
                <a:latin typeface="Arial" pitchFamily="34" charset="0"/>
                <a:cs typeface="Arial" pitchFamily="34" charset="0"/>
              </a:rPr>
              <a:t>The AMM-G:</a:t>
            </a:r>
          </a:p>
          <a:p>
            <a:pPr lvl="1"/>
            <a:r>
              <a:rPr lang="en-US" dirty="0" smtClean="0">
                <a:latin typeface="Arial" pitchFamily="34" charset="0"/>
                <a:cs typeface="Arial" pitchFamily="34" charset="0"/>
              </a:rPr>
              <a:t>Identifies manpower coding assigned to requirements and authorizations</a:t>
            </a:r>
          </a:p>
          <a:p>
            <a:pPr lvl="1"/>
            <a:r>
              <a:rPr lang="en-US" dirty="0" smtClean="0">
                <a:latin typeface="Arial" pitchFamily="34" charset="0"/>
                <a:cs typeface="Arial" pitchFamily="34" charset="0"/>
              </a:rPr>
              <a:t>Clarifies definitions and applicability of the code</a:t>
            </a:r>
          </a:p>
          <a:p>
            <a:pPr lvl="1"/>
            <a:r>
              <a:rPr lang="en-US" dirty="0" smtClean="0">
                <a:latin typeface="Arial" pitchFamily="34" charset="0"/>
                <a:cs typeface="Arial" pitchFamily="34" charset="0"/>
              </a:rPr>
              <a:t>Identifies responsible Program Manager/Office /Supporting Policy</a:t>
            </a:r>
          </a:p>
          <a:p>
            <a:pPr lvl="1"/>
            <a:r>
              <a:rPr lang="en-US" dirty="0" smtClean="0">
                <a:latin typeface="Arial" pitchFamily="34" charset="0"/>
                <a:cs typeface="Arial" pitchFamily="34" charset="0"/>
              </a:rPr>
              <a:t>Provides links to reference sites</a:t>
            </a:r>
          </a:p>
          <a:p>
            <a:pPr marL="457200" lvl="1"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Link to AMM-G:</a:t>
            </a:r>
          </a:p>
          <a:p>
            <a:pPr marL="0" indent="0">
              <a:buNone/>
            </a:pPr>
            <a:r>
              <a:rPr lang="en-US" sz="1600" u="sng" dirty="0" smtClean="0">
                <a:solidFill>
                  <a:srgbClr val="3333FF"/>
                </a:solidFill>
                <a:hlinkClick r:id="rId3"/>
              </a:rPr>
              <a:t> http://www.public.navy.mil/bupers-npc/organization/navmac/Pages/NAVMACInformation.aspx</a:t>
            </a:r>
            <a:endParaRPr lang="en-US" sz="1600" dirty="0" smtClean="0">
              <a:solidFill>
                <a:srgbClr val="3333FF"/>
              </a:solidFill>
            </a:endParaRPr>
          </a:p>
          <a:p>
            <a:pPr marL="0" indent="0">
              <a:buNone/>
            </a:pPr>
            <a:endParaRPr lang="en-US" dirty="0" smtClean="0">
              <a:solidFill>
                <a:schemeClr val="tx1"/>
              </a:solidFill>
              <a:latin typeface="Arial" pitchFamily="34" charset="0"/>
              <a:cs typeface="Arial" pitchFamily="34" charset="0"/>
            </a:endParaRPr>
          </a:p>
          <a:p>
            <a:pPr marL="0" indent="0">
              <a:buNone/>
            </a:pPr>
            <a:endParaRPr lang="en-US" dirty="0" smtClean="0">
              <a:solidFill>
                <a:schemeClr val="tx1"/>
              </a:solidFill>
              <a:latin typeface="Arial" pitchFamily="34" charset="0"/>
              <a:cs typeface="Arial" pitchFamily="34" charset="0"/>
            </a:endParaRPr>
          </a:p>
          <a:p>
            <a:endParaRPr lang="en-US" sz="2800" dirty="0" smtClean="0">
              <a:solidFill>
                <a:schemeClr val="tx1"/>
              </a:solidFill>
              <a:latin typeface="Arial" pitchFamily="34" charset="0"/>
              <a:cs typeface="Arial" pitchFamily="34" charset="0"/>
            </a:endParaRPr>
          </a:p>
          <a:p>
            <a:pPr algn="ctr">
              <a:buNone/>
            </a:pPr>
            <a:r>
              <a:rPr lang="en-US" sz="2000" i="1" dirty="0" smtClean="0">
                <a:latin typeface="Arial" pitchFamily="34" charset="0"/>
                <a:cs typeface="Arial" pitchFamily="34" charset="0"/>
              </a:rPr>
              <a:t> </a:t>
            </a:r>
          </a:p>
          <a:p>
            <a:pPr algn="ctr">
              <a:buNone/>
            </a:pPr>
            <a:r>
              <a:rPr lang="en-US" sz="2000" i="1" dirty="0" smtClean="0">
                <a:solidFill>
                  <a:schemeClr val="tx1"/>
                </a:solidFill>
                <a:latin typeface="Arial" pitchFamily="34" charset="0"/>
                <a:cs typeface="Arial" pitchFamily="34" charset="0"/>
              </a:rPr>
              <a:t>	 </a:t>
            </a:r>
          </a:p>
        </p:txBody>
      </p:sp>
      <p:sp>
        <p:nvSpPr>
          <p:cNvPr id="5" name="Slide Number Placeholder 4"/>
          <p:cNvSpPr>
            <a:spLocks noGrp="1"/>
          </p:cNvSpPr>
          <p:nvPr>
            <p:ph type="sldNum" sz="quarter" idx="11"/>
          </p:nvPr>
        </p:nvSpPr>
        <p:spPr/>
        <p:txBody>
          <a:bodyPr/>
          <a:lstStyle/>
          <a:p>
            <a:pPr>
              <a:defRPr/>
            </a:pPr>
            <a:fld id="{59081BF5-2666-4653-9EB4-F2730B97BDC5}" type="slidenum">
              <a:rPr lang="en-US" smtClean="0"/>
              <a:pPr>
                <a:defRPr/>
              </a:pPr>
              <a:t>9</a:t>
            </a:fld>
            <a:endParaRPr lang="en-US" dirty="0"/>
          </a:p>
        </p:txBody>
      </p:sp>
      <p:pic>
        <p:nvPicPr>
          <p:cNvPr id="6" name="Picture 5"/>
          <p:cNvPicPr/>
          <p:nvPr/>
        </p:nvPicPr>
        <p:blipFill>
          <a:blip r:embed="rId4" cstate="print"/>
          <a:srcRect/>
          <a:stretch>
            <a:fillRect/>
          </a:stretch>
        </p:blipFill>
        <p:spPr bwMode="auto">
          <a:xfrm>
            <a:off x="0" y="0"/>
            <a:ext cx="1066800" cy="1143000"/>
          </a:xfrm>
          <a:prstGeom prst="rect">
            <a:avLst/>
          </a:prstGeom>
          <a:noFill/>
          <a:ln w="9525">
            <a:noFill/>
            <a:miter lim="800000"/>
            <a:headEnd/>
            <a:tailEnd/>
          </a:ln>
        </p:spPr>
      </p:pic>
      <p:sp>
        <p:nvSpPr>
          <p:cNvPr id="9" name="Oval 8"/>
          <p:cNvSpPr/>
          <p:nvPr/>
        </p:nvSpPr>
        <p:spPr bwMode="auto">
          <a:xfrm>
            <a:off x="4876800" y="4114790"/>
            <a:ext cx="228600" cy="228600"/>
          </a:xfrm>
          <a:prstGeom prst="ellipse">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5F74E05047A4686FF148D7191FA04" ma:contentTypeVersion="2" ma:contentTypeDescription="Create a new document." ma:contentTypeScope="" ma:versionID="3144f8a655e734f5e8f45763f032b482">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10f1aa0a-179b-49cb-8a72-3a924897e106">STHYQZMEZ5WQ-1710158234-60</_dlc_DocId>
    <_dlc_DocIdUrl xmlns="10f1aa0a-179b-49cb-8a72-3a924897e106">
      <Url>http://open-web-1b-z1/bupers-npc/organization/navmac/_layouts/DocIdRedir.aspx?ID=STHYQZMEZ5WQ-1710158234-60</Url>
      <Description>STHYQZMEZ5WQ-1710158234-60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DF3A0B-73B6-4D68-9BCB-633B88A9FEB6}"/>
</file>

<file path=customXml/itemProps2.xml><?xml version="1.0" encoding="utf-8"?>
<ds:datastoreItem xmlns:ds="http://schemas.openxmlformats.org/officeDocument/2006/customXml" ds:itemID="{A4495875-40E9-4805-8E60-29DC49CF915A}"/>
</file>

<file path=customXml/itemProps3.xml><?xml version="1.0" encoding="utf-8"?>
<ds:datastoreItem xmlns:ds="http://schemas.openxmlformats.org/officeDocument/2006/customXml" ds:itemID="{A4495875-40E9-4805-8E60-29DC49CF915A}">
  <ds:schemaRefs>
    <ds:schemaRef ds:uri="http://schemas.microsoft.com/office/2006/documentManagement/types"/>
    <ds:schemaRef ds:uri="http://schemas.microsoft.com/sharepoint/v3"/>
    <ds:schemaRef ds:uri="10f1aa0a-179b-49cb-8a72-3a924897e106"/>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A1D3DB7-7801-4162-B19A-0EE9C60DE05F}"/>
</file>

<file path=customXml/itemProps5.xml><?xml version="1.0" encoding="utf-8"?>
<ds:datastoreItem xmlns:ds="http://schemas.openxmlformats.org/officeDocument/2006/customXml" ds:itemID="{0B0CE8FA-4A84-443A-A2F7-08AC1C501129}"/>
</file>

<file path=docProps/app.xml><?xml version="1.0" encoding="utf-8"?>
<Properties xmlns="http://schemas.openxmlformats.org/officeDocument/2006/extended-properties" xmlns:vt="http://schemas.openxmlformats.org/officeDocument/2006/docPropsVTypes">
  <Template/>
  <TotalTime>39860</TotalTime>
  <Words>3181</Words>
  <Application>Microsoft Office PowerPoint</Application>
  <PresentationFormat>On-screen Show (4:3)</PresentationFormat>
  <Paragraphs>288</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Objectives</vt:lpstr>
      <vt:lpstr>Streamlined Activity Manpower Document (S-AMD)</vt:lpstr>
      <vt:lpstr>S-AMD</vt:lpstr>
      <vt:lpstr>PowerPoint Presentation</vt:lpstr>
      <vt:lpstr>PowerPoint Presentation</vt:lpstr>
      <vt:lpstr>PowerPoint Presentation</vt:lpstr>
      <vt:lpstr>PowerPoint Presentation</vt:lpstr>
      <vt:lpstr> Activity Manpower Management Guide  (AMM-G)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Navy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Workforce Analysis</dc:subject>
  <dc:creator>NAVMAC</dc:creator>
  <cp:lastModifiedBy>Arnold, Leanne CIV NAVMAC, Code 20</cp:lastModifiedBy>
  <cp:revision>1778</cp:revision>
  <cp:lastPrinted>2018-02-06T18:43:51Z</cp:lastPrinted>
  <dcterms:created xsi:type="dcterms:W3CDTF">2006-01-19T13:23:02Z</dcterms:created>
  <dcterms:modified xsi:type="dcterms:W3CDTF">2018-02-07T17:04:18Z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0x010100E4F5F74E05047A4686FF148D7191FA04</vt:lpwstr>
  </property>
  <property fmtid="{D5CDD505-2E9C-101B-9397-08002B2CF9AE}" pid="3" name="Order">
    <vt:r8>6000</vt:r8>
  </property>
  <property fmtid="{D5CDD505-2E9C-101B-9397-08002B2CF9AE}" pid="4" name="_dlc_DocIdItemGuid">
    <vt:lpwstr>4839bf68-4287-4b8a-b365-899d8f72b2f4</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