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700F3-4839-4546-9AF2-FA382F9487D9}" type="datetimeFigureOut">
              <a:rPr lang="en-US" smtClean="0"/>
              <a:t>11/9/2022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1FCCE-2D63-4E6A-8783-7A5D4D9CD2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36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14C6-A136-4C1D-A851-E06467F31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430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14C6-A136-4C1D-A851-E06467F31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39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14C6-A136-4C1D-A851-E06467F31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381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1277600" cy="777240"/>
          </a:xfrm>
          <a:prstGeom prst="rect">
            <a:avLst/>
          </a:prstGeom>
        </p:spPr>
        <p:txBody>
          <a:bodyPr rIns="0" anchor="ctr"/>
          <a:lstStyle>
            <a:lvl1pPr algn="r">
              <a:defRPr sz="24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11582400" cy="4779962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buFont typeface="Wingdings" panose="05000000000000000000" pitchFamily="2" charset="2"/>
              <a:buChar char="§"/>
              <a:defRPr sz="15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-171450">
              <a:buFont typeface="Arial" panose="020B0604020202020204" pitchFamily="34" charset="0"/>
              <a:buChar char="•"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03647" indent="-171450">
              <a:buFont typeface="Arial" panose="020B0604020202020204" pitchFamily="34" charset="0"/>
              <a:buChar char="̶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75097" indent="-171450"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46547" indent="-171450">
              <a:buFont typeface="Arial" panose="020B0604020202020204" pitchFamily="34" charset="0"/>
              <a:buChar char="•"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175996" y="6617253"/>
            <a:ext cx="711200" cy="240748"/>
          </a:xfrm>
          <a:prstGeom prst="rect">
            <a:avLst/>
          </a:prstGeom>
        </p:spPr>
        <p:txBody>
          <a:bodyPr rIns="0"/>
          <a:lstStyle>
            <a:lvl1pPr algn="r">
              <a:defRPr sz="75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5" y="232520"/>
            <a:ext cx="1036320" cy="77724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8185151" y="6688138"/>
            <a:ext cx="1219200" cy="91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9682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mbper Stic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1277600" cy="777240"/>
          </a:xfrm>
          <a:prstGeom prst="rect">
            <a:avLst/>
          </a:prstGeom>
        </p:spPr>
        <p:txBody>
          <a:bodyPr rIns="0" anchor="ctr"/>
          <a:lstStyle>
            <a:lvl1pPr algn="r">
              <a:defRPr sz="32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11582400" cy="4779962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spcBef>
                <a:spcPts val="0"/>
              </a:spcBef>
              <a:buFont typeface="Wingdings" panose="05000000000000000000" pitchFamily="2" charset="2"/>
              <a:buChar char="§"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4863" indent="-234950">
              <a:buFont typeface="Arial" panose="020B0604020202020204" pitchFamily="34" charset="0"/>
              <a:buChar char="̶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33463" indent="-228600"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62063" indent="-228600">
              <a:buFont typeface="Arial" panose="020B0604020202020204" pitchFamily="34" charset="0"/>
              <a:buChar char="•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175996" y="6617253"/>
            <a:ext cx="7112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311151" y="6106188"/>
            <a:ext cx="11576045" cy="458834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rgbClr val="0000FF"/>
              </a:gs>
            </a:gsLst>
            <a:lin ang="16200000" scaled="1"/>
            <a:tileRect/>
          </a:gradFill>
        </p:spPr>
        <p:txBody>
          <a:bodyPr lIns="0" tIns="0" rIns="0" bIns="0" anchor="ctr"/>
          <a:lstStyle>
            <a:lvl1pPr marL="0" indent="0" algn="ctr">
              <a:spcBef>
                <a:spcPts val="0"/>
              </a:spcBef>
              <a:buNone/>
              <a:defRPr sz="1800" b="1" i="1">
                <a:solidFill>
                  <a:schemeClr val="bg1"/>
                </a:solidFill>
              </a:defRPr>
            </a:lvl1pPr>
            <a:lvl2pPr marL="457200" indent="0" algn="ctr">
              <a:buNone/>
              <a:defRPr sz="18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800" b="1"/>
            </a:lvl4pPr>
            <a:lvl5pPr marL="1828800" indent="0" algn="ctr">
              <a:buNone/>
              <a:defRPr sz="1800" b="1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5" y="232520"/>
            <a:ext cx="1036320" cy="77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6913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81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175996" y="6617253"/>
            <a:ext cx="7112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5" y="232520"/>
            <a:ext cx="1036320" cy="777240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0380"/>
            <a:ext cx="11277600" cy="777240"/>
          </a:xfrm>
          <a:prstGeom prst="rect">
            <a:avLst/>
          </a:prstGeom>
        </p:spPr>
        <p:txBody>
          <a:bodyPr rIns="0" anchor="ctr"/>
          <a:lstStyle>
            <a:lvl1pPr algn="ctr"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45634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1277600" cy="777240"/>
          </a:xfrm>
          <a:prstGeom prst="rect">
            <a:avLst/>
          </a:prstGeom>
        </p:spPr>
        <p:txBody>
          <a:bodyPr rIns="0" anchor="ctr"/>
          <a:lstStyle>
            <a:lvl1pPr algn="r">
              <a:defRPr sz="24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11582400" cy="4779962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buFont typeface="Wingdings" panose="05000000000000000000" pitchFamily="2" charset="2"/>
              <a:buChar char="§"/>
              <a:defRPr sz="15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-171450">
              <a:buFont typeface="Arial" panose="020B0604020202020204" pitchFamily="34" charset="0"/>
              <a:buChar char="•"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03647" indent="-171450">
              <a:buFont typeface="Arial" panose="020B0604020202020204" pitchFamily="34" charset="0"/>
              <a:buChar char="̶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75097" indent="-171450"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46547" indent="-171450">
              <a:buFont typeface="Arial" panose="020B0604020202020204" pitchFamily="34" charset="0"/>
              <a:buChar char="•"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175996" y="6617253"/>
            <a:ext cx="711200" cy="240748"/>
          </a:xfrm>
          <a:prstGeom prst="rect">
            <a:avLst/>
          </a:prstGeom>
        </p:spPr>
        <p:txBody>
          <a:bodyPr rIns="0"/>
          <a:lstStyle>
            <a:lvl1pPr algn="r">
              <a:defRPr sz="75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5" y="232520"/>
            <a:ext cx="1036320" cy="77724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8185151" y="6688138"/>
            <a:ext cx="1219200" cy="91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0261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1277600" cy="777240"/>
          </a:xfrm>
          <a:prstGeom prst="rect">
            <a:avLst/>
          </a:prstGeom>
        </p:spPr>
        <p:txBody>
          <a:bodyPr rIns="0" anchor="ctr"/>
          <a:lstStyle>
            <a:lvl1pPr algn="r">
              <a:defRPr sz="24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11582400" cy="4779962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buFont typeface="Wingdings" panose="05000000000000000000" pitchFamily="2" charset="2"/>
              <a:buChar char="§"/>
              <a:defRPr sz="15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-171450">
              <a:buFont typeface="Arial" panose="020B0604020202020204" pitchFamily="34" charset="0"/>
              <a:buChar char="•"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03647" indent="-171450">
              <a:buFont typeface="Arial" panose="020B0604020202020204" pitchFamily="34" charset="0"/>
              <a:buChar char="̶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75097" indent="-171450"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46547" indent="-171450">
              <a:buFont typeface="Arial" panose="020B0604020202020204" pitchFamily="34" charset="0"/>
              <a:buChar char="•"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175996" y="6617253"/>
            <a:ext cx="711200" cy="240748"/>
          </a:xfrm>
          <a:prstGeom prst="rect">
            <a:avLst/>
          </a:prstGeom>
        </p:spPr>
        <p:txBody>
          <a:bodyPr rIns="0"/>
          <a:lstStyle>
            <a:lvl1pPr algn="r">
              <a:defRPr sz="75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5" y="232520"/>
            <a:ext cx="1036320" cy="77724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8185151" y="6688138"/>
            <a:ext cx="1219200" cy="91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21819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1277600" cy="777240"/>
          </a:xfrm>
          <a:prstGeom prst="rect">
            <a:avLst/>
          </a:prstGeom>
        </p:spPr>
        <p:txBody>
          <a:bodyPr rIns="0" anchor="ctr"/>
          <a:lstStyle>
            <a:lvl1pPr algn="r">
              <a:defRPr sz="24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11582400" cy="4779962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buFont typeface="Wingdings" panose="05000000000000000000" pitchFamily="2" charset="2"/>
              <a:buChar char="§"/>
              <a:defRPr sz="15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-171450">
              <a:buFont typeface="Arial" panose="020B0604020202020204" pitchFamily="34" charset="0"/>
              <a:buChar char="•"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03647" indent="-171450">
              <a:buFont typeface="Arial" panose="020B0604020202020204" pitchFamily="34" charset="0"/>
              <a:buChar char="̶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75097" indent="-171450"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46547" indent="-171450">
              <a:buFont typeface="Arial" panose="020B0604020202020204" pitchFamily="34" charset="0"/>
              <a:buChar char="•"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175996" y="6617253"/>
            <a:ext cx="711200" cy="240748"/>
          </a:xfrm>
          <a:prstGeom prst="rect">
            <a:avLst/>
          </a:prstGeom>
        </p:spPr>
        <p:txBody>
          <a:bodyPr rIns="0"/>
          <a:lstStyle>
            <a:lvl1pPr algn="r">
              <a:defRPr sz="75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5" y="232520"/>
            <a:ext cx="1036320" cy="77724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8185151" y="6688138"/>
            <a:ext cx="1219200" cy="91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30532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1277600" cy="777240"/>
          </a:xfrm>
          <a:prstGeom prst="rect">
            <a:avLst/>
          </a:prstGeom>
        </p:spPr>
        <p:txBody>
          <a:bodyPr rIns="0" anchor="ctr"/>
          <a:lstStyle>
            <a:lvl1pPr algn="r">
              <a:defRPr sz="24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11582400" cy="4779962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buFont typeface="Wingdings" panose="05000000000000000000" pitchFamily="2" charset="2"/>
              <a:buChar char="§"/>
              <a:defRPr sz="15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-171450">
              <a:buFont typeface="Arial" panose="020B0604020202020204" pitchFamily="34" charset="0"/>
              <a:buChar char="•"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03647" indent="-171450">
              <a:buFont typeface="Arial" panose="020B0604020202020204" pitchFamily="34" charset="0"/>
              <a:buChar char="̶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75097" indent="-171450"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46547" indent="-171450">
              <a:buFont typeface="Arial" panose="020B0604020202020204" pitchFamily="34" charset="0"/>
              <a:buChar char="•"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175996" y="6617253"/>
            <a:ext cx="711200" cy="240748"/>
          </a:xfrm>
          <a:prstGeom prst="rect">
            <a:avLst/>
          </a:prstGeom>
        </p:spPr>
        <p:txBody>
          <a:bodyPr rIns="0"/>
          <a:lstStyle>
            <a:lvl1pPr algn="r">
              <a:defRPr sz="75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5" y="232520"/>
            <a:ext cx="1036320" cy="77724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8185151" y="6688138"/>
            <a:ext cx="1219200" cy="91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6180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5" y="232520"/>
            <a:ext cx="1036320" cy="77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5071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14C6-A136-4C1D-A851-E06467F31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931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14C6-A136-4C1D-A851-E06467F31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335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14C6-A136-4C1D-A851-E06467F31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04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14C6-A136-4C1D-A851-E06467F31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4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14C6-A136-4C1D-A851-E06467F31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081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14C6-A136-4C1D-A851-E06467F31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02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814C6-A136-4C1D-A851-E06467F31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610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814C6-A136-4C1D-A851-E06467F311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746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68" r:id="rId13"/>
    <p:sldLayoutId id="2147483669" r:id="rId14"/>
    <p:sldLayoutId id="2147483670" r:id="rId15"/>
    <p:sldLayoutId id="2147483671" r:id="rId16"/>
    <p:sldLayoutId id="2147483672" r:id="rId17"/>
    <p:sldLayoutId id="2147483673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S451@navy.mil" TargetMode="External"/><Relationship Id="rId2" Type="http://schemas.openxmlformats.org/officeDocument/2006/relationships/hyperlink" Target="mailto:NXAG_N130C@navy.mil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4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Housing Flexibility for Sailors with Dependents</a:t>
            </a:r>
            <a:endParaRPr lang="en-US" sz="3200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4294967295"/>
          </p:nvPr>
        </p:nvSpPr>
        <p:spPr>
          <a:xfrm>
            <a:off x="290180" y="1245382"/>
            <a:ext cx="3839758" cy="53705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100" i="1" dirty="0" smtClean="0"/>
              <a:t>All options listed apply only to Sailors </a:t>
            </a:r>
            <a:r>
              <a:rPr lang="en-US" sz="1100" b="1" i="1" u="sng" dirty="0" smtClean="0"/>
              <a:t>with dependents</a:t>
            </a:r>
            <a:r>
              <a:rPr lang="en-US" sz="1100" i="1" dirty="0" smtClean="0"/>
              <a:t>.</a:t>
            </a:r>
            <a:endParaRPr lang="en-US" sz="1100" i="1" dirty="0"/>
          </a:p>
          <a:p>
            <a:pPr marL="0" indent="0">
              <a:buNone/>
            </a:pPr>
            <a:r>
              <a:rPr lang="en-US" sz="1100" i="1" dirty="0" smtClean="0"/>
              <a:t>Only </a:t>
            </a:r>
            <a:r>
              <a:rPr lang="en-US" sz="1100" b="1" i="1" u="sng" dirty="0"/>
              <a:t>one</a:t>
            </a:r>
            <a:r>
              <a:rPr lang="en-US" sz="1100" i="1" dirty="0"/>
              <a:t> housing allowance is </a:t>
            </a:r>
            <a:r>
              <a:rPr lang="en-US" sz="1100" i="1" dirty="0" smtClean="0"/>
              <a:t>authorized at a time for any Sailor</a:t>
            </a:r>
            <a:r>
              <a:rPr lang="en-US" sz="1000" dirty="0" smtClean="0"/>
              <a:t>.</a:t>
            </a:r>
            <a:endParaRPr lang="en-US" sz="1000" dirty="0"/>
          </a:p>
          <a:p>
            <a:pPr marL="0" indent="0">
              <a:buNone/>
            </a:pPr>
            <a:r>
              <a:rPr lang="en-US" sz="1200" b="1" i="1" dirty="0" smtClean="0"/>
              <a:t>Advance </a:t>
            </a:r>
            <a:r>
              <a:rPr lang="en-US" sz="1200" b="1" i="1" dirty="0"/>
              <a:t>Dependent Travel (ADT)</a:t>
            </a:r>
          </a:p>
          <a:p>
            <a:pPr marL="0" indent="0">
              <a:buNone/>
            </a:pPr>
            <a:r>
              <a:rPr lang="en-US" sz="1000" i="1" dirty="0"/>
              <a:t>What is </a:t>
            </a:r>
            <a:r>
              <a:rPr lang="en-US" sz="1000" i="1" dirty="0" smtClean="0"/>
              <a:t>ADT?  </a:t>
            </a:r>
            <a:r>
              <a:rPr lang="en-US" sz="1000" dirty="0" smtClean="0"/>
              <a:t>ADT </a:t>
            </a:r>
            <a:r>
              <a:rPr lang="en-US" sz="1000" dirty="0"/>
              <a:t>allows the Sailor to send their </a:t>
            </a:r>
            <a:r>
              <a:rPr lang="en-US" sz="1000" dirty="0" smtClean="0"/>
              <a:t>dependents early to </a:t>
            </a:r>
            <a:r>
              <a:rPr lang="en-US" sz="1000" dirty="0"/>
              <a:t>the next </a:t>
            </a:r>
            <a:r>
              <a:rPr lang="en-US" sz="1000" dirty="0" smtClean="0"/>
              <a:t>Permanent Duty Station (PDS) and </a:t>
            </a:r>
            <a:r>
              <a:rPr lang="en-US" sz="1000" dirty="0"/>
              <a:t>receive a housing allowance for that location prior to the Sailor arriving at the new </a:t>
            </a:r>
            <a:r>
              <a:rPr lang="en-US" sz="1000" dirty="0" smtClean="0"/>
              <a:t>PDS.  This allows </a:t>
            </a:r>
            <a:r>
              <a:rPr lang="en-US" sz="1000" dirty="0"/>
              <a:t>dependents to get their family situated prior to the arrival of the Sailor</a:t>
            </a:r>
            <a:r>
              <a:rPr lang="en-US" sz="1000" dirty="0" smtClean="0"/>
              <a:t>. Most approved ADT requests allow for entitlements to start up to 180 days before the Sailor transfers, but some cases may allow entitlements even earlier.</a:t>
            </a:r>
            <a:endParaRPr lang="en-US" sz="1000" dirty="0"/>
          </a:p>
          <a:p>
            <a:pPr marL="0" indent="0">
              <a:buNone/>
            </a:pPr>
            <a:r>
              <a:rPr lang="en-US" sz="1000" i="1" dirty="0" smtClean="0"/>
              <a:t>Eligibility Requirements For ADT:</a:t>
            </a:r>
            <a:endParaRPr lang="en-US" sz="1000" i="1" dirty="0"/>
          </a:p>
          <a:p>
            <a:pPr marL="182880" lvl="0" indent="-182880">
              <a:lnSpc>
                <a:spcPct val="12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/>
              <a:t>Ultimate command is conducting a </a:t>
            </a:r>
            <a:r>
              <a:rPr lang="en-US" sz="1000" dirty="0" smtClean="0"/>
              <a:t>Homeport Change (HPC)</a:t>
            </a:r>
            <a:endParaRPr lang="en-US" sz="1000" dirty="0"/>
          </a:p>
          <a:p>
            <a:pPr marL="182880" lvl="0" indent="-182880">
              <a:lnSpc>
                <a:spcPct val="12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 smtClean="0"/>
              <a:t>Dependent enrolled in the Exceptional Family Member Program (EFMP)</a:t>
            </a:r>
            <a:endParaRPr lang="en-US" sz="1000" dirty="0"/>
          </a:p>
          <a:p>
            <a:pPr marL="182880" lvl="0" indent="-182880">
              <a:lnSpc>
                <a:spcPct val="12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/>
              <a:t>Dependent caring for an immediate family member with chronic or long term illness</a:t>
            </a:r>
          </a:p>
          <a:p>
            <a:pPr marL="182880" lvl="0" indent="-182880">
              <a:lnSpc>
                <a:spcPct val="12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/>
              <a:t>Ultimate </a:t>
            </a:r>
            <a:r>
              <a:rPr lang="en-US" sz="1000" dirty="0" smtClean="0"/>
              <a:t>Outside Continental United States (OCONUS) </a:t>
            </a:r>
            <a:r>
              <a:rPr lang="en-US" sz="1000" dirty="0"/>
              <a:t>command is deployed at the time of </a:t>
            </a:r>
            <a:r>
              <a:rPr lang="en-US" sz="1000" dirty="0" smtClean="0"/>
              <a:t>Permanent Change of Station (PCS)</a:t>
            </a:r>
            <a:endParaRPr lang="en-US" sz="1000" dirty="0"/>
          </a:p>
          <a:p>
            <a:pPr marL="182880" lvl="0" indent="-182880">
              <a:lnSpc>
                <a:spcPct val="12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 smtClean="0"/>
              <a:t>School-age </a:t>
            </a:r>
            <a:r>
              <a:rPr lang="en-US" sz="1000" dirty="0"/>
              <a:t>children </a:t>
            </a:r>
            <a:r>
              <a:rPr lang="en-US" sz="1000" dirty="0" smtClean="0"/>
              <a:t>(grades K-12</a:t>
            </a:r>
            <a:r>
              <a:rPr lang="en-US" sz="1000" dirty="0"/>
              <a:t>) enrolled in school at the time of PCS</a:t>
            </a:r>
          </a:p>
          <a:p>
            <a:pPr marL="182880" lvl="0" indent="-182880">
              <a:lnSpc>
                <a:spcPct val="12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/>
              <a:t>Spouse </a:t>
            </a:r>
            <a:r>
              <a:rPr lang="en-US" sz="1000" dirty="0" smtClean="0"/>
              <a:t>employment (defined as full-time employment)</a:t>
            </a:r>
            <a:endParaRPr lang="en-US" sz="1000" dirty="0"/>
          </a:p>
          <a:p>
            <a:pPr marL="182880" lvl="0" indent="-182880">
              <a:lnSpc>
                <a:spcPct val="12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/>
              <a:t>Orders have intermediate stops in route to the </a:t>
            </a:r>
            <a:r>
              <a:rPr lang="en-US" sz="1000" dirty="0" smtClean="0"/>
              <a:t>ultimate PDS</a:t>
            </a:r>
            <a:endParaRPr lang="en-US" sz="1000" dirty="0"/>
          </a:p>
          <a:p>
            <a:pPr marL="0" indent="0">
              <a:buNone/>
            </a:pPr>
            <a:r>
              <a:rPr lang="en-US" sz="1200" b="1" i="1" dirty="0" smtClean="0"/>
              <a:t>Delayed </a:t>
            </a:r>
            <a:r>
              <a:rPr lang="en-US" sz="1200" b="1" i="1" dirty="0"/>
              <a:t>Dependent Travel (DDT)</a:t>
            </a:r>
          </a:p>
          <a:p>
            <a:pPr marL="0" indent="0">
              <a:buNone/>
            </a:pPr>
            <a:r>
              <a:rPr lang="en-US" sz="1000" i="1" dirty="0"/>
              <a:t>What is </a:t>
            </a:r>
            <a:r>
              <a:rPr lang="en-US" sz="1000" i="1" dirty="0" smtClean="0"/>
              <a:t>DDT?  </a:t>
            </a:r>
            <a:r>
              <a:rPr lang="en-US" sz="1000" dirty="0" smtClean="0"/>
              <a:t>DDT </a:t>
            </a:r>
            <a:r>
              <a:rPr lang="en-US" sz="1000" dirty="0"/>
              <a:t>allows the Sailor to keep their dependents at the old PDS location (or previously approved location) and receive a housing allowance for that location until the authorized period ends. </a:t>
            </a:r>
            <a:r>
              <a:rPr lang="en-US" sz="1000" dirty="0" smtClean="0"/>
              <a:t>This allows </a:t>
            </a:r>
            <a:r>
              <a:rPr lang="en-US" sz="1000" dirty="0"/>
              <a:t>dependents to remain at the old PDS for a period of time. 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335831" y="1210235"/>
            <a:ext cx="3438512" cy="5405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dirty="0" smtClean="0"/>
              <a:t>Most approved DDT request continue entitlements up to 180 days after the Sailor transfers, but some cases may allow entitlements to continue even longer.</a:t>
            </a:r>
          </a:p>
          <a:p>
            <a:pPr marL="0" indent="0">
              <a:buNone/>
            </a:pPr>
            <a:r>
              <a:rPr lang="en-US" sz="1000" i="1" dirty="0" smtClean="0"/>
              <a:t>Eligibility Requirements For DDT:</a:t>
            </a:r>
            <a:endParaRPr lang="en-US" sz="1000" i="1" dirty="0"/>
          </a:p>
          <a:p>
            <a:pPr marL="182880" indent="-18288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/>
              <a:t>Ultimate command is conducting a </a:t>
            </a:r>
            <a:r>
              <a:rPr lang="en-US" sz="1000" dirty="0" smtClean="0"/>
              <a:t>HPC</a:t>
            </a:r>
            <a:endParaRPr lang="en-US" sz="1000" dirty="0"/>
          </a:p>
          <a:p>
            <a:pPr marL="182880" indent="-18288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 smtClean="0"/>
              <a:t>Dependent enrolled in the EFMP</a:t>
            </a:r>
            <a:endParaRPr lang="en-US" sz="1000" dirty="0"/>
          </a:p>
          <a:p>
            <a:pPr marL="182880" indent="-18288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/>
              <a:t>Dependent caring for an immediate family member with chronic or long term illness</a:t>
            </a:r>
          </a:p>
          <a:p>
            <a:pPr marL="182880" indent="-18288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/>
              <a:t>Ultimate OCONUS command is deployed at the time of PCS</a:t>
            </a:r>
          </a:p>
          <a:p>
            <a:pPr marL="182880" indent="-18288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 smtClean="0"/>
              <a:t>School-age </a:t>
            </a:r>
            <a:r>
              <a:rPr lang="en-US" sz="1000" dirty="0"/>
              <a:t>children </a:t>
            </a:r>
            <a:r>
              <a:rPr lang="en-US" sz="1000" dirty="0" smtClean="0"/>
              <a:t>(grades K-12</a:t>
            </a:r>
            <a:r>
              <a:rPr lang="en-US" sz="1000" dirty="0"/>
              <a:t>) enrolled in school at the time of PCS</a:t>
            </a:r>
          </a:p>
          <a:p>
            <a:pPr marL="182880" indent="-18288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/>
              <a:t>Spouse </a:t>
            </a:r>
            <a:r>
              <a:rPr lang="en-US" sz="1000" dirty="0" smtClean="0"/>
              <a:t>employment (defined as full-time employment)</a:t>
            </a:r>
            <a:endParaRPr lang="en-US" sz="1000" dirty="0"/>
          </a:p>
          <a:p>
            <a:pPr marL="182880" indent="-18288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/>
              <a:t>Orders have intermediate stops in route to the </a:t>
            </a:r>
            <a:r>
              <a:rPr lang="en-US" sz="1000" dirty="0" smtClean="0"/>
              <a:t>ultimate PDS</a:t>
            </a:r>
            <a:endParaRPr lang="en-US" sz="1000" dirty="0"/>
          </a:p>
          <a:p>
            <a:pPr marL="182880" indent="-18288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 smtClean="0"/>
              <a:t>Pre-commissioning unit (PCU) </a:t>
            </a:r>
            <a:r>
              <a:rPr lang="en-US" sz="1000" dirty="0"/>
              <a:t>Initial Delay Homeport </a:t>
            </a:r>
            <a:r>
              <a:rPr lang="en-US" sz="1000" dirty="0" smtClean="0"/>
              <a:t>Shift</a:t>
            </a:r>
          </a:p>
          <a:p>
            <a:pPr marL="182880" indent="-18288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 smtClean="0"/>
              <a:t>Pregnancy which results in </a:t>
            </a:r>
            <a:r>
              <a:rPr lang="en-US" sz="1000" smtClean="0"/>
              <a:t>EFMP enrollment</a:t>
            </a:r>
            <a:endParaRPr lang="en-US" sz="1000" dirty="0"/>
          </a:p>
          <a:p>
            <a:pPr marL="0" indent="0">
              <a:buNone/>
            </a:pPr>
            <a:r>
              <a:rPr lang="en-US" sz="1200" b="1" i="1" dirty="0"/>
              <a:t>Continuation of Station Allowances (COSA)</a:t>
            </a:r>
          </a:p>
          <a:p>
            <a:pPr marL="0" indent="0">
              <a:buNone/>
            </a:pPr>
            <a:r>
              <a:rPr lang="en-US" sz="1000" i="1" dirty="0"/>
              <a:t>What is COSA</a:t>
            </a:r>
            <a:r>
              <a:rPr lang="en-US" sz="1000" i="1" dirty="0" smtClean="0"/>
              <a:t>?  </a:t>
            </a:r>
            <a:r>
              <a:rPr lang="en-US" sz="1000" dirty="0" smtClean="0"/>
              <a:t>COSA </a:t>
            </a:r>
            <a:r>
              <a:rPr lang="en-US" sz="1000" dirty="0"/>
              <a:t>allows the Sailor to keep their dependents at the old PDS location (or previously approved location) and receive a housing allowance for that location for the Sailors entire tour.</a:t>
            </a:r>
          </a:p>
          <a:p>
            <a:pPr marL="0" indent="0">
              <a:buNone/>
            </a:pPr>
            <a:r>
              <a:rPr lang="en-US" sz="1000" i="1" dirty="0" smtClean="0"/>
              <a:t>Eligibility Requirements For COSA:</a:t>
            </a:r>
            <a:endParaRPr lang="en-US" sz="1000" i="1" dirty="0"/>
          </a:p>
          <a:p>
            <a:pPr marL="182880" lvl="0" indent="-18288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 smtClean="0"/>
              <a:t>Dependent enrolled in the EFMP and is Category 5</a:t>
            </a:r>
            <a:endParaRPr lang="en-US" sz="1000" dirty="0"/>
          </a:p>
          <a:p>
            <a:pPr marL="182880" lvl="0" indent="-18288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 smtClean="0"/>
              <a:t>Intermediate stops without </a:t>
            </a:r>
            <a:r>
              <a:rPr lang="en-US" sz="1000" dirty="0"/>
              <a:t>an ultimate PDS </a:t>
            </a:r>
          </a:p>
          <a:p>
            <a:pPr marL="182880" lvl="0" indent="-18288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/>
              <a:t>Sailor in a LIMDU status</a:t>
            </a:r>
          </a:p>
          <a:p>
            <a:pPr marL="182880" lvl="0" indent="-18288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/>
              <a:t>Sailor ordered to a PCU</a:t>
            </a:r>
          </a:p>
          <a:p>
            <a:pPr marL="182880" lvl="0" indent="-18288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 smtClean="0"/>
              <a:t>Ultimate PDS </a:t>
            </a:r>
            <a:r>
              <a:rPr lang="en-US" sz="1000" dirty="0"/>
              <a:t>is </a:t>
            </a:r>
            <a:r>
              <a:rPr lang="en-US" sz="1000" dirty="0" smtClean="0"/>
              <a:t>Professional Military Education for </a:t>
            </a:r>
            <a:r>
              <a:rPr lang="en-US" sz="1000" dirty="0"/>
              <a:t>12 months or less</a:t>
            </a:r>
          </a:p>
          <a:p>
            <a:pPr marL="182880" lvl="0" indent="-18288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/>
              <a:t>Orders are unaccompanied, </a:t>
            </a:r>
            <a:r>
              <a:rPr lang="en-US" sz="1000" dirty="0" smtClean="0"/>
              <a:t>dependent-restricted </a:t>
            </a:r>
            <a:r>
              <a:rPr lang="en-US" sz="1000" dirty="0"/>
              <a:t>or to a </a:t>
            </a:r>
            <a:r>
              <a:rPr lang="en-US" sz="1000" dirty="0" smtClean="0"/>
              <a:t>command designated as Unusually Arduous Sea Duty (UASD)</a:t>
            </a:r>
          </a:p>
          <a:p>
            <a:pPr marL="182880" lvl="0" indent="-18288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 smtClean="0"/>
              <a:t>Orders </a:t>
            </a:r>
            <a:r>
              <a:rPr lang="en-US" sz="1000" dirty="0"/>
              <a:t>to NAS Lemoore, Fallon, China Lake, </a:t>
            </a:r>
            <a:r>
              <a:rPr lang="en-US" sz="1000" dirty="0" smtClean="0"/>
              <a:t>or </a:t>
            </a:r>
            <a:r>
              <a:rPr lang="en-US" sz="1000" dirty="0"/>
              <a:t>El Centro. 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7980236" y="1245382"/>
            <a:ext cx="3906965" cy="5370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300" b="1" i="1" dirty="0"/>
              <a:t>Designated Place (DP)</a:t>
            </a:r>
          </a:p>
          <a:p>
            <a:pPr marL="0" indent="0">
              <a:buNone/>
            </a:pPr>
            <a:r>
              <a:rPr lang="en-US" sz="1100" i="1" dirty="0"/>
              <a:t>What is a </a:t>
            </a:r>
            <a:r>
              <a:rPr lang="en-US" sz="1100" i="1" dirty="0" smtClean="0"/>
              <a:t>DP?  </a:t>
            </a:r>
            <a:r>
              <a:rPr lang="en-US" sz="1100" dirty="0" smtClean="0"/>
              <a:t>DP </a:t>
            </a:r>
            <a:r>
              <a:rPr lang="en-US" sz="1100" dirty="0"/>
              <a:t>allows the Sailor to designate a location for their dependents and receive a housing allowance for that location for the Sailors entire tour</a:t>
            </a:r>
            <a:r>
              <a:rPr lang="en-US" sz="1100" dirty="0" smtClean="0"/>
              <a:t>.  The Sailor’s orders must be unaccompanied, dependent-restricted, or to a command designated as UASD. </a:t>
            </a:r>
            <a:endParaRPr lang="en-US" sz="11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1000" i="1" dirty="0" smtClean="0"/>
              <a:t>Types Of DP And Eligibility Requirements:</a:t>
            </a:r>
            <a:endParaRPr lang="en-US" sz="1000" i="1" dirty="0"/>
          </a:p>
          <a:p>
            <a:pPr marL="182880" indent="-18288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 smtClean="0"/>
              <a:t>DP within </a:t>
            </a:r>
            <a:r>
              <a:rPr lang="en-US" sz="1000" dirty="0"/>
              <a:t>Continental United States (CONUS</a:t>
            </a:r>
            <a:r>
              <a:rPr lang="en-US" sz="1000" dirty="0" smtClean="0"/>
              <a:t>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000" dirty="0" smtClean="0"/>
              <a:t>Approved by Commanding Officer of new PDS</a:t>
            </a:r>
          </a:p>
          <a:p>
            <a:pPr marL="182880" indent="-18288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 smtClean="0"/>
              <a:t>DP Non-Foreign OCONUS (Alaska, Hawaii, U.S Territories) must meet at least one of the criteria below: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000" dirty="0">
                <a:solidFill>
                  <a:prstClr val="black"/>
                </a:solidFill>
              </a:rPr>
              <a:t>Sailor is a legal resident of that area before entering on active duty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000" dirty="0">
                <a:solidFill>
                  <a:prstClr val="black"/>
                </a:solidFill>
              </a:rPr>
              <a:t>Sailor’s spouse was a legal resident of that area at the time of marriage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000" dirty="0">
                <a:solidFill>
                  <a:prstClr val="black"/>
                </a:solidFill>
              </a:rPr>
              <a:t>Sailor was called to active duty from that area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000" dirty="0">
                <a:solidFill>
                  <a:prstClr val="black"/>
                </a:solidFill>
              </a:rPr>
              <a:t>Sailor’s </a:t>
            </a:r>
            <a:r>
              <a:rPr lang="en-US" sz="1000" dirty="0" smtClean="0">
                <a:solidFill>
                  <a:prstClr val="black"/>
                </a:solidFill>
              </a:rPr>
              <a:t>HOR</a:t>
            </a:r>
          </a:p>
          <a:p>
            <a:pPr marL="182880" indent="-18288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1000" dirty="0"/>
              <a:t>DP </a:t>
            </a:r>
            <a:r>
              <a:rPr lang="en-US" sz="1000" dirty="0" smtClean="0"/>
              <a:t>Foreign-OCONUS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000" dirty="0" smtClean="0"/>
              <a:t>Spouse must have birth certificate from the foreign country</a:t>
            </a:r>
          </a:p>
          <a:p>
            <a:pPr marL="640080" lvl="1" indent="-18288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endParaRPr lang="en-US" sz="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9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300" b="1" i="1" dirty="0" smtClean="0"/>
              <a:t>How do I receive ADT/DDT/COSA/DP?</a:t>
            </a:r>
          </a:p>
          <a:p>
            <a:pPr lvl="0">
              <a:lnSpc>
                <a:spcPct val="100000"/>
              </a:lnSpc>
              <a:buFont typeface="+mj-lt"/>
              <a:buAutoNum type="arabicParenR"/>
            </a:pPr>
            <a:r>
              <a:rPr lang="en-US" sz="1100" dirty="0" smtClean="0"/>
              <a:t>Meet </a:t>
            </a:r>
            <a:r>
              <a:rPr lang="en-US" sz="1100" dirty="0"/>
              <a:t>eligibility </a:t>
            </a:r>
            <a:r>
              <a:rPr lang="en-US" sz="1100" dirty="0" smtClean="0"/>
              <a:t>requirements</a:t>
            </a:r>
          </a:p>
          <a:p>
            <a:pPr lvl="0">
              <a:lnSpc>
                <a:spcPct val="100000"/>
              </a:lnSpc>
              <a:buFont typeface="+mj-lt"/>
              <a:buAutoNum type="arabicParenR"/>
            </a:pPr>
            <a:r>
              <a:rPr lang="en-US" sz="1100" dirty="0" smtClean="0"/>
              <a:t>Get </a:t>
            </a:r>
            <a:r>
              <a:rPr lang="en-US" sz="1100" dirty="0"/>
              <a:t>CO </a:t>
            </a:r>
            <a:r>
              <a:rPr lang="en-US" sz="1100" dirty="0" smtClean="0"/>
              <a:t>recommendation</a:t>
            </a:r>
          </a:p>
          <a:p>
            <a:pPr lvl="0">
              <a:lnSpc>
                <a:spcPct val="100000"/>
              </a:lnSpc>
              <a:buFont typeface="+mj-lt"/>
              <a:buAutoNum type="arabicParenR"/>
            </a:pPr>
            <a:r>
              <a:rPr lang="en-US" sz="1100" dirty="0" smtClean="0"/>
              <a:t>Apply by sending package (request, CO recommendation, updated page 2, orders, additional information) to </a:t>
            </a:r>
            <a:r>
              <a:rPr lang="en-US" sz="1100" dirty="0" smtClean="0">
                <a:hlinkClick r:id="rId2"/>
              </a:rPr>
              <a:t>NXAG_N130C@navy.mil</a:t>
            </a:r>
            <a:r>
              <a:rPr lang="en-US" sz="1100" dirty="0" smtClean="0"/>
              <a:t> (OCONUS entitlements and PCUs) or </a:t>
            </a:r>
            <a:r>
              <a:rPr lang="en-US" sz="1100" dirty="0" smtClean="0">
                <a:hlinkClick r:id="rId3"/>
              </a:rPr>
              <a:t>PERS451@navy.mil</a:t>
            </a:r>
            <a:r>
              <a:rPr lang="en-US" sz="1100" dirty="0" smtClean="0"/>
              <a:t> (CONUS entitlements)</a:t>
            </a:r>
          </a:p>
          <a:p>
            <a:pPr lvl="0">
              <a:lnSpc>
                <a:spcPct val="100000"/>
              </a:lnSpc>
              <a:buFont typeface="+mj-lt"/>
              <a:buAutoNum type="arabicParenR"/>
            </a:pPr>
            <a:r>
              <a:rPr lang="en-US" sz="1100" dirty="0" smtClean="0"/>
              <a:t>For more information, including references, visit the N130C webpage at: https</a:t>
            </a:r>
            <a:r>
              <a:rPr lang="en-US" sz="1100" dirty="0"/>
              <a:t>://www.mynavyhr.navy.mil/References/Pay-Benefits/N130C/</a:t>
            </a:r>
          </a:p>
        </p:txBody>
      </p:sp>
    </p:spTree>
    <p:extLst>
      <p:ext uri="{BB962C8B-B14F-4D97-AF65-F5344CB8AC3E}">
        <p14:creationId xmlns:p14="http://schemas.microsoft.com/office/powerpoint/2010/main" val="331891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706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Housing Flexibility for Sailors with Dependents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Housing Flexibility for Sailors with Dependents</dc:title>
  <dc:creator>Pausche, Thomas J LCDR N1, N130</dc:creator>
  <cp:lastModifiedBy>Wilker, James C LT USN DCNO N1 (USA)</cp:lastModifiedBy>
  <cp:revision>22</cp:revision>
  <dcterms:created xsi:type="dcterms:W3CDTF">2022-02-15T18:44:43Z</dcterms:created>
  <dcterms:modified xsi:type="dcterms:W3CDTF">2022-11-09T20:46:55Z</dcterms:modified>
</cp:coreProperties>
</file>