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sldIdLst>
    <p:sldId id="265" r:id="rId6"/>
    <p:sldId id="279" r:id="rId7"/>
    <p:sldId id="280" r:id="rId8"/>
    <p:sldId id="298" r:id="rId9"/>
    <p:sldId id="282" r:id="rId10"/>
    <p:sldId id="293" r:id="rId11"/>
    <p:sldId id="296" r:id="rId12"/>
    <p:sldId id="283" r:id="rId13"/>
    <p:sldId id="284" r:id="rId14"/>
    <p:sldId id="294" r:id="rId15"/>
    <p:sldId id="285" r:id="rId16"/>
    <p:sldId id="297" r:id="rId17"/>
    <p:sldId id="295" r:id="rId18"/>
    <p:sldId id="286" r:id="rId19"/>
    <p:sldId id="287" r:id="rId20"/>
    <p:sldId id="288" r:id="rId21"/>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1" autoAdjust="0"/>
  </p:normalViewPr>
  <p:slideViewPr>
    <p:cSldViewPr>
      <p:cViewPr varScale="1">
        <p:scale>
          <a:sx n="80" d="100"/>
          <a:sy n="80" d="100"/>
        </p:scale>
        <p:origin x="68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5413" y="0"/>
            <a:ext cx="3009900" cy="460375"/>
          </a:xfrm>
          <a:prstGeom prst="rect">
            <a:avLst/>
          </a:prstGeom>
        </p:spPr>
        <p:txBody>
          <a:bodyPr vert="horz" lIns="91440" tIns="45720" rIns="91440" bIns="45720" rtlCol="0"/>
          <a:lstStyle>
            <a:lvl1pPr algn="r">
              <a:defRPr sz="1200"/>
            </a:lvl1pPr>
          </a:lstStyle>
          <a:p>
            <a:fld id="{10E89CEE-4112-4250-8D03-5FEF78C8226A}" type="datetimeFigureOut">
              <a:rPr lang="en-US" smtClean="0"/>
              <a:t>3/4/2021</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lIns="91440" tIns="45720" rIns="91440" bIns="45720" rtlCol="0" anchor="b"/>
          <a:lstStyle>
            <a:lvl1pPr algn="r">
              <a:defRPr sz="1200"/>
            </a:lvl1pPr>
          </a:lstStyle>
          <a:p>
            <a:fld id="{E86E22D3-305C-4FB5-A0DD-95DDAF50B267}" type="slidenum">
              <a:rPr lang="en-US" smtClean="0"/>
              <a:t>‹#›</a:t>
            </a:fld>
            <a:endParaRPr lang="en-US"/>
          </a:p>
        </p:txBody>
      </p:sp>
    </p:spTree>
    <p:extLst>
      <p:ext uri="{BB962C8B-B14F-4D97-AF65-F5344CB8AC3E}">
        <p14:creationId xmlns:p14="http://schemas.microsoft.com/office/powerpoint/2010/main" val="413114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366713" y="1284288"/>
            <a:ext cx="4519612" cy="2987675"/>
            <a:chOff x="231" y="385"/>
            <a:chExt cx="5053" cy="3341"/>
          </a:xfrm>
        </p:grpSpPr>
        <p:grpSp>
          <p:nvGrpSpPr>
            <p:cNvPr id="5" name="Group 18"/>
            <p:cNvGrpSpPr>
              <a:grpSpLocks/>
            </p:cNvGrpSpPr>
            <p:nvPr/>
          </p:nvGrpSpPr>
          <p:grpSpPr bwMode="auto">
            <a:xfrm>
              <a:off x="2205" y="1903"/>
              <a:ext cx="3079" cy="802"/>
              <a:chOff x="2205" y="1903"/>
              <a:chExt cx="3079" cy="802"/>
            </a:xfrm>
          </p:grpSpPr>
          <p:sp>
            <p:nvSpPr>
              <p:cNvPr id="31" name="Freeform 19"/>
              <p:cNvSpPr>
                <a:spLocks/>
              </p:cNvSpPr>
              <p:nvPr/>
            </p:nvSpPr>
            <p:spPr bwMode="auto">
              <a:xfrm>
                <a:off x="2229" y="1903"/>
                <a:ext cx="1839" cy="802"/>
              </a:xfrm>
              <a:custGeom>
                <a:avLst/>
                <a:gdLst>
                  <a:gd name="T0" fmla="*/ 9 w 1839"/>
                  <a:gd name="T1" fmla="*/ 799 h 803"/>
                  <a:gd name="T2" fmla="*/ 603 w 1839"/>
                  <a:gd name="T3" fmla="*/ 173 h 803"/>
                  <a:gd name="T4" fmla="*/ 1245 w 1839"/>
                  <a:gd name="T5" fmla="*/ 41 h 803"/>
                  <a:gd name="T6" fmla="*/ 1839 w 1839"/>
                  <a:gd name="T7" fmla="*/ 415 h 803"/>
                  <a:gd name="T8" fmla="*/ 1293 w 1839"/>
                  <a:gd name="T9" fmla="*/ 215 h 803"/>
                  <a:gd name="T10" fmla="*/ 657 w 1839"/>
                  <a:gd name="T11" fmla="*/ 347 h 803"/>
                  <a:gd name="T12" fmla="*/ 9 w 1839"/>
                  <a:gd name="T13" fmla="*/ 799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9" h="803">
                    <a:moveTo>
                      <a:pt x="9" y="803"/>
                    </a:moveTo>
                    <a:cubicBezTo>
                      <a:pt x="0" y="774"/>
                      <a:pt x="397" y="300"/>
                      <a:pt x="603" y="173"/>
                    </a:cubicBezTo>
                    <a:cubicBezTo>
                      <a:pt x="809" y="46"/>
                      <a:pt x="1039" y="0"/>
                      <a:pt x="1245" y="41"/>
                    </a:cubicBezTo>
                    <a:cubicBezTo>
                      <a:pt x="1451" y="82"/>
                      <a:pt x="1831" y="390"/>
                      <a:pt x="1839" y="419"/>
                    </a:cubicBezTo>
                    <a:cubicBezTo>
                      <a:pt x="1839" y="419"/>
                      <a:pt x="1490" y="227"/>
                      <a:pt x="1293" y="215"/>
                    </a:cubicBezTo>
                    <a:cubicBezTo>
                      <a:pt x="1096" y="203"/>
                      <a:pt x="871" y="249"/>
                      <a:pt x="657" y="347"/>
                    </a:cubicBezTo>
                    <a:cubicBezTo>
                      <a:pt x="443" y="445"/>
                      <a:pt x="144" y="708"/>
                      <a:pt x="9" y="803"/>
                    </a:cubicBezTo>
                    <a:close/>
                  </a:path>
                </a:pathLst>
              </a:custGeom>
              <a:gradFill rotWithShape="0">
                <a:gsLst>
                  <a:gs pos="0">
                    <a:srgbClr val="FF0000"/>
                  </a:gs>
                  <a:gs pos="100000">
                    <a:srgbClr val="FFFFFF"/>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32" name="Freeform 20"/>
              <p:cNvSpPr>
                <a:spLocks/>
              </p:cNvSpPr>
              <p:nvPr/>
            </p:nvSpPr>
            <p:spPr bwMode="auto">
              <a:xfrm>
                <a:off x="2205" y="2249"/>
                <a:ext cx="2474" cy="453"/>
              </a:xfrm>
              <a:custGeom>
                <a:avLst/>
                <a:gdLst>
                  <a:gd name="T0" fmla="*/ 45 w 2473"/>
                  <a:gd name="T1" fmla="*/ 453 h 453"/>
                  <a:gd name="T2" fmla="*/ 570 w 2473"/>
                  <a:gd name="T3" fmla="*/ 327 h 453"/>
                  <a:gd name="T4" fmla="*/ 1152 w 2473"/>
                  <a:gd name="T5" fmla="*/ 48 h 453"/>
                  <a:gd name="T6" fmla="*/ 1861 w 2473"/>
                  <a:gd name="T7" fmla="*/ 138 h 453"/>
                  <a:gd name="T8" fmla="*/ 2257 w 2473"/>
                  <a:gd name="T9" fmla="*/ 234 h 453"/>
                  <a:gd name="T10" fmla="*/ 2434 w 2473"/>
                  <a:gd name="T11" fmla="*/ 87 h 453"/>
                  <a:gd name="T12" fmla="*/ 2476 w 2473"/>
                  <a:gd name="T13" fmla="*/ 117 h 453"/>
                  <a:gd name="T14" fmla="*/ 1936 w 2473"/>
                  <a:gd name="T15" fmla="*/ 261 h 453"/>
                  <a:gd name="T16" fmla="*/ 1381 w 2473"/>
                  <a:gd name="T17" fmla="*/ 260 h 453"/>
                  <a:gd name="T18" fmla="*/ 858 w 2473"/>
                  <a:gd name="T19" fmla="*/ 453 h 453"/>
                  <a:gd name="T20" fmla="*/ 45 w 2473"/>
                  <a:gd name="T21" fmla="*/ 453 h 4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3" h="453">
                    <a:moveTo>
                      <a:pt x="45" y="453"/>
                    </a:moveTo>
                    <a:cubicBezTo>
                      <a:pt x="0" y="430"/>
                      <a:pt x="386" y="394"/>
                      <a:pt x="570" y="327"/>
                    </a:cubicBezTo>
                    <a:cubicBezTo>
                      <a:pt x="754" y="260"/>
                      <a:pt x="879" y="96"/>
                      <a:pt x="1152" y="48"/>
                    </a:cubicBezTo>
                    <a:cubicBezTo>
                      <a:pt x="1425" y="0"/>
                      <a:pt x="1674" y="78"/>
                      <a:pt x="1857" y="138"/>
                    </a:cubicBezTo>
                    <a:cubicBezTo>
                      <a:pt x="2040" y="198"/>
                      <a:pt x="2151" y="237"/>
                      <a:pt x="2253" y="234"/>
                    </a:cubicBezTo>
                    <a:cubicBezTo>
                      <a:pt x="2347" y="235"/>
                      <a:pt x="2399" y="118"/>
                      <a:pt x="2430" y="87"/>
                    </a:cubicBezTo>
                    <a:cubicBezTo>
                      <a:pt x="2433" y="88"/>
                      <a:pt x="2473" y="116"/>
                      <a:pt x="2472" y="117"/>
                    </a:cubicBezTo>
                    <a:cubicBezTo>
                      <a:pt x="2439" y="154"/>
                      <a:pt x="2352" y="363"/>
                      <a:pt x="1932" y="261"/>
                    </a:cubicBezTo>
                    <a:cubicBezTo>
                      <a:pt x="1512" y="159"/>
                      <a:pt x="1489" y="212"/>
                      <a:pt x="1377" y="260"/>
                    </a:cubicBezTo>
                    <a:cubicBezTo>
                      <a:pt x="1265" y="308"/>
                      <a:pt x="1094" y="414"/>
                      <a:pt x="858" y="453"/>
                    </a:cubicBezTo>
                    <a:lnTo>
                      <a:pt x="45" y="453"/>
                    </a:lnTo>
                    <a:close/>
                  </a:path>
                </a:pathLst>
              </a:custGeom>
              <a:gradFill rotWithShape="0">
                <a:gsLst>
                  <a:gs pos="0">
                    <a:srgbClr val="FF0000"/>
                  </a:gs>
                  <a:gs pos="100000">
                    <a:srgbClr val="FFFFFF"/>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33" name="Freeform 21"/>
              <p:cNvSpPr>
                <a:spLocks/>
              </p:cNvSpPr>
              <p:nvPr/>
            </p:nvSpPr>
            <p:spPr bwMode="auto">
              <a:xfrm>
                <a:off x="3621" y="2471"/>
                <a:ext cx="1663" cy="231"/>
              </a:xfrm>
              <a:custGeom>
                <a:avLst/>
                <a:gdLst>
                  <a:gd name="T0" fmla="*/ 0 w 1662"/>
                  <a:gd name="T1" fmla="*/ 232 h 230"/>
                  <a:gd name="T2" fmla="*/ 354 w 1662"/>
                  <a:gd name="T3" fmla="*/ 80 h 230"/>
                  <a:gd name="T4" fmla="*/ 804 w 1662"/>
                  <a:gd name="T5" fmla="*/ 150 h 230"/>
                  <a:gd name="T6" fmla="*/ 1046 w 1662"/>
                  <a:gd name="T7" fmla="*/ 90 h 230"/>
                  <a:gd name="T8" fmla="*/ 1194 w 1662"/>
                  <a:gd name="T9" fmla="*/ 0 h 230"/>
                  <a:gd name="T10" fmla="*/ 1468 w 1662"/>
                  <a:gd name="T11" fmla="*/ 234 h 230"/>
                  <a:gd name="T12" fmla="*/ 0 w 1662"/>
                  <a:gd name="T13" fmla="*/ 232 h 2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2" h="230">
                    <a:moveTo>
                      <a:pt x="0" y="228"/>
                    </a:moveTo>
                    <a:cubicBezTo>
                      <a:pt x="40" y="172"/>
                      <a:pt x="152" y="122"/>
                      <a:pt x="354" y="80"/>
                    </a:cubicBezTo>
                    <a:cubicBezTo>
                      <a:pt x="556" y="38"/>
                      <a:pt x="672" y="170"/>
                      <a:pt x="804" y="146"/>
                    </a:cubicBezTo>
                    <a:cubicBezTo>
                      <a:pt x="936" y="122"/>
                      <a:pt x="978" y="114"/>
                      <a:pt x="1042" y="90"/>
                    </a:cubicBezTo>
                    <a:lnTo>
                      <a:pt x="1190" y="0"/>
                    </a:lnTo>
                    <a:cubicBezTo>
                      <a:pt x="1260" y="23"/>
                      <a:pt x="1662" y="192"/>
                      <a:pt x="1464" y="230"/>
                    </a:cubicBezTo>
                    <a:cubicBezTo>
                      <a:pt x="1260" y="226"/>
                      <a:pt x="102" y="228"/>
                      <a:pt x="0" y="228"/>
                    </a:cubicBezTo>
                    <a:close/>
                  </a:path>
                </a:pathLst>
              </a:custGeom>
              <a:gradFill rotWithShape="0">
                <a:gsLst>
                  <a:gs pos="0">
                    <a:srgbClr val="FFAFAF"/>
                  </a:gs>
                  <a:gs pos="100000">
                    <a:srgbClr val="FFFFFF"/>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000000"/>
                  </a:solidFill>
                </a:endParaRPr>
              </a:p>
            </p:txBody>
          </p:sp>
        </p:grpSp>
        <p:grpSp>
          <p:nvGrpSpPr>
            <p:cNvPr id="6" name="Group 22"/>
            <p:cNvGrpSpPr>
              <a:grpSpLocks/>
            </p:cNvGrpSpPr>
            <p:nvPr/>
          </p:nvGrpSpPr>
          <p:grpSpPr bwMode="auto">
            <a:xfrm>
              <a:off x="231" y="385"/>
              <a:ext cx="3193" cy="3341"/>
              <a:chOff x="231" y="385"/>
              <a:chExt cx="3193" cy="3341"/>
            </a:xfrm>
          </p:grpSpPr>
          <p:sp>
            <p:nvSpPr>
              <p:cNvPr id="7" name="Freeform 23"/>
              <p:cNvSpPr>
                <a:spLocks/>
              </p:cNvSpPr>
              <p:nvPr/>
            </p:nvSpPr>
            <p:spPr bwMode="auto">
              <a:xfrm>
                <a:off x="2389" y="1658"/>
                <a:ext cx="1035" cy="121"/>
              </a:xfrm>
              <a:custGeom>
                <a:avLst/>
                <a:gdLst>
                  <a:gd name="T0" fmla="*/ 97 w 1034"/>
                  <a:gd name="T1" fmla="*/ 1 h 120"/>
                  <a:gd name="T2" fmla="*/ 1038 w 1034"/>
                  <a:gd name="T3" fmla="*/ 0 h 120"/>
                  <a:gd name="T4" fmla="*/ 0 w 1034"/>
                  <a:gd name="T5" fmla="*/ 124 h 120"/>
                  <a:gd name="T6" fmla="*/ 97 w 1034"/>
                  <a:gd name="T7" fmla="*/ 1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4" h="120">
                    <a:moveTo>
                      <a:pt x="97" y="1"/>
                    </a:moveTo>
                    <a:lnTo>
                      <a:pt x="1034" y="0"/>
                    </a:lnTo>
                    <a:lnTo>
                      <a:pt x="0" y="120"/>
                    </a:lnTo>
                    <a:lnTo>
                      <a:pt x="97" y="1"/>
                    </a:lnTo>
                    <a:close/>
                  </a:path>
                </a:pathLst>
              </a:custGeom>
              <a:gradFill rotWithShape="0">
                <a:gsLst>
                  <a:gs pos="0">
                    <a:srgbClr val="000076"/>
                  </a:gs>
                  <a:gs pos="100000">
                    <a:srgbClr val="0000FF"/>
                  </a:gs>
                </a:gsLst>
                <a:lin ang="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nvGrpSpPr>
              <p:cNvPr id="8" name="Group 24"/>
              <p:cNvGrpSpPr>
                <a:grpSpLocks/>
              </p:cNvGrpSpPr>
              <p:nvPr/>
            </p:nvGrpSpPr>
            <p:grpSpPr bwMode="auto">
              <a:xfrm>
                <a:off x="231" y="385"/>
                <a:ext cx="3188" cy="3341"/>
                <a:chOff x="231" y="385"/>
                <a:chExt cx="3188" cy="3341"/>
              </a:xfrm>
            </p:grpSpPr>
            <p:grpSp>
              <p:nvGrpSpPr>
                <p:cNvPr id="9" name="Group 25"/>
                <p:cNvGrpSpPr>
                  <a:grpSpLocks/>
                </p:cNvGrpSpPr>
                <p:nvPr/>
              </p:nvGrpSpPr>
              <p:grpSpPr bwMode="auto">
                <a:xfrm>
                  <a:off x="2064" y="385"/>
                  <a:ext cx="424" cy="1518"/>
                  <a:chOff x="2879" y="352"/>
                  <a:chExt cx="424" cy="1518"/>
                </a:xfrm>
              </p:grpSpPr>
              <p:sp>
                <p:nvSpPr>
                  <p:cNvPr id="29" name="Freeform 26"/>
                  <p:cNvSpPr>
                    <a:spLocks/>
                  </p:cNvSpPr>
                  <p:nvPr/>
                </p:nvSpPr>
                <p:spPr bwMode="auto">
                  <a:xfrm>
                    <a:off x="2879" y="352"/>
                    <a:ext cx="424" cy="1399"/>
                  </a:xfrm>
                  <a:custGeom>
                    <a:avLst/>
                    <a:gdLst>
                      <a:gd name="T0" fmla="*/ 0 w 424"/>
                      <a:gd name="T1" fmla="*/ 0 h 1398"/>
                      <a:gd name="T2" fmla="*/ 0 w 424"/>
                      <a:gd name="T3" fmla="*/ 419 h 1398"/>
                      <a:gd name="T4" fmla="*/ 325 w 424"/>
                      <a:gd name="T5" fmla="*/ 1402 h 1398"/>
                      <a:gd name="T6" fmla="*/ 424 w 424"/>
                      <a:gd name="T7" fmla="*/ 1276 h 1398"/>
                      <a:gd name="T8" fmla="*/ 0 w 424"/>
                      <a:gd name="T9" fmla="*/ 0 h 1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1398">
                        <a:moveTo>
                          <a:pt x="0" y="0"/>
                        </a:moveTo>
                        <a:lnTo>
                          <a:pt x="0" y="419"/>
                        </a:lnTo>
                        <a:lnTo>
                          <a:pt x="325" y="1398"/>
                        </a:lnTo>
                        <a:lnTo>
                          <a:pt x="424" y="1272"/>
                        </a:lnTo>
                        <a:lnTo>
                          <a:pt x="0" y="0"/>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30" name="Freeform 27"/>
                  <p:cNvSpPr>
                    <a:spLocks/>
                  </p:cNvSpPr>
                  <p:nvPr/>
                </p:nvSpPr>
                <p:spPr bwMode="auto">
                  <a:xfrm>
                    <a:off x="2879" y="771"/>
                    <a:ext cx="325" cy="1099"/>
                  </a:xfrm>
                  <a:custGeom>
                    <a:avLst/>
                    <a:gdLst>
                      <a:gd name="T0" fmla="*/ 0 w 325"/>
                      <a:gd name="T1" fmla="*/ 0 h 1098"/>
                      <a:gd name="T2" fmla="*/ 0 w 325"/>
                      <a:gd name="T3" fmla="*/ 419 h 1098"/>
                      <a:gd name="T4" fmla="*/ 232 w 325"/>
                      <a:gd name="T5" fmla="*/ 1102 h 1098"/>
                      <a:gd name="T6" fmla="*/ 325 w 325"/>
                      <a:gd name="T7" fmla="*/ 983 h 1098"/>
                      <a:gd name="T8" fmla="*/ 0 w 325"/>
                      <a:gd name="T9" fmla="*/ 0 h 10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5" h="1098">
                        <a:moveTo>
                          <a:pt x="0" y="0"/>
                        </a:moveTo>
                        <a:lnTo>
                          <a:pt x="0" y="419"/>
                        </a:lnTo>
                        <a:lnTo>
                          <a:pt x="232" y="1098"/>
                        </a:lnTo>
                        <a:lnTo>
                          <a:pt x="325" y="979"/>
                        </a:lnTo>
                        <a:lnTo>
                          <a:pt x="0" y="0"/>
                        </a:lnTo>
                        <a:close/>
                      </a:path>
                    </a:pathLst>
                  </a:custGeom>
                  <a:gradFill rotWithShape="0">
                    <a:gsLst>
                      <a:gs pos="0">
                        <a:srgbClr val="000000"/>
                      </a:gs>
                      <a:gs pos="100000">
                        <a:srgbClr val="0000FF"/>
                      </a:gs>
                    </a:gsLst>
                    <a:lin ang="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0" name="Group 28"/>
                <p:cNvGrpSpPr>
                  <a:grpSpLocks/>
                </p:cNvGrpSpPr>
                <p:nvPr/>
              </p:nvGrpSpPr>
              <p:grpSpPr bwMode="auto">
                <a:xfrm>
                  <a:off x="1630" y="385"/>
                  <a:ext cx="435" cy="1528"/>
                  <a:chOff x="2439" y="352"/>
                  <a:chExt cx="435" cy="1528"/>
                </a:xfrm>
              </p:grpSpPr>
              <p:sp>
                <p:nvSpPr>
                  <p:cNvPr id="27" name="Freeform 29"/>
                  <p:cNvSpPr>
                    <a:spLocks/>
                  </p:cNvSpPr>
                  <p:nvPr/>
                </p:nvSpPr>
                <p:spPr bwMode="auto">
                  <a:xfrm>
                    <a:off x="2439" y="352"/>
                    <a:ext cx="435" cy="1404"/>
                  </a:xfrm>
                  <a:custGeom>
                    <a:avLst/>
                    <a:gdLst>
                      <a:gd name="T0" fmla="*/ 438 w 434"/>
                      <a:gd name="T1" fmla="*/ 0 h 1404"/>
                      <a:gd name="T2" fmla="*/ 438 w 434"/>
                      <a:gd name="T3" fmla="*/ 419 h 1404"/>
                      <a:gd name="T4" fmla="*/ 115 w 434"/>
                      <a:gd name="T5" fmla="*/ 1404 h 1404"/>
                      <a:gd name="T6" fmla="*/ 0 w 434"/>
                      <a:gd name="T7" fmla="*/ 1289 h 1404"/>
                      <a:gd name="T8" fmla="*/ 438 w 434"/>
                      <a:gd name="T9" fmla="*/ 0 h 1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 h="1404">
                        <a:moveTo>
                          <a:pt x="434" y="0"/>
                        </a:moveTo>
                        <a:lnTo>
                          <a:pt x="434" y="419"/>
                        </a:lnTo>
                        <a:lnTo>
                          <a:pt x="115" y="1404"/>
                        </a:lnTo>
                        <a:lnTo>
                          <a:pt x="0" y="1289"/>
                        </a:lnTo>
                        <a:lnTo>
                          <a:pt x="434" y="0"/>
                        </a:lnTo>
                        <a:close/>
                      </a:path>
                    </a:pathLst>
                  </a:custGeom>
                  <a:gradFill rotWithShape="0">
                    <a:gsLst>
                      <a:gs pos="0">
                        <a:srgbClr val="000076"/>
                      </a:gs>
                      <a:gs pos="100000">
                        <a:srgbClr val="0000FF"/>
                      </a:gs>
                    </a:gsLst>
                    <a:lin ang="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28" name="Freeform 30"/>
                  <p:cNvSpPr>
                    <a:spLocks/>
                  </p:cNvSpPr>
                  <p:nvPr/>
                </p:nvSpPr>
                <p:spPr bwMode="auto">
                  <a:xfrm>
                    <a:off x="2554" y="776"/>
                    <a:ext cx="318" cy="1104"/>
                  </a:xfrm>
                  <a:custGeom>
                    <a:avLst/>
                    <a:gdLst>
                      <a:gd name="T0" fmla="*/ 315 w 319"/>
                      <a:gd name="T1" fmla="*/ 0 h 1105"/>
                      <a:gd name="T2" fmla="*/ 315 w 319"/>
                      <a:gd name="T3" fmla="*/ 419 h 1105"/>
                      <a:gd name="T4" fmla="*/ 110 w 319"/>
                      <a:gd name="T5" fmla="*/ 1101 h 1105"/>
                      <a:gd name="T6" fmla="*/ 0 w 319"/>
                      <a:gd name="T7" fmla="*/ 976 h 1105"/>
                      <a:gd name="T8" fmla="*/ 315 w 319"/>
                      <a:gd name="T9" fmla="*/ 0 h 1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1105">
                        <a:moveTo>
                          <a:pt x="319" y="0"/>
                        </a:moveTo>
                        <a:lnTo>
                          <a:pt x="319" y="419"/>
                        </a:lnTo>
                        <a:lnTo>
                          <a:pt x="110" y="1105"/>
                        </a:lnTo>
                        <a:lnTo>
                          <a:pt x="0" y="980"/>
                        </a:lnTo>
                        <a:lnTo>
                          <a:pt x="319" y="0"/>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1" name="Group 31"/>
                <p:cNvGrpSpPr>
                  <a:grpSpLocks/>
                </p:cNvGrpSpPr>
                <p:nvPr/>
              </p:nvGrpSpPr>
              <p:grpSpPr bwMode="auto">
                <a:xfrm>
                  <a:off x="235" y="1667"/>
                  <a:ext cx="1620" cy="241"/>
                  <a:chOff x="235" y="1667"/>
                  <a:chExt cx="1620" cy="241"/>
                </a:xfrm>
              </p:grpSpPr>
              <p:sp>
                <p:nvSpPr>
                  <p:cNvPr id="25" name="Freeform 32"/>
                  <p:cNvSpPr>
                    <a:spLocks/>
                  </p:cNvSpPr>
                  <p:nvPr/>
                </p:nvSpPr>
                <p:spPr bwMode="auto">
                  <a:xfrm>
                    <a:off x="235" y="1667"/>
                    <a:ext cx="1510" cy="122"/>
                  </a:xfrm>
                  <a:custGeom>
                    <a:avLst/>
                    <a:gdLst>
                      <a:gd name="T0" fmla="*/ 1395 w 1510"/>
                      <a:gd name="T1" fmla="*/ 1 h 122"/>
                      <a:gd name="T2" fmla="*/ 0 w 1510"/>
                      <a:gd name="T3" fmla="*/ 0 h 122"/>
                      <a:gd name="T4" fmla="*/ 426 w 1510"/>
                      <a:gd name="T5" fmla="*/ 122 h 122"/>
                      <a:gd name="T6" fmla="*/ 1510 w 1510"/>
                      <a:gd name="T7" fmla="*/ 122 h 122"/>
                      <a:gd name="T8" fmla="*/ 1395 w 1510"/>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0" h="122">
                        <a:moveTo>
                          <a:pt x="1395" y="1"/>
                        </a:moveTo>
                        <a:lnTo>
                          <a:pt x="0" y="0"/>
                        </a:lnTo>
                        <a:lnTo>
                          <a:pt x="426" y="122"/>
                        </a:lnTo>
                        <a:lnTo>
                          <a:pt x="1510" y="122"/>
                        </a:lnTo>
                        <a:lnTo>
                          <a:pt x="1395" y="1"/>
                        </a:lnTo>
                        <a:close/>
                      </a:path>
                    </a:pathLst>
                  </a:custGeom>
                  <a:solidFill>
                    <a:srgbClr val="0000FF"/>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26" name="Freeform 33"/>
                  <p:cNvSpPr>
                    <a:spLocks/>
                  </p:cNvSpPr>
                  <p:nvPr/>
                </p:nvSpPr>
                <p:spPr bwMode="auto">
                  <a:xfrm>
                    <a:off x="637" y="1786"/>
                    <a:ext cx="1218" cy="122"/>
                  </a:xfrm>
                  <a:custGeom>
                    <a:avLst/>
                    <a:gdLst>
                      <a:gd name="T0" fmla="*/ 1106 w 1218"/>
                      <a:gd name="T1" fmla="*/ 0 h 122"/>
                      <a:gd name="T2" fmla="*/ 0 w 1218"/>
                      <a:gd name="T3" fmla="*/ 0 h 122"/>
                      <a:gd name="T4" fmla="*/ 426 w 1218"/>
                      <a:gd name="T5" fmla="*/ 122 h 122"/>
                      <a:gd name="T6" fmla="*/ 1218 w 1218"/>
                      <a:gd name="T7" fmla="*/ 122 h 122"/>
                      <a:gd name="T8" fmla="*/ 1106 w 1218"/>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22">
                        <a:moveTo>
                          <a:pt x="1106" y="0"/>
                        </a:moveTo>
                        <a:lnTo>
                          <a:pt x="0" y="0"/>
                        </a:lnTo>
                        <a:lnTo>
                          <a:pt x="426" y="122"/>
                        </a:lnTo>
                        <a:lnTo>
                          <a:pt x="1218" y="122"/>
                        </a:lnTo>
                        <a:lnTo>
                          <a:pt x="1106" y="0"/>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2" name="Group 34"/>
                <p:cNvGrpSpPr>
                  <a:grpSpLocks/>
                </p:cNvGrpSpPr>
                <p:nvPr/>
              </p:nvGrpSpPr>
              <p:grpSpPr bwMode="auto">
                <a:xfrm>
                  <a:off x="231" y="1668"/>
                  <a:ext cx="1459" cy="797"/>
                  <a:chOff x="1040" y="1635"/>
                  <a:chExt cx="1459" cy="797"/>
                </a:xfrm>
              </p:grpSpPr>
              <p:sp>
                <p:nvSpPr>
                  <p:cNvPr id="23" name="Freeform 35"/>
                  <p:cNvSpPr>
                    <a:spLocks/>
                  </p:cNvSpPr>
                  <p:nvPr/>
                </p:nvSpPr>
                <p:spPr bwMode="auto">
                  <a:xfrm>
                    <a:off x="1040" y="1635"/>
                    <a:ext cx="1299" cy="797"/>
                  </a:xfrm>
                  <a:custGeom>
                    <a:avLst/>
                    <a:gdLst>
                      <a:gd name="T0" fmla="*/ 1136 w 1300"/>
                      <a:gd name="T1" fmla="*/ 794 h 798"/>
                      <a:gd name="T2" fmla="*/ 0 w 1300"/>
                      <a:gd name="T3" fmla="*/ 0 h 798"/>
                      <a:gd name="T4" fmla="*/ 419 w 1300"/>
                      <a:gd name="T5" fmla="*/ 121 h 798"/>
                      <a:gd name="T6" fmla="*/ 1296 w 1300"/>
                      <a:gd name="T7" fmla="*/ 728 h 798"/>
                      <a:gd name="T8" fmla="*/ 1136 w 1300"/>
                      <a:gd name="T9" fmla="*/ 794 h 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 h="798">
                        <a:moveTo>
                          <a:pt x="1140" y="798"/>
                        </a:moveTo>
                        <a:lnTo>
                          <a:pt x="0" y="0"/>
                        </a:lnTo>
                        <a:lnTo>
                          <a:pt x="419" y="121"/>
                        </a:lnTo>
                        <a:lnTo>
                          <a:pt x="1300" y="732"/>
                        </a:lnTo>
                        <a:lnTo>
                          <a:pt x="1140" y="798"/>
                        </a:lnTo>
                        <a:close/>
                      </a:path>
                    </a:pathLst>
                  </a:custGeom>
                  <a:gradFill rotWithShape="0">
                    <a:gsLst>
                      <a:gs pos="0">
                        <a:srgbClr val="0000FF"/>
                      </a:gs>
                      <a:gs pos="100000">
                        <a:srgbClr val="000076"/>
                      </a:gs>
                    </a:gsLst>
                    <a:lin ang="54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24" name="Freeform 36"/>
                  <p:cNvSpPr>
                    <a:spLocks/>
                  </p:cNvSpPr>
                  <p:nvPr/>
                </p:nvSpPr>
                <p:spPr bwMode="auto">
                  <a:xfrm>
                    <a:off x="1470" y="1763"/>
                    <a:ext cx="1029" cy="604"/>
                  </a:xfrm>
                  <a:custGeom>
                    <a:avLst/>
                    <a:gdLst>
                      <a:gd name="T0" fmla="*/ 870 w 1029"/>
                      <a:gd name="T1" fmla="*/ 604 h 604"/>
                      <a:gd name="T2" fmla="*/ 0 w 1029"/>
                      <a:gd name="T3" fmla="*/ 0 h 604"/>
                      <a:gd name="T4" fmla="*/ 419 w 1029"/>
                      <a:gd name="T5" fmla="*/ 121 h 604"/>
                      <a:gd name="T6" fmla="*/ 1029 w 1029"/>
                      <a:gd name="T7" fmla="*/ 538 h 604"/>
                      <a:gd name="T8" fmla="*/ 870 w 1029"/>
                      <a:gd name="T9" fmla="*/ 604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9" h="604">
                        <a:moveTo>
                          <a:pt x="870" y="604"/>
                        </a:moveTo>
                        <a:lnTo>
                          <a:pt x="0" y="0"/>
                        </a:lnTo>
                        <a:lnTo>
                          <a:pt x="419" y="121"/>
                        </a:lnTo>
                        <a:lnTo>
                          <a:pt x="1029" y="538"/>
                        </a:lnTo>
                        <a:lnTo>
                          <a:pt x="870" y="604"/>
                        </a:lnTo>
                        <a:close/>
                      </a:path>
                    </a:pathLst>
                  </a:custGeom>
                  <a:gradFill rotWithShape="0">
                    <a:gsLst>
                      <a:gs pos="0">
                        <a:srgbClr val="0000FF"/>
                      </a:gs>
                      <a:gs pos="100000">
                        <a:srgbClr val="000076"/>
                      </a:gs>
                    </a:gsLst>
                    <a:lin ang="189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3" name="Group 37"/>
                <p:cNvGrpSpPr>
                  <a:grpSpLocks/>
                </p:cNvGrpSpPr>
                <p:nvPr/>
              </p:nvGrpSpPr>
              <p:grpSpPr bwMode="auto">
                <a:xfrm>
                  <a:off x="946" y="2334"/>
                  <a:ext cx="738" cy="1392"/>
                  <a:chOff x="1755" y="2301"/>
                  <a:chExt cx="738" cy="1392"/>
                </a:xfrm>
              </p:grpSpPr>
              <p:sp>
                <p:nvSpPr>
                  <p:cNvPr id="21" name="Freeform 38"/>
                  <p:cNvSpPr>
                    <a:spLocks/>
                  </p:cNvSpPr>
                  <p:nvPr/>
                </p:nvSpPr>
                <p:spPr bwMode="auto">
                  <a:xfrm>
                    <a:off x="1755" y="2367"/>
                    <a:ext cx="589" cy="1326"/>
                  </a:xfrm>
                  <a:custGeom>
                    <a:avLst/>
                    <a:gdLst>
                      <a:gd name="T0" fmla="*/ 259 w 589"/>
                      <a:gd name="T1" fmla="*/ 963 h 1326"/>
                      <a:gd name="T2" fmla="*/ 0 w 589"/>
                      <a:gd name="T3" fmla="*/ 1326 h 1326"/>
                      <a:gd name="T4" fmla="*/ 429 w 589"/>
                      <a:gd name="T5" fmla="*/ 66 h 1326"/>
                      <a:gd name="T6" fmla="*/ 589 w 589"/>
                      <a:gd name="T7" fmla="*/ 0 h 1326"/>
                      <a:gd name="T8" fmla="*/ 259 w 589"/>
                      <a:gd name="T9" fmla="*/ 963 h 13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 h="1326">
                        <a:moveTo>
                          <a:pt x="259" y="963"/>
                        </a:moveTo>
                        <a:lnTo>
                          <a:pt x="0" y="1326"/>
                        </a:lnTo>
                        <a:lnTo>
                          <a:pt x="429" y="66"/>
                        </a:lnTo>
                        <a:lnTo>
                          <a:pt x="589" y="0"/>
                        </a:lnTo>
                        <a:lnTo>
                          <a:pt x="259" y="963"/>
                        </a:lnTo>
                        <a:close/>
                      </a:path>
                    </a:pathLst>
                  </a:custGeom>
                  <a:gradFill rotWithShape="0">
                    <a:gsLst>
                      <a:gs pos="0">
                        <a:srgbClr val="000076"/>
                      </a:gs>
                      <a:gs pos="100000">
                        <a:srgbClr val="0000FF"/>
                      </a:gs>
                    </a:gsLst>
                    <a:lin ang="54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22" name="Freeform 39"/>
                  <p:cNvSpPr>
                    <a:spLocks/>
                  </p:cNvSpPr>
                  <p:nvPr/>
                </p:nvSpPr>
                <p:spPr bwMode="auto">
                  <a:xfrm>
                    <a:off x="2007" y="2301"/>
                    <a:ext cx="486" cy="1042"/>
                  </a:xfrm>
                  <a:custGeom>
                    <a:avLst/>
                    <a:gdLst>
                      <a:gd name="T0" fmla="*/ 260 w 486"/>
                      <a:gd name="T1" fmla="*/ 682 h 1042"/>
                      <a:gd name="T2" fmla="*/ 0 w 486"/>
                      <a:gd name="T3" fmla="*/ 1042 h 1042"/>
                      <a:gd name="T4" fmla="*/ 326 w 486"/>
                      <a:gd name="T5" fmla="*/ 66 h 1042"/>
                      <a:gd name="T6" fmla="*/ 486 w 486"/>
                      <a:gd name="T7" fmla="*/ 0 h 1042"/>
                      <a:gd name="T8" fmla="*/ 260 w 486"/>
                      <a:gd name="T9" fmla="*/ 682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042">
                        <a:moveTo>
                          <a:pt x="260" y="682"/>
                        </a:moveTo>
                        <a:lnTo>
                          <a:pt x="0" y="1042"/>
                        </a:lnTo>
                        <a:lnTo>
                          <a:pt x="326" y="66"/>
                        </a:lnTo>
                        <a:lnTo>
                          <a:pt x="486" y="0"/>
                        </a:lnTo>
                        <a:lnTo>
                          <a:pt x="260" y="682"/>
                        </a:lnTo>
                        <a:close/>
                      </a:path>
                    </a:pathLst>
                  </a:custGeom>
                  <a:gradFill rotWithShape="0">
                    <a:gsLst>
                      <a:gs pos="0">
                        <a:srgbClr val="0000FF"/>
                      </a:gs>
                      <a:gs pos="100000">
                        <a:srgbClr val="000076"/>
                      </a:gs>
                    </a:gsLst>
                    <a:lin ang="27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4" name="Group 40"/>
                <p:cNvGrpSpPr>
                  <a:grpSpLocks/>
                </p:cNvGrpSpPr>
                <p:nvPr/>
              </p:nvGrpSpPr>
              <p:grpSpPr bwMode="auto">
                <a:xfrm>
                  <a:off x="948" y="2600"/>
                  <a:ext cx="1123" cy="1126"/>
                  <a:chOff x="948" y="2600"/>
                  <a:chExt cx="1123" cy="1126"/>
                </a:xfrm>
              </p:grpSpPr>
              <p:sp>
                <p:nvSpPr>
                  <p:cNvPr id="19" name="Freeform 41"/>
                  <p:cNvSpPr>
                    <a:spLocks/>
                  </p:cNvSpPr>
                  <p:nvPr/>
                </p:nvSpPr>
                <p:spPr bwMode="auto">
                  <a:xfrm>
                    <a:off x="948" y="2774"/>
                    <a:ext cx="1122" cy="952"/>
                  </a:xfrm>
                  <a:custGeom>
                    <a:avLst/>
                    <a:gdLst>
                      <a:gd name="T0" fmla="*/ 252 w 1123"/>
                      <a:gd name="T1" fmla="*/ 598 h 952"/>
                      <a:gd name="T2" fmla="*/ 1119 w 1123"/>
                      <a:gd name="T3" fmla="*/ 0 h 952"/>
                      <a:gd name="T4" fmla="*/ 1119 w 1123"/>
                      <a:gd name="T5" fmla="*/ 182 h 952"/>
                      <a:gd name="T6" fmla="*/ 0 w 1123"/>
                      <a:gd name="T7" fmla="*/ 952 h 952"/>
                      <a:gd name="T8" fmla="*/ 252 w 1123"/>
                      <a:gd name="T9" fmla="*/ 598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 h="952">
                        <a:moveTo>
                          <a:pt x="252" y="598"/>
                        </a:moveTo>
                        <a:lnTo>
                          <a:pt x="1123" y="0"/>
                        </a:lnTo>
                        <a:lnTo>
                          <a:pt x="1123" y="182"/>
                        </a:lnTo>
                        <a:lnTo>
                          <a:pt x="0" y="952"/>
                        </a:lnTo>
                        <a:lnTo>
                          <a:pt x="252" y="598"/>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20" name="Freeform 42"/>
                  <p:cNvSpPr>
                    <a:spLocks/>
                  </p:cNvSpPr>
                  <p:nvPr/>
                </p:nvSpPr>
                <p:spPr bwMode="auto">
                  <a:xfrm>
                    <a:off x="1198" y="2600"/>
                    <a:ext cx="873" cy="776"/>
                  </a:xfrm>
                  <a:custGeom>
                    <a:avLst/>
                    <a:gdLst>
                      <a:gd name="T0" fmla="*/ 254 w 874"/>
                      <a:gd name="T1" fmla="*/ 417 h 777"/>
                      <a:gd name="T2" fmla="*/ 870 w 874"/>
                      <a:gd name="T3" fmla="*/ 0 h 777"/>
                      <a:gd name="T4" fmla="*/ 868 w 874"/>
                      <a:gd name="T5" fmla="*/ 176 h 777"/>
                      <a:gd name="T6" fmla="*/ 0 w 874"/>
                      <a:gd name="T7" fmla="*/ 773 h 777"/>
                      <a:gd name="T8" fmla="*/ 254 w 874"/>
                      <a:gd name="T9" fmla="*/ 417 h 7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4" h="777">
                        <a:moveTo>
                          <a:pt x="254" y="421"/>
                        </a:moveTo>
                        <a:lnTo>
                          <a:pt x="874" y="0"/>
                        </a:lnTo>
                        <a:lnTo>
                          <a:pt x="872" y="176"/>
                        </a:lnTo>
                        <a:lnTo>
                          <a:pt x="0" y="777"/>
                        </a:lnTo>
                        <a:lnTo>
                          <a:pt x="254" y="421"/>
                        </a:lnTo>
                        <a:close/>
                      </a:path>
                    </a:pathLst>
                  </a:custGeom>
                  <a:gradFill rotWithShape="0">
                    <a:gsLst>
                      <a:gs pos="0">
                        <a:srgbClr val="0000B3"/>
                      </a:gs>
                      <a:gs pos="100000">
                        <a:srgbClr val="0000FF"/>
                      </a:gs>
                    </a:gsLst>
                    <a:lin ang="27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15" name="Freeform 43"/>
                <p:cNvSpPr>
                  <a:spLocks/>
                </p:cNvSpPr>
                <p:nvPr/>
              </p:nvSpPr>
              <p:spPr bwMode="auto">
                <a:xfrm>
                  <a:off x="2292" y="1661"/>
                  <a:ext cx="1127" cy="249"/>
                </a:xfrm>
                <a:custGeom>
                  <a:avLst/>
                  <a:gdLst>
                    <a:gd name="T0" fmla="*/ 96 w 1127"/>
                    <a:gd name="T1" fmla="*/ 118 h 248"/>
                    <a:gd name="T2" fmla="*/ 1127 w 1127"/>
                    <a:gd name="T3" fmla="*/ 0 h 248"/>
                    <a:gd name="T4" fmla="*/ 0 w 1127"/>
                    <a:gd name="T5" fmla="*/ 252 h 248"/>
                    <a:gd name="T6" fmla="*/ 96 w 1127"/>
                    <a:gd name="T7" fmla="*/ 118 h 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7" h="248">
                      <a:moveTo>
                        <a:pt x="96" y="118"/>
                      </a:moveTo>
                      <a:lnTo>
                        <a:pt x="1127" y="0"/>
                      </a:lnTo>
                      <a:lnTo>
                        <a:pt x="0" y="248"/>
                      </a:lnTo>
                      <a:lnTo>
                        <a:pt x="96" y="118"/>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nvGrpSpPr>
                <p:cNvPr id="16" name="Group 44"/>
                <p:cNvGrpSpPr>
                  <a:grpSpLocks/>
                </p:cNvGrpSpPr>
                <p:nvPr/>
              </p:nvGrpSpPr>
              <p:grpSpPr bwMode="auto">
                <a:xfrm>
                  <a:off x="2070" y="2600"/>
                  <a:ext cx="518" cy="673"/>
                  <a:chOff x="2070" y="2600"/>
                  <a:chExt cx="518" cy="673"/>
                </a:xfrm>
              </p:grpSpPr>
              <p:sp>
                <p:nvSpPr>
                  <p:cNvPr id="17" name="Freeform 45"/>
                  <p:cNvSpPr>
                    <a:spLocks/>
                  </p:cNvSpPr>
                  <p:nvPr/>
                </p:nvSpPr>
                <p:spPr bwMode="auto">
                  <a:xfrm>
                    <a:off x="2070" y="2600"/>
                    <a:ext cx="518" cy="673"/>
                  </a:xfrm>
                  <a:custGeom>
                    <a:avLst/>
                    <a:gdLst>
                      <a:gd name="T0" fmla="*/ 0 w 519"/>
                      <a:gd name="T1" fmla="*/ 0 h 672"/>
                      <a:gd name="T2" fmla="*/ 515 w 519"/>
                      <a:gd name="T3" fmla="*/ 676 h 672"/>
                      <a:gd name="T4" fmla="*/ 0 w 519"/>
                      <a:gd name="T5" fmla="*/ 174 h 672"/>
                      <a:gd name="T6" fmla="*/ 0 w 519"/>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9" h="672">
                        <a:moveTo>
                          <a:pt x="0" y="0"/>
                        </a:moveTo>
                        <a:lnTo>
                          <a:pt x="519" y="672"/>
                        </a:lnTo>
                        <a:lnTo>
                          <a:pt x="0" y="174"/>
                        </a:lnTo>
                        <a:lnTo>
                          <a:pt x="0" y="0"/>
                        </a:lnTo>
                        <a:close/>
                      </a:path>
                    </a:pathLst>
                  </a:custGeom>
                  <a:gradFill rotWithShape="0">
                    <a:gsLst>
                      <a:gs pos="0">
                        <a:srgbClr val="000000"/>
                      </a:gs>
                      <a:gs pos="100000">
                        <a:srgbClr val="0000FF"/>
                      </a:gs>
                    </a:gsLst>
                    <a:lin ang="189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18" name="Freeform 46"/>
                  <p:cNvSpPr>
                    <a:spLocks/>
                  </p:cNvSpPr>
                  <p:nvPr/>
                </p:nvSpPr>
                <p:spPr bwMode="auto">
                  <a:xfrm>
                    <a:off x="2070" y="2774"/>
                    <a:ext cx="511" cy="495"/>
                  </a:xfrm>
                  <a:custGeom>
                    <a:avLst/>
                    <a:gdLst>
                      <a:gd name="T0" fmla="*/ 0 w 512"/>
                      <a:gd name="T1" fmla="*/ 0 h 495"/>
                      <a:gd name="T2" fmla="*/ 508 w 512"/>
                      <a:gd name="T3" fmla="*/ 495 h 495"/>
                      <a:gd name="T4" fmla="*/ 0 w 512"/>
                      <a:gd name="T5" fmla="*/ 180 h 495"/>
                      <a:gd name="T6" fmla="*/ 0 w 512"/>
                      <a:gd name="T7" fmla="*/ 0 h 4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2" h="495">
                        <a:moveTo>
                          <a:pt x="0" y="0"/>
                        </a:moveTo>
                        <a:lnTo>
                          <a:pt x="512" y="495"/>
                        </a:lnTo>
                        <a:lnTo>
                          <a:pt x="0" y="180"/>
                        </a:lnTo>
                        <a:lnTo>
                          <a:pt x="0" y="0"/>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grpSp>
      </p:grpSp>
      <p:sp>
        <p:nvSpPr>
          <p:cNvPr id="3119" name="Rectangle 47"/>
          <p:cNvSpPr>
            <a:spLocks noGrp="1" noChangeArrowheads="1"/>
          </p:cNvSpPr>
          <p:nvPr>
            <p:ph type="ctrTitle"/>
          </p:nvPr>
        </p:nvSpPr>
        <p:spPr>
          <a:xfrm>
            <a:off x="3203575" y="1368425"/>
            <a:ext cx="5492750" cy="1962150"/>
          </a:xfrm>
          <a:effectLst>
            <a:outerShdw dist="17961" dir="2700000" algn="ctr" rotWithShape="0">
              <a:schemeClr val="bg1"/>
            </a:outerShdw>
          </a:effectLst>
        </p:spPr>
        <p:txBody>
          <a:bodyPr anchor="b"/>
          <a:lstStyle>
            <a:lvl1pPr>
              <a:defRPr sz="3600">
                <a:solidFill>
                  <a:schemeClr val="accent2"/>
                </a:solidFill>
              </a:defRPr>
            </a:lvl1pPr>
          </a:lstStyle>
          <a:p>
            <a:r>
              <a:rPr lang="en-US" smtClean="0"/>
              <a:t>Click to edit Master title style</a:t>
            </a:r>
            <a:endParaRPr lang="en-US"/>
          </a:p>
        </p:txBody>
      </p:sp>
      <p:sp>
        <p:nvSpPr>
          <p:cNvPr id="3120" name="Rectangle 48"/>
          <p:cNvSpPr>
            <a:spLocks noGrp="1" noChangeArrowheads="1"/>
          </p:cNvSpPr>
          <p:nvPr>
            <p:ph type="subTitle" idx="1"/>
          </p:nvPr>
        </p:nvSpPr>
        <p:spPr>
          <a:xfrm>
            <a:off x="3201988" y="3544888"/>
            <a:ext cx="5561012" cy="950912"/>
          </a:xfrm>
        </p:spPr>
        <p:txBody>
          <a:bodyPr/>
          <a:lstStyle>
            <a:lvl1pPr marL="0" indent="0">
              <a:buFontTx/>
              <a:buNone/>
              <a:defRPr sz="2800">
                <a:solidFill>
                  <a:schemeClr val="accent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35160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3388" y="76200"/>
            <a:ext cx="8229600" cy="838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E8212B4-4383-4E5B-9600-11F4D92F50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412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28613"/>
            <a:ext cx="2057400" cy="5767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28613"/>
            <a:ext cx="6019800" cy="5767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2676A08-BDCF-41F3-AF96-DF9E67C75A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81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371600"/>
            <a:ext cx="4021137"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1371600"/>
            <a:ext cx="402272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2B57472D-5B80-40FC-967A-0FEA7E8378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8392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4338" y="1371600"/>
            <a:ext cx="8196262" cy="4724400"/>
          </a:xfrm>
        </p:spPr>
        <p:txBody>
          <a:bodyPr/>
          <a:lstStyle/>
          <a:p>
            <a:pPr lvl="0"/>
            <a:r>
              <a:rPr lang="en-US" noProof="0" smtClean="0"/>
              <a:t>Click icon to add table</a:t>
            </a:r>
            <a:endParaRPr lang="en-US" noProof="0" dirty="0" smtClean="0"/>
          </a:p>
        </p:txBody>
      </p:sp>
      <p:sp>
        <p:nvSpPr>
          <p:cNvPr id="4" name="Rectangle 13"/>
          <p:cNvSpPr>
            <a:spLocks noGrp="1" noChangeArrowheads="1"/>
          </p:cNvSpPr>
          <p:nvPr>
            <p:ph type="sldNum" sz="quarter" idx="10"/>
          </p:nvPr>
        </p:nvSpPr>
        <p:spPr>
          <a:ln/>
        </p:spPr>
        <p:txBody>
          <a:bodyPr/>
          <a:lstStyle>
            <a:lvl1pPr>
              <a:defRPr/>
            </a:lvl1pPr>
          </a:lstStyle>
          <a:p>
            <a:pPr>
              <a:defRPr/>
            </a:pPr>
            <a:fld id="{F24976E1-46E2-4B8D-BFCB-F2514D0021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9599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76200"/>
            <a:ext cx="8229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4338" y="1371600"/>
            <a:ext cx="4021137"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87875" y="1371600"/>
            <a:ext cx="4022725"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14338" y="3810000"/>
            <a:ext cx="4021137"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87875" y="3810000"/>
            <a:ext cx="4022725"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35C91FFB-7545-4009-AF26-8AE76C495F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932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229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3"/>
          <p:cNvSpPr>
            <a:spLocks noGrp="1" noChangeArrowheads="1"/>
          </p:cNvSpPr>
          <p:nvPr>
            <p:ph type="sldNum" sz="quarter" idx="10"/>
          </p:nvPr>
        </p:nvSpPr>
        <p:spPr/>
        <p:txBody>
          <a:bodyPr/>
          <a:lstStyle>
            <a:lvl1pPr>
              <a:defRPr baseline="0">
                <a:solidFill>
                  <a:srgbClr val="000066"/>
                </a:solidFill>
              </a:defRPr>
            </a:lvl1pPr>
          </a:lstStyle>
          <a:p>
            <a:pPr>
              <a:defRPr/>
            </a:pPr>
            <a:fld id="{BFD1CB04-7D95-4138-8818-3349B8AA6B4A}" type="slidenum">
              <a:rPr lang="en-US"/>
              <a:pPr>
                <a:defRPr/>
              </a:pPr>
              <a:t>‹#›</a:t>
            </a:fld>
            <a:endParaRPr lang="en-US" dirty="0"/>
          </a:p>
        </p:txBody>
      </p:sp>
    </p:spTree>
    <p:extLst>
      <p:ext uri="{BB962C8B-B14F-4D97-AF65-F5344CB8AC3E}">
        <p14:creationId xmlns:p14="http://schemas.microsoft.com/office/powerpoint/2010/main" val="223533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4B922AF1-F6EC-4BEE-BEE0-FD1C674A06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754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371600"/>
            <a:ext cx="402113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1371600"/>
            <a:ext cx="40227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D5BDF71C-77B1-47FF-B753-769F2DF232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39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1CA91D80-A9F9-401B-ACD5-52CEF55466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593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6D389078-E7EB-4169-BD80-65487C62A5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021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13D4BFA-EC36-4566-8C99-89358FDCBB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11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9D737C35-D2E4-4B56-8D8E-010EFC1BE3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706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413DDB9-1528-4F0A-B3DE-7B780C14ED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980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33388" y="295275"/>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TITLE OF SLIDE</a:t>
            </a:r>
          </a:p>
        </p:txBody>
      </p:sp>
      <p:sp>
        <p:nvSpPr>
          <p:cNvPr id="1028" name="Rectangle 3"/>
          <p:cNvSpPr>
            <a:spLocks noGrp="1" noChangeArrowheads="1"/>
          </p:cNvSpPr>
          <p:nvPr>
            <p:ph type="body" idx="1"/>
          </p:nvPr>
        </p:nvSpPr>
        <p:spPr bwMode="auto">
          <a:xfrm>
            <a:off x="457200" y="1295400"/>
            <a:ext cx="81962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11"/>
          <p:cNvSpPr>
            <a:spLocks noChangeShapeType="1"/>
          </p:cNvSpPr>
          <p:nvPr/>
        </p:nvSpPr>
        <p:spPr bwMode="auto">
          <a:xfrm>
            <a:off x="1828800" y="990600"/>
            <a:ext cx="5486400" cy="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30" name="Line 12"/>
          <p:cNvSpPr>
            <a:spLocks noChangeShapeType="1"/>
          </p:cNvSpPr>
          <p:nvPr/>
        </p:nvSpPr>
        <p:spPr bwMode="auto">
          <a:xfrm>
            <a:off x="2209800" y="1066800"/>
            <a:ext cx="5486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37"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687F87C8-26B4-4D6D-AE0E-6A4D1DB885AB}"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32" name="Group 45"/>
          <p:cNvGrpSpPr>
            <a:grpSpLocks/>
          </p:cNvGrpSpPr>
          <p:nvPr/>
        </p:nvGrpSpPr>
        <p:grpSpPr bwMode="auto">
          <a:xfrm>
            <a:off x="280988" y="0"/>
            <a:ext cx="1992312" cy="1316038"/>
            <a:chOff x="231" y="385"/>
            <a:chExt cx="5053" cy="3341"/>
          </a:xfrm>
        </p:grpSpPr>
        <p:grpSp>
          <p:nvGrpSpPr>
            <p:cNvPr id="1033" name="Group 46"/>
            <p:cNvGrpSpPr>
              <a:grpSpLocks/>
            </p:cNvGrpSpPr>
            <p:nvPr/>
          </p:nvGrpSpPr>
          <p:grpSpPr bwMode="auto">
            <a:xfrm>
              <a:off x="2205" y="1903"/>
              <a:ext cx="3079" cy="803"/>
              <a:chOff x="2205" y="1903"/>
              <a:chExt cx="3079" cy="803"/>
            </a:xfrm>
          </p:grpSpPr>
          <p:sp>
            <p:nvSpPr>
              <p:cNvPr id="1059" name="Freeform 47"/>
              <p:cNvSpPr>
                <a:spLocks/>
              </p:cNvSpPr>
              <p:nvPr/>
            </p:nvSpPr>
            <p:spPr bwMode="auto">
              <a:xfrm>
                <a:off x="2228" y="1904"/>
                <a:ext cx="1840" cy="802"/>
              </a:xfrm>
              <a:custGeom>
                <a:avLst/>
                <a:gdLst>
                  <a:gd name="T0" fmla="*/ 9 w 1839"/>
                  <a:gd name="T1" fmla="*/ 799 h 803"/>
                  <a:gd name="T2" fmla="*/ 603 w 1839"/>
                  <a:gd name="T3" fmla="*/ 173 h 803"/>
                  <a:gd name="T4" fmla="*/ 1249 w 1839"/>
                  <a:gd name="T5" fmla="*/ 41 h 803"/>
                  <a:gd name="T6" fmla="*/ 1843 w 1839"/>
                  <a:gd name="T7" fmla="*/ 415 h 803"/>
                  <a:gd name="T8" fmla="*/ 1297 w 1839"/>
                  <a:gd name="T9" fmla="*/ 215 h 803"/>
                  <a:gd name="T10" fmla="*/ 657 w 1839"/>
                  <a:gd name="T11" fmla="*/ 347 h 803"/>
                  <a:gd name="T12" fmla="*/ 9 w 1839"/>
                  <a:gd name="T13" fmla="*/ 799 h 8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9" h="803">
                    <a:moveTo>
                      <a:pt x="9" y="803"/>
                    </a:moveTo>
                    <a:cubicBezTo>
                      <a:pt x="0" y="774"/>
                      <a:pt x="397" y="300"/>
                      <a:pt x="603" y="173"/>
                    </a:cubicBezTo>
                    <a:cubicBezTo>
                      <a:pt x="809" y="46"/>
                      <a:pt x="1039" y="0"/>
                      <a:pt x="1245" y="41"/>
                    </a:cubicBezTo>
                    <a:cubicBezTo>
                      <a:pt x="1451" y="82"/>
                      <a:pt x="1831" y="390"/>
                      <a:pt x="1839" y="419"/>
                    </a:cubicBezTo>
                    <a:cubicBezTo>
                      <a:pt x="1839" y="419"/>
                      <a:pt x="1490" y="227"/>
                      <a:pt x="1293" y="215"/>
                    </a:cubicBezTo>
                    <a:cubicBezTo>
                      <a:pt x="1096" y="203"/>
                      <a:pt x="871" y="249"/>
                      <a:pt x="657" y="347"/>
                    </a:cubicBezTo>
                    <a:cubicBezTo>
                      <a:pt x="443" y="445"/>
                      <a:pt x="144" y="708"/>
                      <a:pt x="9" y="803"/>
                    </a:cubicBezTo>
                    <a:close/>
                  </a:path>
                </a:pathLst>
              </a:custGeom>
              <a:gradFill rotWithShape="0">
                <a:gsLst>
                  <a:gs pos="0">
                    <a:srgbClr val="FF0000"/>
                  </a:gs>
                  <a:gs pos="100000">
                    <a:srgbClr val="FFFFFF"/>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60" name="Freeform 48"/>
              <p:cNvSpPr>
                <a:spLocks/>
              </p:cNvSpPr>
              <p:nvPr/>
            </p:nvSpPr>
            <p:spPr bwMode="auto">
              <a:xfrm>
                <a:off x="2204" y="2251"/>
                <a:ext cx="2472" cy="451"/>
              </a:xfrm>
              <a:custGeom>
                <a:avLst/>
                <a:gdLst>
                  <a:gd name="T0" fmla="*/ 45 w 2473"/>
                  <a:gd name="T1" fmla="*/ 445 h 453"/>
                  <a:gd name="T2" fmla="*/ 570 w 2473"/>
                  <a:gd name="T3" fmla="*/ 323 h 453"/>
                  <a:gd name="T4" fmla="*/ 1152 w 2473"/>
                  <a:gd name="T5" fmla="*/ 48 h 453"/>
                  <a:gd name="T6" fmla="*/ 1853 w 2473"/>
                  <a:gd name="T7" fmla="*/ 134 h 453"/>
                  <a:gd name="T8" fmla="*/ 2249 w 2473"/>
                  <a:gd name="T9" fmla="*/ 230 h 453"/>
                  <a:gd name="T10" fmla="*/ 2426 w 2473"/>
                  <a:gd name="T11" fmla="*/ 87 h 453"/>
                  <a:gd name="T12" fmla="*/ 2468 w 2473"/>
                  <a:gd name="T13" fmla="*/ 113 h 453"/>
                  <a:gd name="T14" fmla="*/ 1928 w 2473"/>
                  <a:gd name="T15" fmla="*/ 257 h 453"/>
                  <a:gd name="T16" fmla="*/ 1373 w 2473"/>
                  <a:gd name="T17" fmla="*/ 256 h 453"/>
                  <a:gd name="T18" fmla="*/ 858 w 2473"/>
                  <a:gd name="T19" fmla="*/ 445 h 453"/>
                  <a:gd name="T20" fmla="*/ 45 w 2473"/>
                  <a:gd name="T21" fmla="*/ 445 h 4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3" h="453">
                    <a:moveTo>
                      <a:pt x="45" y="453"/>
                    </a:moveTo>
                    <a:cubicBezTo>
                      <a:pt x="0" y="430"/>
                      <a:pt x="386" y="394"/>
                      <a:pt x="570" y="327"/>
                    </a:cubicBezTo>
                    <a:cubicBezTo>
                      <a:pt x="754" y="260"/>
                      <a:pt x="879" y="96"/>
                      <a:pt x="1152" y="48"/>
                    </a:cubicBezTo>
                    <a:cubicBezTo>
                      <a:pt x="1425" y="0"/>
                      <a:pt x="1674" y="78"/>
                      <a:pt x="1857" y="138"/>
                    </a:cubicBezTo>
                    <a:cubicBezTo>
                      <a:pt x="2040" y="198"/>
                      <a:pt x="2151" y="237"/>
                      <a:pt x="2253" y="234"/>
                    </a:cubicBezTo>
                    <a:cubicBezTo>
                      <a:pt x="2347" y="235"/>
                      <a:pt x="2399" y="118"/>
                      <a:pt x="2430" y="87"/>
                    </a:cubicBezTo>
                    <a:cubicBezTo>
                      <a:pt x="2433" y="88"/>
                      <a:pt x="2473" y="116"/>
                      <a:pt x="2472" y="117"/>
                    </a:cubicBezTo>
                    <a:cubicBezTo>
                      <a:pt x="2439" y="154"/>
                      <a:pt x="2352" y="363"/>
                      <a:pt x="1932" y="261"/>
                    </a:cubicBezTo>
                    <a:cubicBezTo>
                      <a:pt x="1512" y="159"/>
                      <a:pt x="1489" y="212"/>
                      <a:pt x="1377" y="260"/>
                    </a:cubicBezTo>
                    <a:cubicBezTo>
                      <a:pt x="1265" y="308"/>
                      <a:pt x="1094" y="414"/>
                      <a:pt x="858" y="453"/>
                    </a:cubicBezTo>
                    <a:lnTo>
                      <a:pt x="45" y="453"/>
                    </a:lnTo>
                    <a:close/>
                  </a:path>
                </a:pathLst>
              </a:custGeom>
              <a:gradFill rotWithShape="0">
                <a:gsLst>
                  <a:gs pos="0">
                    <a:srgbClr val="FF0000"/>
                  </a:gs>
                  <a:gs pos="100000">
                    <a:srgbClr val="FFFFFF"/>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61" name="Freeform 49"/>
              <p:cNvSpPr>
                <a:spLocks/>
              </p:cNvSpPr>
              <p:nvPr/>
            </p:nvSpPr>
            <p:spPr bwMode="auto">
              <a:xfrm>
                <a:off x="3621" y="2473"/>
                <a:ext cx="1663" cy="230"/>
              </a:xfrm>
              <a:custGeom>
                <a:avLst/>
                <a:gdLst>
                  <a:gd name="T0" fmla="*/ 0 w 1662"/>
                  <a:gd name="T1" fmla="*/ 228 h 230"/>
                  <a:gd name="T2" fmla="*/ 354 w 1662"/>
                  <a:gd name="T3" fmla="*/ 80 h 230"/>
                  <a:gd name="T4" fmla="*/ 804 w 1662"/>
                  <a:gd name="T5" fmla="*/ 146 h 230"/>
                  <a:gd name="T6" fmla="*/ 1046 w 1662"/>
                  <a:gd name="T7" fmla="*/ 90 h 230"/>
                  <a:gd name="T8" fmla="*/ 1194 w 1662"/>
                  <a:gd name="T9" fmla="*/ 0 h 230"/>
                  <a:gd name="T10" fmla="*/ 1468 w 1662"/>
                  <a:gd name="T11" fmla="*/ 230 h 230"/>
                  <a:gd name="T12" fmla="*/ 0 w 1662"/>
                  <a:gd name="T13" fmla="*/ 228 h 2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2" h="230">
                    <a:moveTo>
                      <a:pt x="0" y="228"/>
                    </a:moveTo>
                    <a:cubicBezTo>
                      <a:pt x="40" y="172"/>
                      <a:pt x="152" y="122"/>
                      <a:pt x="354" y="80"/>
                    </a:cubicBezTo>
                    <a:cubicBezTo>
                      <a:pt x="556" y="38"/>
                      <a:pt x="672" y="170"/>
                      <a:pt x="804" y="146"/>
                    </a:cubicBezTo>
                    <a:cubicBezTo>
                      <a:pt x="936" y="122"/>
                      <a:pt x="978" y="114"/>
                      <a:pt x="1042" y="90"/>
                    </a:cubicBezTo>
                    <a:lnTo>
                      <a:pt x="1190" y="0"/>
                    </a:lnTo>
                    <a:cubicBezTo>
                      <a:pt x="1260" y="23"/>
                      <a:pt x="1662" y="192"/>
                      <a:pt x="1464" y="230"/>
                    </a:cubicBezTo>
                    <a:cubicBezTo>
                      <a:pt x="1260" y="226"/>
                      <a:pt x="102" y="228"/>
                      <a:pt x="0" y="228"/>
                    </a:cubicBezTo>
                    <a:close/>
                  </a:path>
                </a:pathLst>
              </a:custGeom>
              <a:gradFill rotWithShape="0">
                <a:gsLst>
                  <a:gs pos="0">
                    <a:srgbClr val="FFAFAF"/>
                  </a:gs>
                  <a:gs pos="100000">
                    <a:srgbClr val="FFFFFF"/>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000000"/>
                  </a:solidFill>
                </a:endParaRPr>
              </a:p>
            </p:txBody>
          </p:sp>
        </p:grpSp>
        <p:grpSp>
          <p:nvGrpSpPr>
            <p:cNvPr id="1034" name="Group 50"/>
            <p:cNvGrpSpPr>
              <a:grpSpLocks/>
            </p:cNvGrpSpPr>
            <p:nvPr/>
          </p:nvGrpSpPr>
          <p:grpSpPr bwMode="auto">
            <a:xfrm>
              <a:off x="231" y="385"/>
              <a:ext cx="3193" cy="3341"/>
              <a:chOff x="231" y="385"/>
              <a:chExt cx="3193" cy="3341"/>
            </a:xfrm>
          </p:grpSpPr>
          <p:sp>
            <p:nvSpPr>
              <p:cNvPr id="1035" name="Freeform 51"/>
              <p:cNvSpPr>
                <a:spLocks/>
              </p:cNvSpPr>
              <p:nvPr/>
            </p:nvSpPr>
            <p:spPr bwMode="auto">
              <a:xfrm>
                <a:off x="2292" y="1664"/>
                <a:ext cx="1132" cy="116"/>
              </a:xfrm>
              <a:custGeom>
                <a:avLst/>
                <a:gdLst>
                  <a:gd name="T0" fmla="*/ 139 w 1034"/>
                  <a:gd name="T1" fmla="*/ 1 h 120"/>
                  <a:gd name="T2" fmla="*/ 1485 w 1034"/>
                  <a:gd name="T3" fmla="*/ 0 h 120"/>
                  <a:gd name="T4" fmla="*/ 0 w 1034"/>
                  <a:gd name="T5" fmla="*/ 104 h 120"/>
                  <a:gd name="T6" fmla="*/ 139 w 1034"/>
                  <a:gd name="T7" fmla="*/ 1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4" h="120">
                    <a:moveTo>
                      <a:pt x="97" y="1"/>
                    </a:moveTo>
                    <a:lnTo>
                      <a:pt x="1034" y="0"/>
                    </a:lnTo>
                    <a:lnTo>
                      <a:pt x="0" y="120"/>
                    </a:lnTo>
                    <a:lnTo>
                      <a:pt x="97" y="1"/>
                    </a:lnTo>
                    <a:close/>
                  </a:path>
                </a:pathLst>
              </a:custGeom>
              <a:gradFill rotWithShape="0">
                <a:gsLst>
                  <a:gs pos="0">
                    <a:srgbClr val="000076"/>
                  </a:gs>
                  <a:gs pos="100000">
                    <a:srgbClr val="0000FF"/>
                  </a:gs>
                </a:gsLst>
                <a:lin ang="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nvGrpSpPr>
              <p:cNvPr id="1036" name="Group 52"/>
              <p:cNvGrpSpPr>
                <a:grpSpLocks/>
              </p:cNvGrpSpPr>
              <p:nvPr/>
            </p:nvGrpSpPr>
            <p:grpSpPr bwMode="auto">
              <a:xfrm>
                <a:off x="231" y="385"/>
                <a:ext cx="3188" cy="3341"/>
                <a:chOff x="231" y="385"/>
                <a:chExt cx="3188" cy="3341"/>
              </a:xfrm>
            </p:grpSpPr>
            <p:grpSp>
              <p:nvGrpSpPr>
                <p:cNvPr id="2" name="Group 53"/>
                <p:cNvGrpSpPr>
                  <a:grpSpLocks/>
                </p:cNvGrpSpPr>
                <p:nvPr/>
              </p:nvGrpSpPr>
              <p:grpSpPr bwMode="auto">
                <a:xfrm>
                  <a:off x="2063" y="385"/>
                  <a:ext cx="519" cy="1515"/>
                  <a:chOff x="2878" y="352"/>
                  <a:chExt cx="519" cy="1515"/>
                </a:xfrm>
              </p:grpSpPr>
              <p:sp>
                <p:nvSpPr>
                  <p:cNvPr id="1057" name="Freeform 54"/>
                  <p:cNvSpPr>
                    <a:spLocks/>
                  </p:cNvSpPr>
                  <p:nvPr/>
                </p:nvSpPr>
                <p:spPr bwMode="auto">
                  <a:xfrm>
                    <a:off x="2886" y="352"/>
                    <a:ext cx="511" cy="1515"/>
                  </a:xfrm>
                  <a:custGeom>
                    <a:avLst/>
                    <a:gdLst>
                      <a:gd name="T0" fmla="*/ 0 w 424"/>
                      <a:gd name="T1" fmla="*/ 0 h 1398"/>
                      <a:gd name="T2" fmla="*/ 0 w 424"/>
                      <a:gd name="T3" fmla="*/ 578 h 1398"/>
                      <a:gd name="T4" fmla="*/ 686 w 424"/>
                      <a:gd name="T5" fmla="*/ 1928 h 1398"/>
                      <a:gd name="T6" fmla="*/ 894 w 424"/>
                      <a:gd name="T7" fmla="*/ 1753 h 1398"/>
                      <a:gd name="T8" fmla="*/ 0 w 424"/>
                      <a:gd name="T9" fmla="*/ 0 h 1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1398">
                        <a:moveTo>
                          <a:pt x="0" y="0"/>
                        </a:moveTo>
                        <a:lnTo>
                          <a:pt x="0" y="419"/>
                        </a:lnTo>
                        <a:lnTo>
                          <a:pt x="325" y="1398"/>
                        </a:lnTo>
                        <a:lnTo>
                          <a:pt x="424" y="1272"/>
                        </a:lnTo>
                        <a:lnTo>
                          <a:pt x="0" y="0"/>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1058" name="Freeform 55"/>
                  <p:cNvSpPr>
                    <a:spLocks/>
                  </p:cNvSpPr>
                  <p:nvPr/>
                </p:nvSpPr>
                <p:spPr bwMode="auto">
                  <a:xfrm>
                    <a:off x="2878" y="771"/>
                    <a:ext cx="326" cy="1096"/>
                  </a:xfrm>
                  <a:custGeom>
                    <a:avLst/>
                    <a:gdLst>
                      <a:gd name="T0" fmla="*/ 0 w 325"/>
                      <a:gd name="T1" fmla="*/ 0 h 1098"/>
                      <a:gd name="T2" fmla="*/ 0 w 325"/>
                      <a:gd name="T3" fmla="*/ 415 h 1098"/>
                      <a:gd name="T4" fmla="*/ 236 w 325"/>
                      <a:gd name="T5" fmla="*/ 1090 h 1098"/>
                      <a:gd name="T6" fmla="*/ 329 w 325"/>
                      <a:gd name="T7" fmla="*/ 971 h 1098"/>
                      <a:gd name="T8" fmla="*/ 0 w 325"/>
                      <a:gd name="T9" fmla="*/ 0 h 10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5" h="1098">
                        <a:moveTo>
                          <a:pt x="0" y="0"/>
                        </a:moveTo>
                        <a:lnTo>
                          <a:pt x="0" y="419"/>
                        </a:lnTo>
                        <a:lnTo>
                          <a:pt x="232" y="1098"/>
                        </a:lnTo>
                        <a:lnTo>
                          <a:pt x="325" y="979"/>
                        </a:lnTo>
                        <a:lnTo>
                          <a:pt x="0" y="0"/>
                        </a:lnTo>
                        <a:close/>
                      </a:path>
                    </a:pathLst>
                  </a:custGeom>
                  <a:gradFill rotWithShape="0">
                    <a:gsLst>
                      <a:gs pos="0">
                        <a:srgbClr val="000000"/>
                      </a:gs>
                      <a:gs pos="100000">
                        <a:srgbClr val="0000FF"/>
                      </a:gs>
                    </a:gsLst>
                    <a:lin ang="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038" name="Group 56"/>
                <p:cNvGrpSpPr>
                  <a:grpSpLocks/>
                </p:cNvGrpSpPr>
                <p:nvPr/>
              </p:nvGrpSpPr>
              <p:grpSpPr bwMode="auto">
                <a:xfrm>
                  <a:off x="1630" y="385"/>
                  <a:ext cx="434" cy="1529"/>
                  <a:chOff x="2439" y="352"/>
                  <a:chExt cx="434" cy="1529"/>
                </a:xfrm>
              </p:grpSpPr>
              <p:sp>
                <p:nvSpPr>
                  <p:cNvPr id="1055" name="Freeform 57"/>
                  <p:cNvSpPr>
                    <a:spLocks/>
                  </p:cNvSpPr>
                  <p:nvPr/>
                </p:nvSpPr>
                <p:spPr bwMode="auto">
                  <a:xfrm>
                    <a:off x="2441" y="352"/>
                    <a:ext cx="431" cy="1402"/>
                  </a:xfrm>
                  <a:custGeom>
                    <a:avLst/>
                    <a:gdLst>
                      <a:gd name="T0" fmla="*/ 422 w 434"/>
                      <a:gd name="T1" fmla="*/ 0 h 1404"/>
                      <a:gd name="T2" fmla="*/ 422 w 434"/>
                      <a:gd name="T3" fmla="*/ 415 h 1404"/>
                      <a:gd name="T4" fmla="*/ 111 w 434"/>
                      <a:gd name="T5" fmla="*/ 1396 h 1404"/>
                      <a:gd name="T6" fmla="*/ 0 w 434"/>
                      <a:gd name="T7" fmla="*/ 1281 h 1404"/>
                      <a:gd name="T8" fmla="*/ 422 w 434"/>
                      <a:gd name="T9" fmla="*/ 0 h 1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 h="1404">
                        <a:moveTo>
                          <a:pt x="434" y="0"/>
                        </a:moveTo>
                        <a:lnTo>
                          <a:pt x="434" y="419"/>
                        </a:lnTo>
                        <a:lnTo>
                          <a:pt x="115" y="1404"/>
                        </a:lnTo>
                        <a:lnTo>
                          <a:pt x="0" y="1289"/>
                        </a:lnTo>
                        <a:lnTo>
                          <a:pt x="434" y="0"/>
                        </a:lnTo>
                        <a:close/>
                      </a:path>
                    </a:pathLst>
                  </a:custGeom>
                  <a:gradFill rotWithShape="0">
                    <a:gsLst>
                      <a:gs pos="0">
                        <a:srgbClr val="000076"/>
                      </a:gs>
                      <a:gs pos="100000">
                        <a:srgbClr val="0000FF"/>
                      </a:gs>
                    </a:gsLst>
                    <a:lin ang="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1056" name="Freeform 58"/>
                  <p:cNvSpPr>
                    <a:spLocks/>
                  </p:cNvSpPr>
                  <p:nvPr/>
                </p:nvSpPr>
                <p:spPr bwMode="auto">
                  <a:xfrm>
                    <a:off x="2554" y="775"/>
                    <a:ext cx="318" cy="1104"/>
                  </a:xfrm>
                  <a:custGeom>
                    <a:avLst/>
                    <a:gdLst>
                      <a:gd name="T0" fmla="*/ 315 w 319"/>
                      <a:gd name="T1" fmla="*/ 0 h 1105"/>
                      <a:gd name="T2" fmla="*/ 315 w 319"/>
                      <a:gd name="T3" fmla="*/ 419 h 1105"/>
                      <a:gd name="T4" fmla="*/ 110 w 319"/>
                      <a:gd name="T5" fmla="*/ 1101 h 1105"/>
                      <a:gd name="T6" fmla="*/ 0 w 319"/>
                      <a:gd name="T7" fmla="*/ 976 h 1105"/>
                      <a:gd name="T8" fmla="*/ 315 w 319"/>
                      <a:gd name="T9" fmla="*/ 0 h 1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1105">
                        <a:moveTo>
                          <a:pt x="319" y="0"/>
                        </a:moveTo>
                        <a:lnTo>
                          <a:pt x="319" y="419"/>
                        </a:lnTo>
                        <a:lnTo>
                          <a:pt x="110" y="1105"/>
                        </a:lnTo>
                        <a:lnTo>
                          <a:pt x="0" y="980"/>
                        </a:lnTo>
                        <a:lnTo>
                          <a:pt x="319" y="0"/>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039" name="Group 59"/>
                <p:cNvGrpSpPr>
                  <a:grpSpLocks/>
                </p:cNvGrpSpPr>
                <p:nvPr/>
              </p:nvGrpSpPr>
              <p:grpSpPr bwMode="auto">
                <a:xfrm>
                  <a:off x="235" y="1667"/>
                  <a:ext cx="1620" cy="243"/>
                  <a:chOff x="235" y="1667"/>
                  <a:chExt cx="1620" cy="243"/>
                </a:xfrm>
              </p:grpSpPr>
              <p:sp>
                <p:nvSpPr>
                  <p:cNvPr id="1053" name="Freeform 60"/>
                  <p:cNvSpPr>
                    <a:spLocks/>
                  </p:cNvSpPr>
                  <p:nvPr/>
                </p:nvSpPr>
                <p:spPr bwMode="auto">
                  <a:xfrm>
                    <a:off x="235" y="1667"/>
                    <a:ext cx="1510" cy="121"/>
                  </a:xfrm>
                  <a:custGeom>
                    <a:avLst/>
                    <a:gdLst>
                      <a:gd name="T0" fmla="*/ 1395 w 1510"/>
                      <a:gd name="T1" fmla="*/ 1 h 122"/>
                      <a:gd name="T2" fmla="*/ 0 w 1510"/>
                      <a:gd name="T3" fmla="*/ 0 h 122"/>
                      <a:gd name="T4" fmla="*/ 426 w 1510"/>
                      <a:gd name="T5" fmla="*/ 118 h 122"/>
                      <a:gd name="T6" fmla="*/ 1510 w 1510"/>
                      <a:gd name="T7" fmla="*/ 118 h 122"/>
                      <a:gd name="T8" fmla="*/ 1395 w 1510"/>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0" h="122">
                        <a:moveTo>
                          <a:pt x="1395" y="1"/>
                        </a:moveTo>
                        <a:lnTo>
                          <a:pt x="0" y="0"/>
                        </a:lnTo>
                        <a:lnTo>
                          <a:pt x="426" y="122"/>
                        </a:lnTo>
                        <a:lnTo>
                          <a:pt x="1510" y="122"/>
                        </a:lnTo>
                        <a:lnTo>
                          <a:pt x="1395" y="1"/>
                        </a:lnTo>
                        <a:close/>
                      </a:path>
                    </a:pathLst>
                  </a:custGeom>
                  <a:solidFill>
                    <a:srgbClr val="0000FF"/>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1054" name="Freeform 61"/>
                  <p:cNvSpPr>
                    <a:spLocks/>
                  </p:cNvSpPr>
                  <p:nvPr/>
                </p:nvSpPr>
                <p:spPr bwMode="auto">
                  <a:xfrm>
                    <a:off x="638" y="1787"/>
                    <a:ext cx="1216" cy="121"/>
                  </a:xfrm>
                  <a:custGeom>
                    <a:avLst/>
                    <a:gdLst>
                      <a:gd name="T0" fmla="*/ 1098 w 1218"/>
                      <a:gd name="T1" fmla="*/ 0 h 122"/>
                      <a:gd name="T2" fmla="*/ 0 w 1218"/>
                      <a:gd name="T3" fmla="*/ 0 h 122"/>
                      <a:gd name="T4" fmla="*/ 422 w 1218"/>
                      <a:gd name="T5" fmla="*/ 118 h 122"/>
                      <a:gd name="T6" fmla="*/ 1210 w 1218"/>
                      <a:gd name="T7" fmla="*/ 118 h 122"/>
                      <a:gd name="T8" fmla="*/ 1098 w 1218"/>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22">
                        <a:moveTo>
                          <a:pt x="1106" y="0"/>
                        </a:moveTo>
                        <a:lnTo>
                          <a:pt x="0" y="0"/>
                        </a:lnTo>
                        <a:lnTo>
                          <a:pt x="426" y="122"/>
                        </a:lnTo>
                        <a:lnTo>
                          <a:pt x="1218" y="122"/>
                        </a:lnTo>
                        <a:lnTo>
                          <a:pt x="1106" y="0"/>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040" name="Group 62"/>
                <p:cNvGrpSpPr>
                  <a:grpSpLocks/>
                </p:cNvGrpSpPr>
                <p:nvPr/>
              </p:nvGrpSpPr>
              <p:grpSpPr bwMode="auto">
                <a:xfrm>
                  <a:off x="231" y="1668"/>
                  <a:ext cx="1459" cy="798"/>
                  <a:chOff x="1040" y="1635"/>
                  <a:chExt cx="1459" cy="798"/>
                </a:xfrm>
              </p:grpSpPr>
              <p:sp>
                <p:nvSpPr>
                  <p:cNvPr id="1051" name="Freeform 63"/>
                  <p:cNvSpPr>
                    <a:spLocks/>
                  </p:cNvSpPr>
                  <p:nvPr/>
                </p:nvSpPr>
                <p:spPr bwMode="auto">
                  <a:xfrm>
                    <a:off x="1040" y="1634"/>
                    <a:ext cx="1300" cy="798"/>
                  </a:xfrm>
                  <a:custGeom>
                    <a:avLst/>
                    <a:gdLst>
                      <a:gd name="T0" fmla="*/ 1140 w 1300"/>
                      <a:gd name="T1" fmla="*/ 798 h 798"/>
                      <a:gd name="T2" fmla="*/ 0 w 1300"/>
                      <a:gd name="T3" fmla="*/ 0 h 798"/>
                      <a:gd name="T4" fmla="*/ 419 w 1300"/>
                      <a:gd name="T5" fmla="*/ 121 h 798"/>
                      <a:gd name="T6" fmla="*/ 1300 w 1300"/>
                      <a:gd name="T7" fmla="*/ 732 h 798"/>
                      <a:gd name="T8" fmla="*/ 1140 w 1300"/>
                      <a:gd name="T9" fmla="*/ 798 h 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 h="798">
                        <a:moveTo>
                          <a:pt x="1140" y="798"/>
                        </a:moveTo>
                        <a:lnTo>
                          <a:pt x="0" y="0"/>
                        </a:lnTo>
                        <a:lnTo>
                          <a:pt x="419" y="121"/>
                        </a:lnTo>
                        <a:lnTo>
                          <a:pt x="1300" y="732"/>
                        </a:lnTo>
                        <a:lnTo>
                          <a:pt x="1140" y="798"/>
                        </a:lnTo>
                        <a:close/>
                      </a:path>
                    </a:pathLst>
                  </a:custGeom>
                  <a:gradFill rotWithShape="0">
                    <a:gsLst>
                      <a:gs pos="0">
                        <a:srgbClr val="0000FF"/>
                      </a:gs>
                      <a:gs pos="100000">
                        <a:srgbClr val="000076"/>
                      </a:gs>
                    </a:gsLst>
                    <a:lin ang="54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1052" name="Freeform 64"/>
                  <p:cNvSpPr>
                    <a:spLocks/>
                  </p:cNvSpPr>
                  <p:nvPr/>
                </p:nvSpPr>
                <p:spPr bwMode="auto">
                  <a:xfrm>
                    <a:off x="1471" y="1763"/>
                    <a:ext cx="1027" cy="605"/>
                  </a:xfrm>
                  <a:custGeom>
                    <a:avLst/>
                    <a:gdLst>
                      <a:gd name="T0" fmla="*/ 862 w 1029"/>
                      <a:gd name="T1" fmla="*/ 608 h 604"/>
                      <a:gd name="T2" fmla="*/ 0 w 1029"/>
                      <a:gd name="T3" fmla="*/ 0 h 604"/>
                      <a:gd name="T4" fmla="*/ 415 w 1029"/>
                      <a:gd name="T5" fmla="*/ 121 h 604"/>
                      <a:gd name="T6" fmla="*/ 1021 w 1029"/>
                      <a:gd name="T7" fmla="*/ 542 h 604"/>
                      <a:gd name="T8" fmla="*/ 862 w 1029"/>
                      <a:gd name="T9" fmla="*/ 608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9" h="604">
                        <a:moveTo>
                          <a:pt x="870" y="604"/>
                        </a:moveTo>
                        <a:lnTo>
                          <a:pt x="0" y="0"/>
                        </a:lnTo>
                        <a:lnTo>
                          <a:pt x="419" y="121"/>
                        </a:lnTo>
                        <a:lnTo>
                          <a:pt x="1029" y="538"/>
                        </a:lnTo>
                        <a:lnTo>
                          <a:pt x="870" y="604"/>
                        </a:lnTo>
                        <a:close/>
                      </a:path>
                    </a:pathLst>
                  </a:custGeom>
                  <a:gradFill rotWithShape="0">
                    <a:gsLst>
                      <a:gs pos="0">
                        <a:srgbClr val="0000FF"/>
                      </a:gs>
                      <a:gs pos="100000">
                        <a:srgbClr val="000076"/>
                      </a:gs>
                    </a:gsLst>
                    <a:lin ang="189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041" name="Group 65"/>
                <p:cNvGrpSpPr>
                  <a:grpSpLocks/>
                </p:cNvGrpSpPr>
                <p:nvPr/>
              </p:nvGrpSpPr>
              <p:grpSpPr bwMode="auto">
                <a:xfrm>
                  <a:off x="947" y="2334"/>
                  <a:ext cx="738" cy="1392"/>
                  <a:chOff x="1756" y="2301"/>
                  <a:chExt cx="738" cy="1392"/>
                </a:xfrm>
              </p:grpSpPr>
              <p:sp>
                <p:nvSpPr>
                  <p:cNvPr id="1049" name="Freeform 66"/>
                  <p:cNvSpPr>
                    <a:spLocks/>
                  </p:cNvSpPr>
                  <p:nvPr/>
                </p:nvSpPr>
                <p:spPr bwMode="auto">
                  <a:xfrm>
                    <a:off x="1757" y="2367"/>
                    <a:ext cx="588" cy="1326"/>
                  </a:xfrm>
                  <a:custGeom>
                    <a:avLst/>
                    <a:gdLst>
                      <a:gd name="T0" fmla="*/ 259 w 589"/>
                      <a:gd name="T1" fmla="*/ 963 h 1326"/>
                      <a:gd name="T2" fmla="*/ 0 w 589"/>
                      <a:gd name="T3" fmla="*/ 1326 h 1326"/>
                      <a:gd name="T4" fmla="*/ 425 w 589"/>
                      <a:gd name="T5" fmla="*/ 66 h 1326"/>
                      <a:gd name="T6" fmla="*/ 585 w 589"/>
                      <a:gd name="T7" fmla="*/ 0 h 1326"/>
                      <a:gd name="T8" fmla="*/ 259 w 589"/>
                      <a:gd name="T9" fmla="*/ 963 h 13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 h="1326">
                        <a:moveTo>
                          <a:pt x="259" y="963"/>
                        </a:moveTo>
                        <a:lnTo>
                          <a:pt x="0" y="1326"/>
                        </a:lnTo>
                        <a:lnTo>
                          <a:pt x="429" y="66"/>
                        </a:lnTo>
                        <a:lnTo>
                          <a:pt x="589" y="0"/>
                        </a:lnTo>
                        <a:lnTo>
                          <a:pt x="259" y="963"/>
                        </a:lnTo>
                        <a:close/>
                      </a:path>
                    </a:pathLst>
                  </a:custGeom>
                  <a:gradFill rotWithShape="0">
                    <a:gsLst>
                      <a:gs pos="0">
                        <a:srgbClr val="000076"/>
                      </a:gs>
                      <a:gs pos="100000">
                        <a:srgbClr val="0000FF"/>
                      </a:gs>
                    </a:gsLst>
                    <a:lin ang="54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1050" name="Freeform 67"/>
                  <p:cNvSpPr>
                    <a:spLocks/>
                  </p:cNvSpPr>
                  <p:nvPr/>
                </p:nvSpPr>
                <p:spPr bwMode="auto">
                  <a:xfrm>
                    <a:off x="2006" y="2303"/>
                    <a:ext cx="487" cy="1040"/>
                  </a:xfrm>
                  <a:custGeom>
                    <a:avLst/>
                    <a:gdLst>
                      <a:gd name="T0" fmla="*/ 264 w 486"/>
                      <a:gd name="T1" fmla="*/ 678 h 1042"/>
                      <a:gd name="T2" fmla="*/ 0 w 486"/>
                      <a:gd name="T3" fmla="*/ 1034 h 1042"/>
                      <a:gd name="T4" fmla="*/ 330 w 486"/>
                      <a:gd name="T5" fmla="*/ 66 h 1042"/>
                      <a:gd name="T6" fmla="*/ 490 w 486"/>
                      <a:gd name="T7" fmla="*/ 0 h 1042"/>
                      <a:gd name="T8" fmla="*/ 264 w 486"/>
                      <a:gd name="T9" fmla="*/ 678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 h="1042">
                        <a:moveTo>
                          <a:pt x="260" y="682"/>
                        </a:moveTo>
                        <a:lnTo>
                          <a:pt x="0" y="1042"/>
                        </a:lnTo>
                        <a:lnTo>
                          <a:pt x="326" y="66"/>
                        </a:lnTo>
                        <a:lnTo>
                          <a:pt x="486" y="0"/>
                        </a:lnTo>
                        <a:lnTo>
                          <a:pt x="260" y="682"/>
                        </a:lnTo>
                        <a:close/>
                      </a:path>
                    </a:pathLst>
                  </a:custGeom>
                  <a:gradFill rotWithShape="0">
                    <a:gsLst>
                      <a:gs pos="0">
                        <a:srgbClr val="0000FF"/>
                      </a:gs>
                      <a:gs pos="100000">
                        <a:srgbClr val="000076"/>
                      </a:gs>
                    </a:gsLst>
                    <a:lin ang="27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1042" name="Group 68"/>
                <p:cNvGrpSpPr>
                  <a:grpSpLocks/>
                </p:cNvGrpSpPr>
                <p:nvPr/>
              </p:nvGrpSpPr>
              <p:grpSpPr bwMode="auto">
                <a:xfrm>
                  <a:off x="948" y="2600"/>
                  <a:ext cx="1124" cy="1126"/>
                  <a:chOff x="948" y="2600"/>
                  <a:chExt cx="1124" cy="1126"/>
                </a:xfrm>
              </p:grpSpPr>
              <p:sp>
                <p:nvSpPr>
                  <p:cNvPr id="1047" name="Freeform 69"/>
                  <p:cNvSpPr>
                    <a:spLocks/>
                  </p:cNvSpPr>
                  <p:nvPr/>
                </p:nvSpPr>
                <p:spPr bwMode="auto">
                  <a:xfrm>
                    <a:off x="948" y="2775"/>
                    <a:ext cx="1123" cy="951"/>
                  </a:xfrm>
                  <a:custGeom>
                    <a:avLst/>
                    <a:gdLst>
                      <a:gd name="T0" fmla="*/ 252 w 1123"/>
                      <a:gd name="T1" fmla="*/ 594 h 952"/>
                      <a:gd name="T2" fmla="*/ 1123 w 1123"/>
                      <a:gd name="T3" fmla="*/ 0 h 952"/>
                      <a:gd name="T4" fmla="*/ 1123 w 1123"/>
                      <a:gd name="T5" fmla="*/ 182 h 952"/>
                      <a:gd name="T6" fmla="*/ 0 w 1123"/>
                      <a:gd name="T7" fmla="*/ 948 h 952"/>
                      <a:gd name="T8" fmla="*/ 252 w 1123"/>
                      <a:gd name="T9" fmla="*/ 594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 h="952">
                        <a:moveTo>
                          <a:pt x="252" y="598"/>
                        </a:moveTo>
                        <a:lnTo>
                          <a:pt x="1123" y="0"/>
                        </a:lnTo>
                        <a:lnTo>
                          <a:pt x="1123" y="182"/>
                        </a:lnTo>
                        <a:lnTo>
                          <a:pt x="0" y="952"/>
                        </a:lnTo>
                        <a:lnTo>
                          <a:pt x="252" y="598"/>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1048" name="Freeform 70"/>
                  <p:cNvSpPr>
                    <a:spLocks/>
                  </p:cNvSpPr>
                  <p:nvPr/>
                </p:nvSpPr>
                <p:spPr bwMode="auto">
                  <a:xfrm>
                    <a:off x="1197" y="2602"/>
                    <a:ext cx="874" cy="778"/>
                  </a:xfrm>
                  <a:custGeom>
                    <a:avLst/>
                    <a:gdLst>
                      <a:gd name="T0" fmla="*/ 254 w 874"/>
                      <a:gd name="T1" fmla="*/ 425 h 777"/>
                      <a:gd name="T2" fmla="*/ 874 w 874"/>
                      <a:gd name="T3" fmla="*/ 0 h 777"/>
                      <a:gd name="T4" fmla="*/ 872 w 874"/>
                      <a:gd name="T5" fmla="*/ 176 h 777"/>
                      <a:gd name="T6" fmla="*/ 0 w 874"/>
                      <a:gd name="T7" fmla="*/ 781 h 777"/>
                      <a:gd name="T8" fmla="*/ 254 w 874"/>
                      <a:gd name="T9" fmla="*/ 425 h 7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4" h="777">
                        <a:moveTo>
                          <a:pt x="254" y="421"/>
                        </a:moveTo>
                        <a:lnTo>
                          <a:pt x="874" y="0"/>
                        </a:lnTo>
                        <a:lnTo>
                          <a:pt x="872" y="176"/>
                        </a:lnTo>
                        <a:lnTo>
                          <a:pt x="0" y="777"/>
                        </a:lnTo>
                        <a:lnTo>
                          <a:pt x="254" y="421"/>
                        </a:lnTo>
                        <a:close/>
                      </a:path>
                    </a:pathLst>
                  </a:custGeom>
                  <a:gradFill rotWithShape="0">
                    <a:gsLst>
                      <a:gs pos="0">
                        <a:srgbClr val="0000B3"/>
                      </a:gs>
                      <a:gs pos="100000">
                        <a:srgbClr val="0000FF"/>
                      </a:gs>
                    </a:gsLst>
                    <a:lin ang="27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1043" name="Freeform 71"/>
                <p:cNvSpPr>
                  <a:spLocks/>
                </p:cNvSpPr>
                <p:nvPr/>
              </p:nvSpPr>
              <p:spPr bwMode="auto">
                <a:xfrm>
                  <a:off x="2292" y="1663"/>
                  <a:ext cx="1127" cy="246"/>
                </a:xfrm>
                <a:custGeom>
                  <a:avLst/>
                  <a:gdLst>
                    <a:gd name="T0" fmla="*/ 96 w 1127"/>
                    <a:gd name="T1" fmla="*/ 114 h 248"/>
                    <a:gd name="T2" fmla="*/ 1127 w 1127"/>
                    <a:gd name="T3" fmla="*/ 0 h 248"/>
                    <a:gd name="T4" fmla="*/ 0 w 1127"/>
                    <a:gd name="T5" fmla="*/ 240 h 248"/>
                    <a:gd name="T6" fmla="*/ 96 w 1127"/>
                    <a:gd name="T7" fmla="*/ 114 h 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7" h="248">
                      <a:moveTo>
                        <a:pt x="96" y="118"/>
                      </a:moveTo>
                      <a:lnTo>
                        <a:pt x="1127" y="0"/>
                      </a:lnTo>
                      <a:lnTo>
                        <a:pt x="0" y="248"/>
                      </a:lnTo>
                      <a:lnTo>
                        <a:pt x="96" y="118"/>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nvGrpSpPr>
                <p:cNvPr id="1044" name="Group 72"/>
                <p:cNvGrpSpPr>
                  <a:grpSpLocks/>
                </p:cNvGrpSpPr>
                <p:nvPr/>
              </p:nvGrpSpPr>
              <p:grpSpPr bwMode="auto">
                <a:xfrm>
                  <a:off x="2070" y="2601"/>
                  <a:ext cx="519" cy="672"/>
                  <a:chOff x="2070" y="2601"/>
                  <a:chExt cx="519" cy="672"/>
                </a:xfrm>
              </p:grpSpPr>
              <p:sp>
                <p:nvSpPr>
                  <p:cNvPr id="1045" name="Freeform 73"/>
                  <p:cNvSpPr>
                    <a:spLocks/>
                  </p:cNvSpPr>
                  <p:nvPr/>
                </p:nvSpPr>
                <p:spPr bwMode="auto">
                  <a:xfrm>
                    <a:off x="2071" y="2602"/>
                    <a:ext cx="519" cy="673"/>
                  </a:xfrm>
                  <a:custGeom>
                    <a:avLst/>
                    <a:gdLst>
                      <a:gd name="T0" fmla="*/ 0 w 519"/>
                      <a:gd name="T1" fmla="*/ 0 h 672"/>
                      <a:gd name="T2" fmla="*/ 519 w 519"/>
                      <a:gd name="T3" fmla="*/ 676 h 672"/>
                      <a:gd name="T4" fmla="*/ 0 w 519"/>
                      <a:gd name="T5" fmla="*/ 174 h 672"/>
                      <a:gd name="T6" fmla="*/ 0 w 519"/>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9" h="672">
                        <a:moveTo>
                          <a:pt x="0" y="0"/>
                        </a:moveTo>
                        <a:lnTo>
                          <a:pt x="519" y="672"/>
                        </a:lnTo>
                        <a:lnTo>
                          <a:pt x="0" y="174"/>
                        </a:lnTo>
                        <a:lnTo>
                          <a:pt x="0" y="0"/>
                        </a:lnTo>
                        <a:close/>
                      </a:path>
                    </a:pathLst>
                  </a:custGeom>
                  <a:gradFill rotWithShape="0">
                    <a:gsLst>
                      <a:gs pos="0">
                        <a:srgbClr val="000000"/>
                      </a:gs>
                      <a:gs pos="100000">
                        <a:srgbClr val="0000FF"/>
                      </a:gs>
                    </a:gsLst>
                    <a:lin ang="18900000" scaled="1"/>
                  </a:gra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sp>
                <p:nvSpPr>
                  <p:cNvPr id="1046" name="Freeform 74"/>
                  <p:cNvSpPr>
                    <a:spLocks/>
                  </p:cNvSpPr>
                  <p:nvPr/>
                </p:nvSpPr>
                <p:spPr bwMode="auto">
                  <a:xfrm>
                    <a:off x="2071" y="2775"/>
                    <a:ext cx="511" cy="500"/>
                  </a:xfrm>
                  <a:custGeom>
                    <a:avLst/>
                    <a:gdLst>
                      <a:gd name="T0" fmla="*/ 0 w 512"/>
                      <a:gd name="T1" fmla="*/ 0 h 495"/>
                      <a:gd name="T2" fmla="*/ 508 w 512"/>
                      <a:gd name="T3" fmla="*/ 515 h 495"/>
                      <a:gd name="T4" fmla="*/ 0 w 512"/>
                      <a:gd name="T5" fmla="*/ 188 h 495"/>
                      <a:gd name="T6" fmla="*/ 0 w 512"/>
                      <a:gd name="T7" fmla="*/ 0 h 4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2" h="495">
                        <a:moveTo>
                          <a:pt x="0" y="0"/>
                        </a:moveTo>
                        <a:lnTo>
                          <a:pt x="512" y="495"/>
                        </a:lnTo>
                        <a:lnTo>
                          <a:pt x="0" y="180"/>
                        </a:lnTo>
                        <a:lnTo>
                          <a:pt x="0" y="0"/>
                        </a:lnTo>
                        <a:close/>
                      </a:path>
                    </a:pathLst>
                  </a:custGeom>
                  <a:solidFill>
                    <a:schemeClr val="tx1"/>
                  </a:solidFill>
                  <a:ln w="3175" cap="flat" cmpd="sng">
                    <a:solidFill>
                      <a:schemeClr val="tx1"/>
                    </a:solidFill>
                    <a:prstDash val="solid"/>
                    <a:round/>
                    <a:headEnd/>
                    <a:tailEnd/>
                  </a:ln>
                </p:spPr>
                <p:txBody>
                  <a:bodyPr wrap="none" anchor="ctr"/>
                  <a:lstStyle/>
                  <a:p>
                    <a:pPr fontAlgn="base">
                      <a:spcBef>
                        <a:spcPct val="0"/>
                      </a:spcBef>
                      <a:spcAft>
                        <a:spcPct val="0"/>
                      </a:spcAft>
                    </a:pPr>
                    <a:endParaRPr lang="en-US">
                      <a:solidFill>
                        <a:srgbClr val="000000"/>
                      </a:solidFill>
                    </a:endParaRPr>
                  </a:p>
                </p:txBody>
              </p:sp>
            </p:grpSp>
          </p:grpSp>
        </p:grpSp>
      </p:grpSp>
    </p:spTree>
    <p:extLst>
      <p:ext uri="{BB962C8B-B14F-4D97-AF65-F5344CB8AC3E}">
        <p14:creationId xmlns:p14="http://schemas.microsoft.com/office/powerpoint/2010/main" val="3149773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143000" y="0"/>
            <a:ext cx="7543800" cy="838200"/>
          </a:xfrm>
        </p:spPr>
        <p:txBody>
          <a:bodyPr/>
          <a:lstStyle/>
          <a:p>
            <a:r>
              <a:rPr lang="en-US" b="1" dirty="0" smtClean="0"/>
              <a:t>Department Guide</a:t>
            </a:r>
            <a:r>
              <a:rPr lang="en-US" sz="6600" b="1" dirty="0" smtClean="0">
                <a:latin typeface="Courier" pitchFamily="49" charset="0"/>
              </a:rPr>
              <a:t>	</a:t>
            </a:r>
            <a:endParaRPr lang="en-US" sz="6600" b="1" dirty="0">
              <a:latin typeface="Courier" pitchFamily="49" charset="0"/>
            </a:endParaRPr>
          </a:p>
        </p:txBody>
      </p:sp>
      <p:sp>
        <p:nvSpPr>
          <p:cNvPr id="20" name="Content Placeholder 19"/>
          <p:cNvSpPr>
            <a:spLocks noGrp="1"/>
          </p:cNvSpPr>
          <p:nvPr>
            <p:ph sz="half" idx="2"/>
          </p:nvPr>
        </p:nvSpPr>
        <p:spPr>
          <a:xfrm>
            <a:off x="457200" y="1371600"/>
            <a:ext cx="6324600" cy="4724400"/>
          </a:xfrm>
        </p:spPr>
        <p:txBody>
          <a:bodyPr/>
          <a:lstStyle/>
          <a:p>
            <a:pPr marL="0" indent="0" algn="ctr">
              <a:lnSpc>
                <a:spcPct val="250000"/>
              </a:lnSpc>
              <a:buNone/>
            </a:pPr>
            <a:r>
              <a:rPr lang="en-US" sz="4800" b="1" dirty="0" smtClean="0"/>
              <a:t>PERSTEMPO</a:t>
            </a:r>
          </a:p>
          <a:p>
            <a:pPr marL="0" indent="0" algn="ctr">
              <a:lnSpc>
                <a:spcPct val="250000"/>
              </a:lnSpc>
              <a:buNone/>
            </a:pPr>
            <a:r>
              <a:rPr lang="en-US" dirty="0" smtClean="0"/>
              <a:t>(PERS-34)</a:t>
            </a:r>
          </a:p>
          <a:p>
            <a:pPr marL="0" indent="0" algn="ctr">
              <a:lnSpc>
                <a:spcPct val="250000"/>
              </a:lnSpc>
              <a:buNone/>
            </a:pPr>
            <a:r>
              <a:rPr lang="en-US" dirty="0" smtClean="0"/>
              <a:t>Millington, TN</a:t>
            </a:r>
            <a:endParaRPr lang="en-US" dirty="0"/>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1</a:t>
            </a:fld>
            <a:endParaRPr lang="en-US" dirty="0">
              <a:solidFill>
                <a:srgbClr val="00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150" y="1828800"/>
            <a:ext cx="2857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206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3600" b="1" dirty="0" smtClean="0"/>
              <a:t>PERSTEMPO Online</a:t>
            </a:r>
            <a:br>
              <a:rPr lang="en-US" sz="3600" b="1" dirty="0" smtClean="0"/>
            </a:br>
            <a:r>
              <a:rPr lang="en-US" sz="3600" b="1" dirty="0" smtClean="0"/>
              <a:t>Transactions</a:t>
            </a:r>
            <a:endParaRPr lang="en-US" sz="3600" b="1" dirty="0"/>
          </a:p>
        </p:txBody>
      </p:sp>
      <p:sp>
        <p:nvSpPr>
          <p:cNvPr id="20" name="Content Placeholder 19"/>
          <p:cNvSpPr>
            <a:spLocks noGrp="1"/>
          </p:cNvSpPr>
          <p:nvPr>
            <p:ph sz="half" idx="2"/>
          </p:nvPr>
        </p:nvSpPr>
        <p:spPr>
          <a:xfrm>
            <a:off x="685800" y="1143000"/>
            <a:ext cx="8153400" cy="4800600"/>
          </a:xfrm>
        </p:spPr>
        <p:txBody>
          <a:bodyPr/>
          <a:lstStyle/>
          <a:p>
            <a:pPr marL="109728" indent="0">
              <a:buNone/>
            </a:pPr>
            <a:r>
              <a:rPr lang="en-US" sz="1050" dirty="0">
                <a:cs typeface="Courier New" panose="02070309020205020404" pitchFamily="49" charset="0"/>
              </a:rPr>
              <a:t>Example on how to submit PMDOs (which puts in the start and stop date at the same time), which is a two-part process:</a:t>
            </a:r>
          </a:p>
          <a:p>
            <a:pPr marL="109728" indent="0">
              <a:buNone/>
            </a:pPr>
            <a:r>
              <a:rPr lang="en-US" sz="1050" dirty="0">
                <a:cs typeface="Courier New" panose="02070309020205020404" pitchFamily="49" charset="0"/>
              </a:rPr>
              <a:t> </a:t>
            </a:r>
          </a:p>
          <a:p>
            <a:pPr marL="109728" indent="0">
              <a:buNone/>
            </a:pPr>
            <a:r>
              <a:rPr lang="en-US" sz="1050" dirty="0">
                <a:cs typeface="Courier New" panose="02070309020205020404" pitchFamily="49" charset="0"/>
              </a:rPr>
              <a:t>To build the message:</a:t>
            </a:r>
          </a:p>
          <a:p>
            <a:pPr marL="109728" indent="0">
              <a:buNone/>
            </a:pPr>
            <a:r>
              <a:rPr lang="en-US" sz="1050" dirty="0">
                <a:cs typeface="Courier New" panose="02070309020205020404" pitchFamily="49" charset="0"/>
              </a:rPr>
              <a:t>1. Have the Sailor's deployment beginning and ending date on hand.</a:t>
            </a:r>
          </a:p>
          <a:p>
            <a:pPr marL="109728" indent="0">
              <a:buNone/>
            </a:pPr>
            <a:r>
              <a:rPr lang="en-US" sz="1050" dirty="0">
                <a:cs typeface="Courier New" panose="02070309020205020404" pitchFamily="49" charset="0"/>
              </a:rPr>
              <a:t>2. Click on “PERSTEMPO Online Transactions” from the </a:t>
            </a:r>
            <a:r>
              <a:rPr lang="en-US" sz="1050" dirty="0" err="1">
                <a:cs typeface="Courier New" panose="02070309020205020404" pitchFamily="49" charset="0"/>
              </a:rPr>
              <a:t>NavPers</a:t>
            </a:r>
            <a:r>
              <a:rPr lang="en-US" sz="1050" dirty="0">
                <a:cs typeface="Courier New" panose="02070309020205020404" pitchFamily="49" charset="0"/>
              </a:rPr>
              <a:t> Legacy &amp; PERSTEMPO page.</a:t>
            </a:r>
          </a:p>
          <a:p>
            <a:pPr marL="109728" indent="0">
              <a:buNone/>
            </a:pPr>
            <a:r>
              <a:rPr lang="en-US" sz="1050" dirty="0">
                <a:cs typeface="Courier New" panose="02070309020205020404" pitchFamily="49" charset="0"/>
              </a:rPr>
              <a:t>3. Click on “Build PERSTEMPO DMRS Messages”.</a:t>
            </a:r>
          </a:p>
          <a:p>
            <a:pPr marL="109728" indent="0">
              <a:buNone/>
            </a:pPr>
            <a:r>
              <a:rPr lang="en-US" sz="1050" dirty="0">
                <a:cs typeface="Courier New" panose="02070309020205020404" pitchFamily="49" charset="0"/>
              </a:rPr>
              <a:t>4. In the drop box where you choose the transaction type, you will select "Individual - Omitted PERSTEMPO event (PMDO)".</a:t>
            </a:r>
          </a:p>
          <a:p>
            <a:pPr marL="109728" indent="0">
              <a:buNone/>
            </a:pPr>
            <a:r>
              <a:rPr lang="en-US" sz="1050" dirty="0">
                <a:cs typeface="Courier New" panose="02070309020205020404" pitchFamily="49" charset="0"/>
              </a:rPr>
              <a:t>5. Enter in the sailor's UIC number and make sure the PERSTEMPO Reporting UIC box has your UIC number in it at all times. Hit "Click HERE to continue“; which is located on the left side of the screen.</a:t>
            </a:r>
          </a:p>
          <a:p>
            <a:pPr marL="109728" indent="0">
              <a:buNone/>
            </a:pPr>
            <a:r>
              <a:rPr lang="en-US" sz="1050" dirty="0">
                <a:cs typeface="Courier New" panose="02070309020205020404" pitchFamily="49" charset="0"/>
              </a:rPr>
              <a:t>6. On the next page, enter in the PERSTEMPO Start Date and the PERSTEMPO Stop Date.  </a:t>
            </a:r>
          </a:p>
          <a:p>
            <a:pPr marL="109728" indent="0">
              <a:buNone/>
            </a:pPr>
            <a:r>
              <a:rPr lang="en-US" sz="1050" dirty="0">
                <a:cs typeface="Courier New" panose="02070309020205020404" pitchFamily="49" charset="0"/>
              </a:rPr>
              <a:t>7. You will need to select the Deployment Type of “Deployed” or “Non-Deployed”.  Select the PERSTEMPO Category and PERSTEMPO Category Purpose. Then hit "Click HERE to continue". </a:t>
            </a:r>
          </a:p>
          <a:p>
            <a:pPr marL="109728" indent="0">
              <a:buNone/>
            </a:pPr>
            <a:r>
              <a:rPr lang="en-US" sz="1050" dirty="0">
                <a:cs typeface="Courier New" panose="02070309020205020404" pitchFamily="49" charset="0"/>
              </a:rPr>
              <a:t>8. On this page, you will select the Sailors who the event applies to. Hit "Click HERE to continue".</a:t>
            </a:r>
          </a:p>
          <a:p>
            <a:pPr marL="109728" indent="0">
              <a:buNone/>
            </a:pPr>
            <a:r>
              <a:rPr lang="en-US" sz="1050" dirty="0">
                <a:cs typeface="Courier New" panose="02070309020205020404" pitchFamily="49" charset="0"/>
              </a:rPr>
              <a:t>9. On this page, you will need to enter/select the duty UIC. </a:t>
            </a:r>
          </a:p>
          <a:p>
            <a:pPr marL="109728" indent="0">
              <a:buNone/>
            </a:pPr>
            <a:r>
              <a:rPr lang="en-US" sz="1050" dirty="0">
                <a:cs typeface="Courier New" panose="02070309020205020404" pitchFamily="49" charset="0"/>
              </a:rPr>
              <a:t>10. Then hit "Click HERE to save" to see the confirmation.</a:t>
            </a:r>
          </a:p>
          <a:p>
            <a:pPr marL="109728" indent="0">
              <a:buNone/>
            </a:pPr>
            <a:r>
              <a:rPr lang="en-US" sz="1050" dirty="0">
                <a:cs typeface="Courier New" panose="02070309020205020404" pitchFamily="49" charset="0"/>
              </a:rPr>
              <a:t> </a:t>
            </a:r>
          </a:p>
          <a:p>
            <a:pPr marL="109728" indent="0">
              <a:buNone/>
            </a:pPr>
            <a:r>
              <a:rPr lang="en-US" sz="1050" dirty="0">
                <a:cs typeface="Courier New" panose="02070309020205020404" pitchFamily="49" charset="0"/>
              </a:rPr>
              <a:t>To release the message (This is the same for any message that is created):</a:t>
            </a:r>
          </a:p>
          <a:p>
            <a:pPr marL="109728" indent="0">
              <a:buNone/>
            </a:pPr>
            <a:r>
              <a:rPr lang="en-US" sz="1050" dirty="0">
                <a:cs typeface="Courier New" panose="02070309020205020404" pitchFamily="49" charset="0"/>
              </a:rPr>
              <a:t>1. Once you see the confirmation, hit the "Home" button; which is located on the right side of the screen.</a:t>
            </a:r>
          </a:p>
          <a:p>
            <a:pPr marL="109728" indent="0">
              <a:buNone/>
            </a:pPr>
            <a:r>
              <a:rPr lang="en-US" sz="1050" dirty="0">
                <a:cs typeface="Courier New" panose="02070309020205020404" pitchFamily="49" charset="0"/>
              </a:rPr>
              <a:t>2. Click on "Administer Pending PERSTEMPO DMRS Messages".</a:t>
            </a:r>
          </a:p>
          <a:p>
            <a:pPr marL="109728" indent="0">
              <a:buNone/>
            </a:pPr>
            <a:r>
              <a:rPr lang="en-US" sz="1050" dirty="0">
                <a:cs typeface="Courier New" panose="02070309020205020404" pitchFamily="49" charset="0"/>
              </a:rPr>
              <a:t>3. Click on your UIC and you will see your built transaction(s). Select the transaction you wish to release.</a:t>
            </a:r>
          </a:p>
          <a:p>
            <a:pPr marL="109728" indent="0">
              <a:buNone/>
            </a:pPr>
            <a:r>
              <a:rPr lang="en-US" sz="1050" dirty="0">
                <a:cs typeface="Courier New" panose="02070309020205020404" pitchFamily="49" charset="0"/>
              </a:rPr>
              <a:t>4. Once the message you built comes up, you can "Delete", "Modify", or "Release" the message.  </a:t>
            </a:r>
          </a:p>
          <a:p>
            <a:pPr marL="109728" indent="0">
              <a:buNone/>
            </a:pPr>
            <a:r>
              <a:rPr lang="en-US" sz="1050" dirty="0">
                <a:cs typeface="Courier New" panose="02070309020205020404" pitchFamily="49" charset="0"/>
              </a:rPr>
              <a:t>5. If everything is correct, click on "Release" and you will see a confirmation that the message has been released into the system, which is the last step. It is highly suggested that you print the confirmation page out for your records to show that the action has been completed.</a:t>
            </a:r>
            <a:endParaRPr lang="en-US" sz="1050" dirty="0"/>
          </a:p>
          <a:p>
            <a:pPr marL="0" indent="0">
              <a:buNone/>
            </a:pPr>
            <a:endParaRPr lang="en-US" sz="1050" dirty="0"/>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10</a:t>
            </a:fld>
            <a:endParaRPr lang="en-US" dirty="0">
              <a:solidFill>
                <a:srgbClr val="0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650" y="5486400"/>
            <a:ext cx="33591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810093" y="6087763"/>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316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3600" b="1" dirty="0" smtClean="0"/>
              <a:t>Compliance and</a:t>
            </a:r>
            <a:br>
              <a:rPr lang="en-US" sz="3600" b="1" dirty="0" smtClean="0"/>
            </a:br>
            <a:r>
              <a:rPr lang="en-US" sz="3600" b="1" dirty="0" smtClean="0"/>
              <a:t>Negative Reporting</a:t>
            </a:r>
            <a:endParaRPr lang="en-US" sz="3600" b="1" dirty="0"/>
          </a:p>
        </p:txBody>
      </p:sp>
      <p:sp>
        <p:nvSpPr>
          <p:cNvPr id="20" name="Content Placeholder 19"/>
          <p:cNvSpPr>
            <a:spLocks noGrp="1"/>
          </p:cNvSpPr>
          <p:nvPr>
            <p:ph sz="half" idx="2"/>
          </p:nvPr>
        </p:nvSpPr>
        <p:spPr>
          <a:xfrm>
            <a:off x="457200" y="1371600"/>
            <a:ext cx="8153400" cy="4724400"/>
          </a:xfrm>
        </p:spPr>
        <p:txBody>
          <a:bodyPr/>
          <a:lstStyle/>
          <a:p>
            <a:pPr marL="109728" indent="0">
              <a:buClr>
                <a:srgbClr val="CC0000"/>
              </a:buClr>
              <a:buNone/>
            </a:pPr>
            <a:r>
              <a:rPr lang="en-US" sz="1200" dirty="0">
                <a:cs typeface="Courier New" panose="02070309020205020404" pitchFamily="49" charset="0"/>
              </a:rPr>
              <a:t>Every month you must comply your PERSTEMPO by either entering in transactions or certifying your UIC. This application is used for reviewing your BSO’s compliancy, reviewing UICs that are non-compliant, and to certify your system.  </a:t>
            </a:r>
          </a:p>
          <a:p>
            <a:pPr marL="109728" indent="0">
              <a:buClr>
                <a:srgbClr val="CC0000"/>
              </a:buClr>
              <a:buNone/>
            </a:pPr>
            <a:endParaRPr lang="en-US" sz="1200" dirty="0">
              <a:cs typeface="Courier New" panose="02070309020205020404" pitchFamily="49" charset="0"/>
            </a:endParaRPr>
          </a:p>
          <a:p>
            <a:pPr marL="109728" indent="0">
              <a:buNone/>
            </a:pPr>
            <a:r>
              <a:rPr lang="en-US" sz="1200" dirty="0">
                <a:cs typeface="Courier New" panose="02070309020205020404" pitchFamily="49" charset="0"/>
              </a:rPr>
              <a:t>On the </a:t>
            </a:r>
            <a:r>
              <a:rPr lang="en-US" sz="1200" dirty="0" err="1">
                <a:cs typeface="Courier New" panose="02070309020205020404" pitchFamily="49" charset="0"/>
              </a:rPr>
              <a:t>NavPers</a:t>
            </a:r>
            <a:r>
              <a:rPr lang="en-US" sz="1200" dirty="0">
                <a:cs typeface="Courier New" panose="02070309020205020404" pitchFamily="49" charset="0"/>
              </a:rPr>
              <a:t> Legacy and PERSTEMPO choose from any of the following options at the bottom of the main PERSTEMPO screen:</a:t>
            </a:r>
          </a:p>
          <a:p>
            <a:pPr marL="109728" indent="0">
              <a:buNone/>
            </a:pPr>
            <a:endParaRPr lang="en-US" sz="1200" dirty="0">
              <a:cs typeface="Courier New" panose="02070309020205020404" pitchFamily="49" charset="0"/>
            </a:endParaRPr>
          </a:p>
          <a:p>
            <a:pPr>
              <a:buFont typeface="Wingdings" panose="05000000000000000000" pitchFamily="2" charset="2"/>
              <a:buChar char="§"/>
            </a:pPr>
            <a:r>
              <a:rPr lang="en-US" sz="1200" dirty="0">
                <a:cs typeface="Courier New" panose="02070309020205020404" pitchFamily="49" charset="0"/>
              </a:rPr>
              <a:t>Option 1: BSO Reporting Compliance Scorecard (Provides access to specific BSO Reporting Compliance Scorecard)</a:t>
            </a:r>
          </a:p>
          <a:p>
            <a:pPr>
              <a:buFont typeface="Wingdings" panose="05000000000000000000" pitchFamily="2" charset="2"/>
              <a:buChar char="§"/>
            </a:pPr>
            <a:r>
              <a:rPr lang="en-US" sz="1200" dirty="0">
                <a:cs typeface="Courier New" panose="02070309020205020404" pitchFamily="49" charset="0"/>
              </a:rPr>
              <a:t>Option 2: BSO Non-Compliant UICs (Provides access to those UICs within the BSO that are non-compliant for the current month)  </a:t>
            </a:r>
          </a:p>
          <a:p>
            <a:pPr>
              <a:buFont typeface="Wingdings" panose="05000000000000000000" pitchFamily="2" charset="2"/>
              <a:buChar char="§"/>
            </a:pPr>
            <a:r>
              <a:rPr lang="en-US" sz="1200" dirty="0">
                <a:cs typeface="Courier New" panose="02070309020205020404" pitchFamily="49" charset="0"/>
              </a:rPr>
              <a:t>Option 3: PERSTEMPO Negative Reporting (Provides capability to report individuals in a UIC that did not have PERSTEMPO event for the current month)</a:t>
            </a:r>
          </a:p>
          <a:p>
            <a:pPr marL="109728" indent="0">
              <a:buClr>
                <a:srgbClr val="CC0000"/>
              </a:buClr>
              <a:buNone/>
            </a:pPr>
            <a:endParaRPr lang="en-US" sz="1200" dirty="0">
              <a:cs typeface="Courier New" panose="02070309020205020404" pitchFamily="49" charset="0"/>
            </a:endParaRPr>
          </a:p>
          <a:p>
            <a:pPr marL="109728" indent="0">
              <a:buClr>
                <a:srgbClr val="CC0000"/>
              </a:buClr>
              <a:buNone/>
            </a:pPr>
            <a:r>
              <a:rPr lang="en-US" sz="1200" dirty="0">
                <a:cs typeface="Courier New" panose="02070309020205020404" pitchFamily="49" charset="0"/>
              </a:rPr>
              <a:t>Note: If you need to view a secondary BSO or UIC, you will need to contact the PERSTEMPO helpdesk at </a:t>
            </a:r>
            <a:r>
              <a:rPr lang="en-US" sz="1200" b="1" u="sng" dirty="0">
                <a:solidFill>
                  <a:schemeClr val="bg2">
                    <a:lumMod val="25000"/>
                  </a:schemeClr>
                </a:solidFill>
                <a:cs typeface="Courier New" panose="02070309020205020404" pitchFamily="49" charset="0"/>
              </a:rPr>
              <a:t>perstempohd@navy.mil</a:t>
            </a:r>
            <a:r>
              <a:rPr lang="en-US" sz="1200" dirty="0">
                <a:solidFill>
                  <a:schemeClr val="bg2">
                    <a:lumMod val="25000"/>
                  </a:schemeClr>
                </a:solidFill>
                <a:cs typeface="Courier New" panose="02070309020205020404" pitchFamily="49" charset="0"/>
              </a:rPr>
              <a:t> </a:t>
            </a:r>
            <a:r>
              <a:rPr lang="en-US" sz="1200" dirty="0">
                <a:cs typeface="Courier New" panose="02070309020205020404" pitchFamily="49" charset="0"/>
              </a:rPr>
              <a:t>with the following information:</a:t>
            </a:r>
          </a:p>
          <a:p>
            <a:pPr marL="109728" indent="0">
              <a:buClr>
                <a:srgbClr val="CC0000"/>
              </a:buClr>
              <a:buNone/>
            </a:pPr>
            <a:endParaRPr lang="en-US" sz="1200" dirty="0">
              <a:cs typeface="Courier New" panose="02070309020205020404" pitchFamily="49" charset="0"/>
            </a:endParaRPr>
          </a:p>
          <a:p>
            <a:pPr lvl="0">
              <a:buFont typeface="Wingdings" panose="05000000000000000000" pitchFamily="2" charset="2"/>
              <a:buChar char="§"/>
            </a:pPr>
            <a:r>
              <a:rPr lang="en-US" sz="1200" dirty="0">
                <a:cs typeface="Courier New" panose="02070309020205020404" pitchFamily="49" charset="0"/>
              </a:rPr>
              <a:t>Your name, phone number and e-mail address</a:t>
            </a:r>
          </a:p>
          <a:p>
            <a:pPr lvl="0">
              <a:buFont typeface="Wingdings" panose="05000000000000000000" pitchFamily="2" charset="2"/>
              <a:buChar char="§"/>
            </a:pPr>
            <a:r>
              <a:rPr lang="en-US" sz="1200" dirty="0">
                <a:cs typeface="Courier New" panose="02070309020205020404" pitchFamily="49" charset="0"/>
              </a:rPr>
              <a:t>Your current BSO and/or UIC </a:t>
            </a:r>
          </a:p>
          <a:p>
            <a:pPr lvl="0">
              <a:buFont typeface="Wingdings" panose="05000000000000000000" pitchFamily="2" charset="2"/>
              <a:buChar char="§"/>
            </a:pPr>
            <a:r>
              <a:rPr lang="en-US" sz="1200" dirty="0">
                <a:cs typeface="Courier New" panose="02070309020205020404" pitchFamily="49" charset="0"/>
              </a:rPr>
              <a:t>The BSO or UIC for which you are requesting access (secondary BSO)</a:t>
            </a:r>
          </a:p>
          <a:p>
            <a:pPr lvl="0">
              <a:buFont typeface="Wingdings" panose="05000000000000000000" pitchFamily="2" charset="2"/>
              <a:buChar char="§"/>
            </a:pPr>
            <a:r>
              <a:rPr lang="en-US" sz="1200" dirty="0">
                <a:cs typeface="Courier New" panose="02070309020205020404" pitchFamily="49" charset="0"/>
              </a:rPr>
              <a:t>Justification for access</a:t>
            </a:r>
          </a:p>
          <a:p>
            <a:pPr lvl="0">
              <a:buFont typeface="Wingdings" panose="05000000000000000000" pitchFamily="2" charset="2"/>
              <a:buChar char="§"/>
            </a:pPr>
            <a:endParaRPr lang="en-US" sz="1200" dirty="0">
              <a:cs typeface="Courier New" panose="02070309020205020404" pitchFamily="49" charset="0"/>
            </a:endParaRPr>
          </a:p>
          <a:p>
            <a:pPr marL="109728" lvl="0" indent="0">
              <a:buNone/>
            </a:pPr>
            <a:r>
              <a:rPr lang="en-US" sz="1200" dirty="0">
                <a:cs typeface="Courier New" panose="02070309020205020404" pitchFamily="49" charset="0"/>
              </a:rPr>
              <a:t>The Help Desk will contact the secondary BSO and request access on your behalf.  The Help Desk will contact you on the status of your request once the primary BSO has made a determination on your request.</a:t>
            </a:r>
          </a:p>
          <a:p>
            <a:pPr>
              <a:buClr>
                <a:srgbClr val="CC0000"/>
              </a:buClr>
              <a:buFont typeface="Wingdings" panose="05000000000000000000" pitchFamily="2" charset="2"/>
              <a:buChar char="§"/>
            </a:pPr>
            <a:endParaRPr lang="en-US" sz="1200" dirty="0">
              <a:cs typeface="Courier New" panose="02070309020205020404" pitchFamily="49" charset="0"/>
            </a:endParaRPr>
          </a:p>
          <a:p>
            <a:pPr marL="0" indent="0">
              <a:buNone/>
            </a:pPr>
            <a:endParaRPr lang="en-US" sz="1200" dirty="0"/>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978387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Sample Compliance</a:t>
            </a:r>
            <a:br>
              <a:rPr lang="en-US" sz="3600" b="1" dirty="0" smtClean="0"/>
            </a:br>
            <a:r>
              <a:rPr lang="en-US" sz="3600" b="1" dirty="0" smtClean="0"/>
              <a:t>Scorecard</a:t>
            </a:r>
            <a:endParaRPr lang="en-US" sz="3600" b="1" dirty="0"/>
          </a:p>
        </p:txBody>
      </p:sp>
      <p:sp>
        <p:nvSpPr>
          <p:cNvPr id="5" name="Slide Number Placeholder 4"/>
          <p:cNvSpPr>
            <a:spLocks noGrp="1"/>
          </p:cNvSpPr>
          <p:nvPr>
            <p:ph type="sldNum" sz="quarter" idx="10"/>
          </p:nvPr>
        </p:nvSpPr>
        <p:spPr/>
        <p:txBody>
          <a:bodyPr/>
          <a:lstStyle/>
          <a:p>
            <a:pPr>
              <a:defRPr/>
            </a:pPr>
            <a:fld id="{2B57472D-5B80-40FC-967A-0FEA7E837822}" type="slidenum">
              <a:rPr lang="en-US" smtClean="0">
                <a:solidFill>
                  <a:srgbClr val="000000"/>
                </a:solidFill>
              </a:rPr>
              <a:pPr>
                <a:defRPr/>
              </a:pPr>
              <a:t>12</a:t>
            </a:fld>
            <a:endParaRPr lang="en-US" dirty="0">
              <a:solidFill>
                <a:srgbClr val="00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287970700"/>
              </p:ext>
            </p:extLst>
          </p:nvPr>
        </p:nvGraphicFramePr>
        <p:xfrm>
          <a:off x="990600" y="1118671"/>
          <a:ext cx="7239000" cy="5586929"/>
        </p:xfrm>
        <a:graphic>
          <a:graphicData uri="http://schemas.openxmlformats.org/presentationml/2006/ole">
            <mc:AlternateContent xmlns:mc="http://schemas.openxmlformats.org/markup-compatibility/2006">
              <mc:Choice xmlns:v="urn:schemas-microsoft-com:vml" Requires="v">
                <p:oleObj spid="_x0000_s2056" name="Worksheet" r:id="rId3" imgW="12811259" imgH="9886871" progId="Excel.Sheet.12">
                  <p:embed/>
                </p:oleObj>
              </mc:Choice>
              <mc:Fallback>
                <p:oleObj name="Worksheet" r:id="rId3" imgW="12811259" imgH="9886871" progId="Excel.Sheet.12">
                  <p:embed/>
                  <p:pic>
                    <p:nvPicPr>
                      <p:cNvPr id="0" name=""/>
                      <p:cNvPicPr/>
                      <p:nvPr/>
                    </p:nvPicPr>
                    <p:blipFill>
                      <a:blip r:embed="rId4"/>
                      <a:stretch>
                        <a:fillRect/>
                      </a:stretch>
                    </p:blipFill>
                    <p:spPr>
                      <a:xfrm>
                        <a:off x="990600" y="1118671"/>
                        <a:ext cx="7239000" cy="5586929"/>
                      </a:xfrm>
                      <a:prstGeom prst="rect">
                        <a:avLst/>
                      </a:prstGeom>
                    </p:spPr>
                  </p:pic>
                </p:oleObj>
              </mc:Fallback>
            </mc:AlternateContent>
          </a:graphicData>
        </a:graphic>
      </p:graphicFrame>
      <p:sp>
        <p:nvSpPr>
          <p:cNvPr id="7" name="Rectangle 6"/>
          <p:cNvSpPr/>
          <p:nvPr/>
        </p:nvSpPr>
        <p:spPr>
          <a:xfrm>
            <a:off x="3429000" y="1143000"/>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49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81000" y="76200"/>
            <a:ext cx="8305800" cy="838200"/>
          </a:xfrm>
        </p:spPr>
        <p:txBody>
          <a:bodyPr/>
          <a:lstStyle/>
          <a:p>
            <a:r>
              <a:rPr lang="en-US" sz="3600" b="1" dirty="0" smtClean="0"/>
              <a:t>Compliance and</a:t>
            </a:r>
            <a:br>
              <a:rPr lang="en-US" sz="3600" b="1" dirty="0" smtClean="0"/>
            </a:br>
            <a:r>
              <a:rPr lang="en-US" sz="3600" b="1" dirty="0" smtClean="0"/>
              <a:t>Negative Reporting</a:t>
            </a:r>
            <a:endParaRPr lang="en-US" sz="3600" b="1" dirty="0"/>
          </a:p>
        </p:txBody>
      </p:sp>
      <p:sp>
        <p:nvSpPr>
          <p:cNvPr id="20" name="Content Placeholder 19"/>
          <p:cNvSpPr>
            <a:spLocks noGrp="1"/>
          </p:cNvSpPr>
          <p:nvPr>
            <p:ph sz="half" idx="2"/>
          </p:nvPr>
        </p:nvSpPr>
        <p:spPr>
          <a:xfrm>
            <a:off x="76200" y="1371600"/>
            <a:ext cx="8153400" cy="4724400"/>
          </a:xfrm>
        </p:spPr>
        <p:txBody>
          <a:bodyPr/>
          <a:lstStyle/>
          <a:p>
            <a:pPr marL="109728" indent="0">
              <a:buNone/>
            </a:pPr>
            <a:r>
              <a:rPr lang="en-US" sz="1050" b="1" dirty="0">
                <a:cs typeface="Courier New" panose="02070309020205020404" pitchFamily="49" charset="0"/>
              </a:rPr>
              <a:t>OPTION 1 - BSO Reporting Compliance Scorecard</a:t>
            </a:r>
          </a:p>
          <a:p>
            <a:pPr marL="109728" indent="0">
              <a:buNone/>
            </a:pPr>
            <a:r>
              <a:rPr lang="en-US" sz="1050" dirty="0">
                <a:cs typeface="Courier New" panose="02070309020205020404" pitchFamily="49" charset="0"/>
              </a:rPr>
              <a:t> </a:t>
            </a:r>
          </a:p>
          <a:p>
            <a:pPr>
              <a:buFont typeface="Wingdings" panose="05000000000000000000" pitchFamily="2" charset="2"/>
              <a:buChar char="§"/>
            </a:pPr>
            <a:r>
              <a:rPr lang="en-US" sz="1050" dirty="0">
                <a:cs typeface="Courier New" panose="02070309020205020404" pitchFamily="49" charset="0"/>
              </a:rPr>
              <a:t>Select “BSO Reporting Compliance Scorecard”.</a:t>
            </a:r>
          </a:p>
          <a:p>
            <a:pPr>
              <a:buFont typeface="Wingdings" panose="05000000000000000000" pitchFamily="2" charset="2"/>
              <a:buChar char="§"/>
            </a:pPr>
            <a:r>
              <a:rPr lang="en-US" sz="1050" dirty="0">
                <a:cs typeface="Courier New" panose="02070309020205020404" pitchFamily="49" charset="0"/>
              </a:rPr>
              <a:t>Check the box beside the BSO you are authorized to access. </a:t>
            </a:r>
          </a:p>
          <a:p>
            <a:pPr>
              <a:buFont typeface="Wingdings" panose="05000000000000000000" pitchFamily="2" charset="2"/>
              <a:buChar char="§"/>
            </a:pPr>
            <a:r>
              <a:rPr lang="en-US" sz="1050" dirty="0">
                <a:cs typeface="Courier New" panose="02070309020205020404" pitchFamily="49" charset="0"/>
              </a:rPr>
              <a:t>Press “Proceed” to review the selected scorecard.</a:t>
            </a:r>
          </a:p>
          <a:p>
            <a:pPr marL="109728" indent="0">
              <a:buNone/>
            </a:pPr>
            <a:r>
              <a:rPr lang="en-US" sz="1050" dirty="0">
                <a:cs typeface="Courier New" panose="02070309020205020404" pitchFamily="49" charset="0"/>
              </a:rPr>
              <a:t> </a:t>
            </a:r>
          </a:p>
          <a:p>
            <a:pPr marL="109728" indent="0">
              <a:buNone/>
            </a:pPr>
            <a:r>
              <a:rPr lang="en-US" sz="1050" b="1" dirty="0">
                <a:cs typeface="Courier New" panose="02070309020205020404" pitchFamily="49" charset="0"/>
              </a:rPr>
              <a:t>OPTION 2 - BSO Non-Compliant UICs</a:t>
            </a:r>
          </a:p>
          <a:p>
            <a:pPr marL="109728" indent="0">
              <a:buNone/>
            </a:pPr>
            <a:r>
              <a:rPr lang="en-US" sz="1050" dirty="0">
                <a:cs typeface="Courier New" panose="02070309020205020404" pitchFamily="49" charset="0"/>
              </a:rPr>
              <a:t> </a:t>
            </a:r>
          </a:p>
          <a:p>
            <a:pPr>
              <a:buFont typeface="Wingdings" panose="05000000000000000000" pitchFamily="2" charset="2"/>
              <a:buChar char="§"/>
            </a:pPr>
            <a:r>
              <a:rPr lang="en-US" sz="1050" dirty="0">
                <a:cs typeface="Courier New" panose="02070309020205020404" pitchFamily="49" charset="0"/>
              </a:rPr>
              <a:t>Select “BSO Non-Compliant UICs (Current Month)”.</a:t>
            </a:r>
          </a:p>
          <a:p>
            <a:pPr>
              <a:buFont typeface="Wingdings" panose="05000000000000000000" pitchFamily="2" charset="2"/>
              <a:buChar char="§"/>
            </a:pPr>
            <a:r>
              <a:rPr lang="en-US" sz="1050" dirty="0">
                <a:cs typeface="Courier New" panose="02070309020205020404" pitchFamily="49" charset="0"/>
              </a:rPr>
              <a:t>Select a BSO that you are authorized to access. </a:t>
            </a:r>
          </a:p>
          <a:p>
            <a:pPr>
              <a:buFont typeface="Wingdings" panose="05000000000000000000" pitchFamily="2" charset="2"/>
              <a:buChar char="§"/>
            </a:pPr>
            <a:r>
              <a:rPr lang="en-US" sz="1050" dirty="0">
                <a:cs typeface="Courier New" panose="02070309020205020404" pitchFamily="49" charset="0"/>
              </a:rPr>
              <a:t>Click on ‘View BSO’ for a list of UICs within the BSO that are non-compliant.</a:t>
            </a:r>
          </a:p>
          <a:p>
            <a:pPr>
              <a:buFont typeface="Wingdings" panose="05000000000000000000" pitchFamily="2" charset="2"/>
              <a:buChar char="§"/>
            </a:pPr>
            <a:r>
              <a:rPr lang="en-US" sz="1050" dirty="0">
                <a:cs typeface="Courier New" panose="02070309020205020404" pitchFamily="49" charset="0"/>
              </a:rPr>
              <a:t>OR</a:t>
            </a:r>
          </a:p>
          <a:p>
            <a:pPr>
              <a:buFont typeface="Wingdings" panose="05000000000000000000" pitchFamily="2" charset="2"/>
              <a:buChar char="§"/>
            </a:pPr>
            <a:r>
              <a:rPr lang="en-US" sz="1050" dirty="0">
                <a:cs typeface="Courier New" panose="02070309020205020404" pitchFamily="49" charset="0"/>
              </a:rPr>
              <a:t>Select an SMC within a BSO.  </a:t>
            </a:r>
          </a:p>
          <a:p>
            <a:pPr>
              <a:buFont typeface="Wingdings" panose="05000000000000000000" pitchFamily="2" charset="2"/>
              <a:buChar char="§"/>
            </a:pPr>
            <a:r>
              <a:rPr lang="en-US" sz="1050" dirty="0">
                <a:cs typeface="Courier New" panose="02070309020205020404" pitchFamily="49" charset="0"/>
              </a:rPr>
              <a:t>Click on ‘View SMC’ for a list of UICs within the SMC that are non-compliant.</a:t>
            </a:r>
          </a:p>
          <a:p>
            <a:pPr marL="109728" indent="0">
              <a:buNone/>
            </a:pPr>
            <a:r>
              <a:rPr lang="en-US" sz="1050" dirty="0">
                <a:cs typeface="Courier New" panose="02070309020205020404" pitchFamily="49" charset="0"/>
              </a:rPr>
              <a:t>  </a:t>
            </a:r>
          </a:p>
          <a:p>
            <a:pPr marL="109728" indent="0">
              <a:buNone/>
            </a:pPr>
            <a:r>
              <a:rPr lang="en-US" sz="1050" b="1" dirty="0">
                <a:cs typeface="Courier New" panose="02070309020205020404" pitchFamily="49" charset="0"/>
              </a:rPr>
              <a:t>OPTION 3 - PERSTEMPO Negative Reporting</a:t>
            </a:r>
          </a:p>
          <a:p>
            <a:pPr marL="109728" indent="0">
              <a:buNone/>
            </a:pPr>
            <a:r>
              <a:rPr lang="en-US" sz="1050" dirty="0">
                <a:cs typeface="Courier New" panose="02070309020205020404" pitchFamily="49" charset="0"/>
              </a:rPr>
              <a:t> </a:t>
            </a:r>
          </a:p>
          <a:p>
            <a:pPr>
              <a:buFont typeface="Wingdings" panose="05000000000000000000" pitchFamily="2" charset="2"/>
              <a:buChar char="§"/>
            </a:pPr>
            <a:r>
              <a:rPr lang="en-US" sz="1050" dirty="0">
                <a:cs typeface="Courier New" panose="02070309020205020404" pitchFamily="49" charset="0"/>
              </a:rPr>
              <a:t>Select:  “PERSTEMPO Negative Reporting”.</a:t>
            </a:r>
          </a:p>
          <a:p>
            <a:pPr>
              <a:buFont typeface="Wingdings" panose="05000000000000000000" pitchFamily="2" charset="2"/>
              <a:buChar char="§"/>
            </a:pPr>
            <a:r>
              <a:rPr lang="en-US" sz="1050" dirty="0">
                <a:cs typeface="Courier New" panose="02070309020205020404" pitchFamily="49" charset="0"/>
              </a:rPr>
              <a:t>To report a UIC that has had no PERSTEMPO events for the current month, type in a UIC within your BSO, or that you have been given permission to view.</a:t>
            </a:r>
          </a:p>
          <a:p>
            <a:pPr>
              <a:buFont typeface="Wingdings" panose="05000000000000000000" pitchFamily="2" charset="2"/>
              <a:buChar char="§"/>
            </a:pPr>
            <a:r>
              <a:rPr lang="en-US" sz="1050" dirty="0">
                <a:cs typeface="Courier New" panose="02070309020205020404" pitchFamily="49" charset="0"/>
              </a:rPr>
              <a:t>Click on the "View UIC" button. </a:t>
            </a:r>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13</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988" y="1057030"/>
            <a:ext cx="3193282" cy="130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 name="Heptagon 1023"/>
          <p:cNvSpPr/>
          <p:nvPr/>
        </p:nvSpPr>
        <p:spPr>
          <a:xfrm>
            <a:off x="5565093" y="2028569"/>
            <a:ext cx="122460" cy="11738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1</a:t>
            </a:r>
            <a:endParaRPr lang="en-US" sz="1400" b="1" dirty="0">
              <a:solidFill>
                <a:schemeClr val="tx1"/>
              </a:solidFill>
            </a:endParaRPr>
          </a:p>
        </p:txBody>
      </p:sp>
      <p:sp>
        <p:nvSpPr>
          <p:cNvPr id="34" name="Heptagon 33"/>
          <p:cNvSpPr/>
          <p:nvPr/>
        </p:nvSpPr>
        <p:spPr>
          <a:xfrm>
            <a:off x="5565093" y="2130509"/>
            <a:ext cx="122460" cy="11738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2</a:t>
            </a:r>
            <a:endParaRPr lang="en-US" sz="1400" b="1" dirty="0">
              <a:solidFill>
                <a:schemeClr val="tx1"/>
              </a:solidFill>
            </a:endParaRPr>
          </a:p>
        </p:txBody>
      </p:sp>
      <p:sp>
        <p:nvSpPr>
          <p:cNvPr id="35" name="Heptagon 34"/>
          <p:cNvSpPr/>
          <p:nvPr/>
        </p:nvSpPr>
        <p:spPr>
          <a:xfrm>
            <a:off x="5565093" y="2244811"/>
            <a:ext cx="122460" cy="11738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3</a:t>
            </a:r>
            <a:endParaRPr lang="en-US" sz="1400" b="1"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351" y="3352800"/>
            <a:ext cx="387891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002" y="5181600"/>
            <a:ext cx="3813175" cy="115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362200"/>
            <a:ext cx="4332288" cy="73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30" name="Elbow Connector 1029"/>
          <p:cNvCxnSpPr/>
          <p:nvPr/>
        </p:nvCxnSpPr>
        <p:spPr>
          <a:xfrm>
            <a:off x="4191000" y="2076966"/>
            <a:ext cx="2286000" cy="894834"/>
          </a:xfrm>
          <a:prstGeom prst="bentConnector3">
            <a:avLst>
              <a:gd name="adj1" fmla="val 1936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248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5915025"/>
            <a:ext cx="8970963"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7"/>
          <p:cNvSpPr>
            <a:spLocks noGrp="1"/>
          </p:cNvSpPr>
          <p:nvPr>
            <p:ph type="title"/>
          </p:nvPr>
        </p:nvSpPr>
        <p:spPr/>
        <p:txBody>
          <a:bodyPr/>
          <a:lstStyle/>
          <a:p>
            <a:r>
              <a:rPr lang="en-US" sz="3600" b="1" dirty="0" smtClean="0"/>
              <a:t>PERSTEMPO</a:t>
            </a:r>
            <a:br>
              <a:rPr lang="en-US" sz="3600" b="1" dirty="0" smtClean="0"/>
            </a:br>
            <a:r>
              <a:rPr lang="en-US" sz="3600" b="1" dirty="0" smtClean="0"/>
              <a:t>Query and Forecasting</a:t>
            </a:r>
            <a:endParaRPr lang="en-US" sz="3600" b="1" dirty="0"/>
          </a:p>
        </p:txBody>
      </p:sp>
      <p:sp>
        <p:nvSpPr>
          <p:cNvPr id="20" name="Content Placeholder 19"/>
          <p:cNvSpPr>
            <a:spLocks noGrp="1"/>
          </p:cNvSpPr>
          <p:nvPr>
            <p:ph sz="half" idx="2"/>
          </p:nvPr>
        </p:nvSpPr>
        <p:spPr>
          <a:xfrm>
            <a:off x="457200" y="1143000"/>
            <a:ext cx="8153400" cy="4724400"/>
          </a:xfrm>
        </p:spPr>
        <p:txBody>
          <a:bodyPr/>
          <a:lstStyle/>
          <a:p>
            <a:pPr marL="109728" indent="0">
              <a:buClr>
                <a:srgbClr val="CC0000"/>
              </a:buClr>
              <a:buNone/>
            </a:pPr>
            <a:r>
              <a:rPr lang="en-US" sz="1200" dirty="0">
                <a:cs typeface="Courier New" panose="02070309020205020404" pitchFamily="49" charset="0"/>
              </a:rPr>
              <a:t>The PERSTEMPO Query and Forecasting is a application within PERSTEMPO that assists with tracking a Sailor’s deployment and/or forecasts possible additional deployment counts. There are five sections within PERSTEMPO Query and Forecasting:</a:t>
            </a:r>
          </a:p>
          <a:p>
            <a:pPr marL="109728" indent="0">
              <a:buClr>
                <a:schemeClr val="bg2">
                  <a:lumMod val="50000"/>
                </a:schemeClr>
              </a:buClr>
              <a:buNone/>
            </a:pPr>
            <a:endParaRPr lang="en-US" sz="1000" dirty="0">
              <a:cs typeface="Courier New" panose="02070309020205020404" pitchFamily="49" charset="0"/>
            </a:endParaRPr>
          </a:p>
          <a:p>
            <a:pPr marL="452628">
              <a:buClr>
                <a:schemeClr val="bg2">
                  <a:lumMod val="50000"/>
                </a:schemeClr>
              </a:buClr>
              <a:buFont typeface="+mj-lt"/>
              <a:buAutoNum type="arabicPeriod"/>
            </a:pPr>
            <a:r>
              <a:rPr lang="en-US" sz="1200" b="1" dirty="0">
                <a:cs typeface="Courier New" panose="02070309020205020404" pitchFamily="49" charset="0"/>
              </a:rPr>
              <a:t>Individual SSN Query:</a:t>
            </a:r>
            <a:r>
              <a:rPr lang="en-US" sz="1200" dirty="0">
                <a:cs typeface="Courier New" panose="02070309020205020404" pitchFamily="49" charset="0"/>
              </a:rPr>
              <a:t> This application allows the User to type in or query a single Sailor’s SSN to review all deployments that has been entered in for the Sailor since 2001. If it has been longer than two years since the Sailor has been on a deployment, or had anything entered in for them, it will have zero PERSTEMPO days. This does not mean the Sailor has lost all of their deployments; it is not visible due to the Sailor having not been anywhere within the last two years. Once a deployment has been entered in, the information will appear.</a:t>
            </a:r>
          </a:p>
          <a:p>
            <a:pPr marL="452628">
              <a:buClr>
                <a:schemeClr val="bg2">
                  <a:lumMod val="50000"/>
                </a:schemeClr>
              </a:buClr>
              <a:buFont typeface="+mj-lt"/>
              <a:buAutoNum type="arabicPeriod"/>
            </a:pPr>
            <a:endParaRPr lang="en-US" sz="1000" b="1" dirty="0">
              <a:cs typeface="Courier New" panose="02070309020205020404" pitchFamily="49" charset="0"/>
            </a:endParaRPr>
          </a:p>
          <a:p>
            <a:pPr marL="452628">
              <a:buClr>
                <a:schemeClr val="bg2">
                  <a:lumMod val="50000"/>
                </a:schemeClr>
              </a:buClr>
              <a:buFont typeface="+mj-lt"/>
              <a:buAutoNum type="arabicPeriod"/>
            </a:pPr>
            <a:r>
              <a:rPr lang="en-US" sz="1200" b="1" dirty="0">
                <a:cs typeface="Courier New" panose="02070309020205020404" pitchFamily="49" charset="0"/>
              </a:rPr>
              <a:t>Unit/Flag Management Query:</a:t>
            </a:r>
            <a:r>
              <a:rPr lang="en-US" sz="1200" dirty="0">
                <a:cs typeface="Courier New" panose="02070309020205020404" pitchFamily="49" charset="0"/>
              </a:rPr>
              <a:t> This application allows the User to create a report that will be generated within 2 to 3 hours. The report will give a listing of the information that will be within the parameters selected. This query is used to track current Sailor’s deployments and any days that may have been entered in this week prior to the new ALPHA Report; which generates on the following Saturday.  </a:t>
            </a:r>
            <a:endParaRPr lang="en-US" sz="1200" b="1" dirty="0">
              <a:cs typeface="Courier New" panose="02070309020205020404" pitchFamily="49" charset="0"/>
            </a:endParaRPr>
          </a:p>
          <a:p>
            <a:pPr marL="452628">
              <a:buClr>
                <a:schemeClr val="bg2">
                  <a:lumMod val="50000"/>
                </a:schemeClr>
              </a:buClr>
              <a:buFont typeface="+mj-lt"/>
              <a:buAutoNum type="arabicPeriod"/>
            </a:pPr>
            <a:endParaRPr lang="en-US" sz="1000" b="1" dirty="0">
              <a:cs typeface="Courier New" panose="02070309020205020404" pitchFamily="49" charset="0"/>
            </a:endParaRPr>
          </a:p>
          <a:p>
            <a:pPr marL="452628">
              <a:buClr>
                <a:schemeClr val="bg2">
                  <a:lumMod val="50000"/>
                </a:schemeClr>
              </a:buClr>
              <a:buFont typeface="+mj-lt"/>
              <a:buAutoNum type="arabicPeriod"/>
            </a:pPr>
            <a:r>
              <a:rPr lang="en-US" sz="1200" b="1" dirty="0">
                <a:cs typeface="Courier New" panose="02070309020205020404" pitchFamily="49" charset="0"/>
              </a:rPr>
              <a:t>HDP-T Query:</a:t>
            </a:r>
            <a:r>
              <a:rPr lang="en-US" sz="1200" dirty="0">
                <a:cs typeface="Courier New" panose="02070309020205020404" pitchFamily="49" charset="0"/>
              </a:rPr>
              <a:t> This application is used to compensate Sailors for lengthening operational deployments and time spent away from home. The next slide gives further details into this application.</a:t>
            </a:r>
          </a:p>
          <a:p>
            <a:pPr marL="452628">
              <a:buClr>
                <a:schemeClr val="bg2">
                  <a:lumMod val="50000"/>
                </a:schemeClr>
              </a:buClr>
              <a:buFont typeface="+mj-lt"/>
              <a:buAutoNum type="arabicPeriod"/>
            </a:pPr>
            <a:endParaRPr lang="en-US" sz="1000" b="1" dirty="0">
              <a:cs typeface="Courier New" panose="02070309020205020404" pitchFamily="49" charset="0"/>
            </a:endParaRPr>
          </a:p>
          <a:p>
            <a:pPr marL="452628">
              <a:buClr>
                <a:schemeClr val="bg2">
                  <a:lumMod val="50000"/>
                </a:schemeClr>
              </a:buClr>
              <a:buFont typeface="+mj-lt"/>
              <a:buAutoNum type="arabicPeriod"/>
            </a:pPr>
            <a:r>
              <a:rPr lang="en-US" sz="1200" b="1" dirty="0">
                <a:cs typeface="Courier New" panose="02070309020205020404" pitchFamily="49" charset="0"/>
              </a:rPr>
              <a:t>Deployment Forecast: </a:t>
            </a:r>
            <a:r>
              <a:rPr lang="en-US" sz="1200" dirty="0">
                <a:cs typeface="Courier New" panose="02070309020205020404" pitchFamily="49" charset="0"/>
              </a:rPr>
              <a:t>This application allows the User to create a report that will be generated within 2 to 3 hours. The report will give a listing of the information that will be within the parameters selected. This query is used to forecast a Sailor (or Sailors) PERSTEMPO days if additional deployments were added.</a:t>
            </a:r>
            <a:endParaRPr lang="en-US" sz="1200" b="1" dirty="0">
              <a:cs typeface="Courier New" panose="02070309020205020404" pitchFamily="49" charset="0"/>
            </a:endParaRPr>
          </a:p>
          <a:p>
            <a:pPr marL="452628">
              <a:buClr>
                <a:schemeClr val="bg2">
                  <a:lumMod val="50000"/>
                </a:schemeClr>
              </a:buClr>
              <a:buFont typeface="+mj-lt"/>
              <a:buAutoNum type="arabicPeriod"/>
            </a:pPr>
            <a:endParaRPr lang="en-US" sz="1000" b="1" dirty="0">
              <a:cs typeface="Courier New" panose="02070309020205020404" pitchFamily="49" charset="0"/>
            </a:endParaRPr>
          </a:p>
          <a:p>
            <a:pPr marL="452628">
              <a:buClr>
                <a:schemeClr val="bg2">
                  <a:lumMod val="50000"/>
                </a:schemeClr>
              </a:buClr>
              <a:buFont typeface="+mj-lt"/>
              <a:buAutoNum type="arabicPeriod"/>
            </a:pPr>
            <a:r>
              <a:rPr lang="en-US" sz="1200" b="1" dirty="0">
                <a:cs typeface="Courier New" panose="02070309020205020404" pitchFamily="49" charset="0"/>
              </a:rPr>
              <a:t>Review Pending Queries:</a:t>
            </a:r>
            <a:r>
              <a:rPr lang="en-US" sz="1200" dirty="0">
                <a:cs typeface="Courier New" panose="02070309020205020404" pitchFamily="49" charset="0"/>
              </a:rPr>
              <a:t> This application allows the User to review the pending query reports that have yet to be sent to the UIC’s mailbox at the “Control-D Report Viewing Center”. </a:t>
            </a:r>
            <a:endParaRPr lang="en-US" sz="1200" b="1" dirty="0">
              <a:cs typeface="Courier New" panose="02070309020205020404" pitchFamily="49" charset="0"/>
            </a:endParaRPr>
          </a:p>
          <a:p>
            <a:endParaRPr lang="en-US" sz="1200" dirty="0"/>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2217677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3600" b="1" dirty="0" smtClean="0"/>
              <a:t>Hardship Duty Pay – TEMPO</a:t>
            </a:r>
            <a:br>
              <a:rPr lang="en-US" sz="3600" b="1" dirty="0" smtClean="0"/>
            </a:br>
            <a:r>
              <a:rPr lang="en-US" sz="3600" b="1" dirty="0" smtClean="0"/>
              <a:t>(HDP-T)</a:t>
            </a:r>
            <a:endParaRPr lang="en-US" sz="3600" b="1" dirty="0"/>
          </a:p>
        </p:txBody>
      </p:sp>
      <p:sp>
        <p:nvSpPr>
          <p:cNvPr id="20" name="Content Placeholder 19"/>
          <p:cNvSpPr>
            <a:spLocks noGrp="1"/>
          </p:cNvSpPr>
          <p:nvPr>
            <p:ph sz="half" idx="2"/>
          </p:nvPr>
        </p:nvSpPr>
        <p:spPr>
          <a:xfrm>
            <a:off x="457200" y="1371600"/>
            <a:ext cx="8534400" cy="3657600"/>
          </a:xfrm>
        </p:spPr>
        <p:txBody>
          <a:bodyPr/>
          <a:lstStyle/>
          <a:p>
            <a:pPr marL="109728" indent="0">
              <a:buNone/>
            </a:pPr>
            <a:r>
              <a:rPr lang="en-US" sz="1400" dirty="0">
                <a:cs typeface="Courier New" panose="02070309020205020404" pitchFamily="49" charset="0"/>
              </a:rPr>
              <a:t>In accordance with Navy </a:t>
            </a:r>
            <a:r>
              <a:rPr lang="en-US" sz="1400" dirty="0" smtClean="0">
                <a:cs typeface="Courier New" panose="02070309020205020404" pitchFamily="49" charset="0"/>
              </a:rPr>
              <a:t>policy, </a:t>
            </a:r>
            <a:r>
              <a:rPr lang="en-US" sz="1400" dirty="0">
                <a:cs typeface="Courier New" panose="02070309020205020404" pitchFamily="49" charset="0"/>
              </a:rPr>
              <a:t>payment of </a:t>
            </a:r>
            <a:r>
              <a:rPr lang="en-US" sz="1400" dirty="0" smtClean="0">
                <a:cs typeface="Courier New" panose="02070309020205020404" pitchFamily="49" charset="0"/>
              </a:rPr>
              <a:t>Hardship Duty Pay – Tempo (HDP-T) </a:t>
            </a:r>
            <a:r>
              <a:rPr lang="en-US" sz="1400" dirty="0">
                <a:cs typeface="Courier New" panose="02070309020205020404" pitchFamily="49" charset="0"/>
              </a:rPr>
              <a:t>is used to compensate enlisted Sailors and </a:t>
            </a:r>
            <a:r>
              <a:rPr lang="en-US" sz="1400" dirty="0" smtClean="0">
                <a:cs typeface="Courier New" panose="02070309020205020404" pitchFamily="49" charset="0"/>
              </a:rPr>
              <a:t>officers</a:t>
            </a:r>
            <a:r>
              <a:rPr lang="en-US" sz="1400" dirty="0">
                <a:cs typeface="Courier New" panose="02070309020205020404" pitchFamily="49" charset="0"/>
              </a:rPr>
              <a:t>, both active and reserve components, for </a:t>
            </a:r>
            <a:r>
              <a:rPr lang="en-US" sz="1400" dirty="0" smtClean="0">
                <a:cs typeface="Courier New" panose="02070309020205020404" pitchFamily="49" charset="0"/>
              </a:rPr>
              <a:t>extended operational deployments overseas.</a:t>
            </a:r>
            <a:endParaRPr lang="en-US" sz="1400" dirty="0">
              <a:cs typeface="Courier New" panose="02070309020205020404" pitchFamily="49" charset="0"/>
            </a:endParaRPr>
          </a:p>
          <a:p>
            <a:endParaRPr lang="en-US" sz="1050" dirty="0">
              <a:cs typeface="Courier New" panose="02070309020205020404" pitchFamily="49" charset="0"/>
            </a:endParaRPr>
          </a:p>
          <a:p>
            <a:pPr>
              <a:buFont typeface="Wingdings" panose="05000000000000000000" pitchFamily="2" charset="2"/>
              <a:buChar char="§"/>
            </a:pPr>
            <a:r>
              <a:rPr lang="en-US" sz="1400" dirty="0" smtClean="0">
                <a:cs typeface="Courier New" panose="02070309020205020404" pitchFamily="49" charset="0"/>
              </a:rPr>
              <a:t>US Code 37, Section 305: </a:t>
            </a:r>
            <a:r>
              <a:rPr lang="en-US" sz="1400" dirty="0">
                <a:cs typeface="Courier New" panose="02070309020205020404" pitchFamily="49" charset="0"/>
              </a:rPr>
              <a:t>HDP-T will be paid at a </a:t>
            </a:r>
            <a:r>
              <a:rPr lang="en-US" sz="1400" dirty="0" smtClean="0">
                <a:cs typeface="Courier New" panose="02070309020205020404" pitchFamily="49" charset="0"/>
              </a:rPr>
              <a:t>monthly </a:t>
            </a:r>
            <a:r>
              <a:rPr lang="en-US" sz="1400" dirty="0">
                <a:cs typeface="Courier New" panose="02070309020205020404" pitchFamily="49" charset="0"/>
              </a:rPr>
              <a:t>rate of $495, prorated daily at $</a:t>
            </a:r>
            <a:r>
              <a:rPr lang="en-US" sz="1400" dirty="0" smtClean="0">
                <a:cs typeface="Courier New" panose="02070309020205020404" pitchFamily="49" charset="0"/>
              </a:rPr>
              <a:t>16.50 (max is 30 days within a month). </a:t>
            </a:r>
            <a:r>
              <a:rPr lang="en-US" sz="1400" dirty="0">
                <a:cs typeface="Courier New" panose="02070309020205020404" pitchFamily="49" charset="0"/>
              </a:rPr>
              <a:t>Eligible </a:t>
            </a:r>
            <a:r>
              <a:rPr lang="en-US" sz="1400" dirty="0" smtClean="0">
                <a:cs typeface="Courier New" panose="02070309020205020404" pitchFamily="49" charset="0"/>
              </a:rPr>
              <a:t>members </a:t>
            </a:r>
            <a:r>
              <a:rPr lang="en-US" sz="1400" dirty="0">
                <a:cs typeface="Courier New" panose="02070309020205020404" pitchFamily="49" charset="0"/>
              </a:rPr>
              <a:t>will begin earning HDP-T on the day immediately following the 220</a:t>
            </a:r>
            <a:r>
              <a:rPr lang="en-US" sz="1400" baseline="30000" dirty="0">
                <a:cs typeface="Courier New" panose="02070309020205020404" pitchFamily="49" charset="0"/>
              </a:rPr>
              <a:t>th</a:t>
            </a:r>
            <a:r>
              <a:rPr lang="en-US" sz="1400" dirty="0">
                <a:cs typeface="Courier New" panose="02070309020205020404" pitchFamily="49" charset="0"/>
              </a:rPr>
              <a:t> consecutive day of an operational </a:t>
            </a:r>
            <a:r>
              <a:rPr lang="en-US" sz="1400" dirty="0" smtClean="0">
                <a:cs typeface="Courier New" panose="02070309020205020404" pitchFamily="49" charset="0"/>
              </a:rPr>
              <a:t>deployment overseas.</a:t>
            </a:r>
            <a:endParaRPr lang="en-US" sz="1400" dirty="0">
              <a:cs typeface="Courier New" panose="02070309020205020404" pitchFamily="49" charset="0"/>
            </a:endParaRPr>
          </a:p>
          <a:p>
            <a:pPr>
              <a:buFont typeface="Wingdings" panose="05000000000000000000" pitchFamily="2" charset="2"/>
              <a:buChar char="§"/>
            </a:pPr>
            <a:endParaRPr lang="en-US" sz="1050" dirty="0">
              <a:cs typeface="Courier New" panose="02070309020205020404" pitchFamily="49" charset="0"/>
            </a:endParaRPr>
          </a:p>
          <a:p>
            <a:pPr>
              <a:buFont typeface="Wingdings" panose="05000000000000000000" pitchFamily="2" charset="2"/>
              <a:buChar char="§"/>
            </a:pPr>
            <a:r>
              <a:rPr lang="en-US" sz="1400" dirty="0">
                <a:cs typeface="Courier New" panose="02070309020205020404" pitchFamily="49" charset="0"/>
              </a:rPr>
              <a:t>For greater details and/or a complete list of HDP-T policy, business rules, and explanation about leave, please see the </a:t>
            </a:r>
            <a:r>
              <a:rPr lang="en-US" sz="1400" b="1" dirty="0">
                <a:cs typeface="Courier New" panose="02070309020205020404" pitchFamily="49" charset="0"/>
              </a:rPr>
              <a:t>MILPERSMAN </a:t>
            </a:r>
            <a:r>
              <a:rPr lang="en-US" sz="1400" b="1" dirty="0" smtClean="0">
                <a:cs typeface="Courier New" panose="02070309020205020404" pitchFamily="49" charset="0"/>
              </a:rPr>
              <a:t>7220-075</a:t>
            </a:r>
            <a:r>
              <a:rPr lang="en-US" sz="1400" dirty="0">
                <a:cs typeface="Courier New" panose="02070309020205020404" pitchFamily="49" charset="0"/>
              </a:rPr>
              <a:t>; which can be accessed at the NPC PERSTEMPO website.</a:t>
            </a:r>
          </a:p>
          <a:p>
            <a:pPr>
              <a:buFont typeface="Wingdings" panose="05000000000000000000" pitchFamily="2" charset="2"/>
              <a:buChar char="§"/>
            </a:pPr>
            <a:endParaRPr lang="en-US" sz="1050" dirty="0">
              <a:cs typeface="Courier New" panose="02070309020205020404" pitchFamily="49" charset="0"/>
            </a:endParaRPr>
          </a:p>
          <a:p>
            <a:pPr>
              <a:buFont typeface="Wingdings" panose="05000000000000000000" pitchFamily="2" charset="2"/>
              <a:buChar char="§"/>
            </a:pPr>
            <a:r>
              <a:rPr lang="en-US" sz="1400" dirty="0">
                <a:cs typeface="Courier New" panose="02070309020205020404" pitchFamily="49" charset="0"/>
              </a:rPr>
              <a:t>In addition, the User Guide and FAQs is also located at the NPC PERSTEMPO Website (</a:t>
            </a:r>
            <a:r>
              <a:rPr lang="en-US" sz="1400" b="1" u="sng" dirty="0">
                <a:solidFill>
                  <a:schemeClr val="bg2">
                    <a:lumMod val="25000"/>
                  </a:schemeClr>
                </a:solidFill>
                <a:cs typeface="Courier New" panose="02070309020205020404" pitchFamily="49" charset="0"/>
              </a:rPr>
              <a:t>http://www.npc.navy.mil/bupers-npc/support/itempo/</a:t>
            </a:r>
            <a:r>
              <a:rPr lang="en-US" sz="1400" dirty="0">
                <a:cs typeface="Courier New" panose="02070309020205020404" pitchFamily="49" charset="0"/>
              </a:rPr>
              <a:t>)</a:t>
            </a:r>
            <a:r>
              <a:rPr lang="en-US" sz="1400" b="1" dirty="0">
                <a:solidFill>
                  <a:schemeClr val="bg2">
                    <a:lumMod val="50000"/>
                  </a:schemeClr>
                </a:solidFill>
                <a:cs typeface="Courier New" panose="02070309020205020404" pitchFamily="49" charset="0"/>
              </a:rPr>
              <a:t>. </a:t>
            </a:r>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15</a:t>
            </a:fld>
            <a:endParaRPr lang="en-US"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4514123"/>
            <a:ext cx="6400799" cy="234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687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b="1" smtClean="0"/>
              <a:t>PERSTEMPO </a:t>
            </a:r>
            <a:r>
              <a:rPr lang="en-US" b="1" smtClean="0"/>
              <a:t>POC</a:t>
            </a:r>
            <a:endParaRPr lang="en-US" b="1" dirty="0"/>
          </a:p>
        </p:txBody>
      </p:sp>
      <p:sp>
        <p:nvSpPr>
          <p:cNvPr id="20" name="Content Placeholder 19"/>
          <p:cNvSpPr>
            <a:spLocks noGrp="1"/>
          </p:cNvSpPr>
          <p:nvPr>
            <p:ph sz="half" idx="2"/>
          </p:nvPr>
        </p:nvSpPr>
        <p:spPr>
          <a:xfrm>
            <a:off x="457200" y="1415562"/>
            <a:ext cx="8153400" cy="4680438"/>
          </a:xfrm>
        </p:spPr>
        <p:txBody>
          <a:bodyPr/>
          <a:lstStyle/>
          <a:p>
            <a:pPr marL="0" indent="0">
              <a:buNone/>
            </a:pPr>
            <a:endParaRPr lang="en-US" sz="1800" b="1" i="1" dirty="0" smtClean="0">
              <a:latin typeface="Courier New" panose="02070309020205020404" pitchFamily="49" charset="0"/>
              <a:cs typeface="Courier New" panose="02070309020205020404" pitchFamily="49" charset="0"/>
            </a:endParaRPr>
          </a:p>
          <a:p>
            <a:pPr marL="0" indent="0">
              <a:buNone/>
            </a:pPr>
            <a:r>
              <a:rPr lang="en-US" sz="1800" b="1" dirty="0" smtClean="0">
                <a:cs typeface="Courier New" panose="02070309020205020404" pitchFamily="49" charset="0"/>
              </a:rPr>
              <a:t>PERSTEMPO </a:t>
            </a:r>
            <a:r>
              <a:rPr lang="en-US" sz="1800" b="1" dirty="0">
                <a:cs typeface="Courier New" panose="02070309020205020404" pitchFamily="49" charset="0"/>
              </a:rPr>
              <a:t>System Help Desk (Pers-34)</a:t>
            </a:r>
          </a:p>
          <a:p>
            <a:pPr marL="0" indent="0">
              <a:buNone/>
            </a:pPr>
            <a:r>
              <a:rPr lang="en-US" sz="1800" b="1" dirty="0">
                <a:cs typeface="Courier New" panose="02070309020205020404" pitchFamily="49" charset="0"/>
              </a:rPr>
              <a:t>DSN 882-4717, opt. 1; Comm. (901) 874-4717, opt. 1;</a:t>
            </a:r>
          </a:p>
          <a:p>
            <a:pPr marL="0" indent="0">
              <a:buNone/>
            </a:pPr>
            <a:r>
              <a:rPr lang="en-US" sz="1800" b="1" dirty="0">
                <a:cs typeface="Courier New" panose="02070309020205020404" pitchFamily="49" charset="0"/>
              </a:rPr>
              <a:t>Toll-Free 1-800-951-NAVY, opt. 1</a:t>
            </a:r>
          </a:p>
          <a:p>
            <a:pPr marL="0" indent="0">
              <a:buNone/>
            </a:pPr>
            <a:r>
              <a:rPr lang="en-US" sz="1800" b="1" dirty="0">
                <a:cs typeface="Courier New" panose="02070309020205020404" pitchFamily="49" charset="0"/>
              </a:rPr>
              <a:t>Email:  </a:t>
            </a:r>
            <a:r>
              <a:rPr lang="en-US" sz="1800" b="1" u="sng" dirty="0">
                <a:solidFill>
                  <a:schemeClr val="bg2">
                    <a:lumMod val="25000"/>
                  </a:schemeClr>
                </a:solidFill>
                <a:cs typeface="Courier New" panose="02070309020205020404" pitchFamily="49" charset="0"/>
              </a:rPr>
              <a:t>perstempohd@navy.mil</a:t>
            </a:r>
            <a:r>
              <a:rPr lang="en-US" sz="1800" b="1" dirty="0">
                <a:solidFill>
                  <a:schemeClr val="bg2">
                    <a:lumMod val="25000"/>
                  </a:schemeClr>
                </a:solidFill>
                <a:cs typeface="Courier New" panose="02070309020205020404" pitchFamily="49" charset="0"/>
              </a:rPr>
              <a:t> </a:t>
            </a:r>
          </a:p>
          <a:p>
            <a:pPr marL="0" indent="0">
              <a:buNone/>
            </a:pPr>
            <a:endParaRPr lang="en-US" sz="1800" b="1" dirty="0" smtClean="0">
              <a:cs typeface="Courier New" panose="02070309020205020404" pitchFamily="49" charset="0"/>
            </a:endParaRPr>
          </a:p>
          <a:p>
            <a:pPr marL="0" indent="0">
              <a:buNone/>
            </a:pPr>
            <a:endParaRPr lang="en-US" sz="1800" b="1" dirty="0">
              <a:cs typeface="Courier New" panose="02070309020205020404" pitchFamily="49" charset="0"/>
            </a:endParaRPr>
          </a:p>
          <a:p>
            <a:pPr marL="0" indent="0">
              <a:buNone/>
            </a:pPr>
            <a:endParaRPr lang="en-US" sz="1800" dirty="0"/>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2717248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81000" y="76200"/>
            <a:ext cx="8229600" cy="838200"/>
          </a:xfrm>
        </p:spPr>
        <p:txBody>
          <a:bodyPr/>
          <a:lstStyle/>
          <a:p>
            <a:r>
              <a:rPr lang="en-US" b="1" dirty="0" smtClean="0"/>
              <a:t>Table of Contents</a:t>
            </a:r>
            <a:endParaRPr lang="en-US" b="1" dirty="0"/>
          </a:p>
        </p:txBody>
      </p:sp>
      <p:sp>
        <p:nvSpPr>
          <p:cNvPr id="20" name="Content Placeholder 19"/>
          <p:cNvSpPr>
            <a:spLocks noGrp="1"/>
          </p:cNvSpPr>
          <p:nvPr>
            <p:ph sz="half" idx="2"/>
          </p:nvPr>
        </p:nvSpPr>
        <p:spPr>
          <a:xfrm>
            <a:off x="457200" y="1600200"/>
            <a:ext cx="8153400" cy="4495800"/>
          </a:xfrm>
        </p:spPr>
        <p:txBody>
          <a:bodyPr/>
          <a:lstStyle/>
          <a:p>
            <a:pPr>
              <a:lnSpc>
                <a:spcPct val="80000"/>
              </a:lnSpc>
              <a:buClr>
                <a:srgbClr val="0033CC"/>
              </a:buClr>
              <a:buFont typeface="Wingdings" pitchFamily="2" charset="2"/>
              <a:buChar char="Ø"/>
            </a:pPr>
            <a:r>
              <a:rPr lang="en-US" sz="1800" b="1" dirty="0">
                <a:cs typeface="Courier New" panose="02070309020205020404" pitchFamily="49" charset="0"/>
              </a:rPr>
              <a:t>What is PERSTEMPO?</a:t>
            </a:r>
          </a:p>
          <a:p>
            <a:pPr marL="109728" indent="0">
              <a:lnSpc>
                <a:spcPct val="80000"/>
              </a:lnSpc>
              <a:buClr>
                <a:srgbClr val="0033CC"/>
              </a:buClr>
              <a:buNone/>
            </a:pPr>
            <a:endParaRPr lang="en-US" sz="1800" b="1" dirty="0">
              <a:cs typeface="Courier New" panose="02070309020205020404" pitchFamily="49" charset="0"/>
            </a:endParaRPr>
          </a:p>
          <a:p>
            <a:pPr>
              <a:lnSpc>
                <a:spcPct val="80000"/>
              </a:lnSpc>
              <a:buClr>
                <a:srgbClr val="0033CC"/>
              </a:buClr>
              <a:buFont typeface="Wingdings" pitchFamily="2" charset="2"/>
              <a:buChar char="Ø"/>
            </a:pPr>
            <a:r>
              <a:rPr lang="en-US" sz="1800" b="1" dirty="0">
                <a:cs typeface="Courier New" panose="02070309020205020404" pitchFamily="49" charset="0"/>
              </a:rPr>
              <a:t>Application Access Administration</a:t>
            </a:r>
          </a:p>
          <a:p>
            <a:pPr marL="109728" indent="0">
              <a:lnSpc>
                <a:spcPct val="80000"/>
              </a:lnSpc>
              <a:buClr>
                <a:srgbClr val="0033CC"/>
              </a:buClr>
              <a:buNone/>
            </a:pPr>
            <a:endParaRPr lang="en-US" sz="1800" b="1" dirty="0">
              <a:cs typeface="Courier New" panose="02070309020205020404" pitchFamily="49" charset="0"/>
            </a:endParaRPr>
          </a:p>
          <a:p>
            <a:pPr>
              <a:lnSpc>
                <a:spcPct val="80000"/>
              </a:lnSpc>
              <a:buClr>
                <a:srgbClr val="0033CC"/>
              </a:buClr>
              <a:buFont typeface="Wingdings" pitchFamily="2" charset="2"/>
              <a:buChar char="Ø"/>
            </a:pPr>
            <a:r>
              <a:rPr lang="en-US" sz="1800" b="1" dirty="0">
                <a:cs typeface="Courier New" panose="02070309020205020404" pitchFamily="49" charset="0"/>
              </a:rPr>
              <a:t>Control-D Report Viewing Center</a:t>
            </a:r>
          </a:p>
          <a:p>
            <a:pPr marL="109728" indent="0">
              <a:lnSpc>
                <a:spcPct val="80000"/>
              </a:lnSpc>
              <a:buClr>
                <a:srgbClr val="0033CC"/>
              </a:buClr>
              <a:buNone/>
            </a:pPr>
            <a:endParaRPr lang="en-US" sz="1800" b="1" dirty="0">
              <a:cs typeface="Courier New" panose="02070309020205020404" pitchFamily="49" charset="0"/>
            </a:endParaRPr>
          </a:p>
          <a:p>
            <a:pPr>
              <a:lnSpc>
                <a:spcPct val="80000"/>
              </a:lnSpc>
              <a:buClr>
                <a:srgbClr val="0033CC"/>
              </a:buClr>
              <a:buFont typeface="Wingdings" pitchFamily="2" charset="2"/>
              <a:buChar char="Ø"/>
            </a:pPr>
            <a:r>
              <a:rPr lang="en-US" sz="1800" b="1" dirty="0">
                <a:cs typeface="Courier New" panose="02070309020205020404" pitchFamily="49" charset="0"/>
              </a:rPr>
              <a:t>PERSTEMPO Online Transactions</a:t>
            </a:r>
          </a:p>
          <a:p>
            <a:pPr marL="109728" indent="0">
              <a:lnSpc>
                <a:spcPct val="80000"/>
              </a:lnSpc>
              <a:buClr>
                <a:srgbClr val="0033CC"/>
              </a:buClr>
              <a:buNone/>
            </a:pPr>
            <a:endParaRPr lang="en-US" sz="1800" b="1" dirty="0">
              <a:cs typeface="Courier New" panose="02070309020205020404" pitchFamily="49" charset="0"/>
            </a:endParaRPr>
          </a:p>
          <a:p>
            <a:pPr>
              <a:lnSpc>
                <a:spcPct val="80000"/>
              </a:lnSpc>
              <a:buClr>
                <a:srgbClr val="0033CC"/>
              </a:buClr>
              <a:buFont typeface="Wingdings" pitchFamily="2" charset="2"/>
              <a:buChar char="Ø"/>
            </a:pPr>
            <a:r>
              <a:rPr lang="en-US" sz="1800" b="1" dirty="0">
                <a:cs typeface="Courier New" panose="02070309020205020404" pitchFamily="49" charset="0"/>
              </a:rPr>
              <a:t>Compliance and Negative Reporting</a:t>
            </a:r>
          </a:p>
          <a:p>
            <a:pPr>
              <a:lnSpc>
                <a:spcPct val="80000"/>
              </a:lnSpc>
              <a:buClr>
                <a:srgbClr val="0033CC"/>
              </a:buClr>
              <a:buFont typeface="Wingdings" pitchFamily="2" charset="2"/>
              <a:buChar char="Ø"/>
            </a:pPr>
            <a:endParaRPr lang="en-US" sz="1800" b="1" dirty="0">
              <a:cs typeface="Courier New" panose="02070309020205020404" pitchFamily="49" charset="0"/>
            </a:endParaRPr>
          </a:p>
          <a:p>
            <a:pPr>
              <a:lnSpc>
                <a:spcPct val="80000"/>
              </a:lnSpc>
              <a:buClr>
                <a:srgbClr val="0033CC"/>
              </a:buClr>
              <a:buFont typeface="Wingdings" pitchFamily="2" charset="2"/>
              <a:buChar char="Ø"/>
            </a:pPr>
            <a:r>
              <a:rPr lang="en-US" sz="1800" b="1" dirty="0">
                <a:cs typeface="Courier New" panose="02070309020205020404" pitchFamily="49" charset="0"/>
              </a:rPr>
              <a:t>PERSTEMPO Query and Forecasting</a:t>
            </a:r>
          </a:p>
          <a:p>
            <a:pPr>
              <a:lnSpc>
                <a:spcPct val="80000"/>
              </a:lnSpc>
              <a:buClr>
                <a:srgbClr val="0033CC"/>
              </a:buClr>
              <a:buFont typeface="Wingdings" pitchFamily="2" charset="2"/>
              <a:buChar char="Ø"/>
            </a:pPr>
            <a:endParaRPr lang="en-US" sz="1800" b="1" dirty="0">
              <a:cs typeface="Courier New" panose="02070309020205020404" pitchFamily="49" charset="0"/>
            </a:endParaRPr>
          </a:p>
          <a:p>
            <a:pPr>
              <a:lnSpc>
                <a:spcPct val="80000"/>
              </a:lnSpc>
              <a:buClr>
                <a:srgbClr val="0033CC"/>
              </a:buClr>
              <a:buFont typeface="Wingdings" pitchFamily="2" charset="2"/>
              <a:buChar char="Ø"/>
            </a:pPr>
            <a:r>
              <a:rPr lang="en-US" sz="1800" b="1" dirty="0">
                <a:cs typeface="Courier New" panose="02070309020205020404" pitchFamily="49" charset="0"/>
              </a:rPr>
              <a:t>Hardship Duty Pay TEMPO (HDP-T) </a:t>
            </a:r>
          </a:p>
          <a:p>
            <a:pPr marL="109728" indent="0">
              <a:lnSpc>
                <a:spcPct val="80000"/>
              </a:lnSpc>
              <a:buClr>
                <a:srgbClr val="0033CC"/>
              </a:buClr>
              <a:buNone/>
            </a:pPr>
            <a:endParaRPr lang="en-US" sz="1800" b="1" dirty="0">
              <a:cs typeface="Courier New" panose="02070309020205020404" pitchFamily="49" charset="0"/>
            </a:endParaRPr>
          </a:p>
          <a:p>
            <a:pPr>
              <a:lnSpc>
                <a:spcPct val="80000"/>
              </a:lnSpc>
              <a:buClr>
                <a:srgbClr val="0033CC"/>
              </a:buClr>
              <a:buFont typeface="Wingdings" pitchFamily="2" charset="2"/>
              <a:buChar char="Ø"/>
            </a:pPr>
            <a:r>
              <a:rPr lang="en-US" sz="1800" b="1" dirty="0">
                <a:cs typeface="Courier New" panose="02070309020205020404" pitchFamily="49" charset="0"/>
              </a:rPr>
              <a:t>PERSTEMPO Points of Contact</a:t>
            </a:r>
            <a:endParaRPr lang="en-US" sz="1800" dirty="0"/>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2</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781175"/>
            <a:ext cx="22479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8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762000" y="76200"/>
            <a:ext cx="7848600" cy="838200"/>
          </a:xfrm>
        </p:spPr>
        <p:txBody>
          <a:bodyPr/>
          <a:lstStyle/>
          <a:p>
            <a:r>
              <a:rPr lang="en-US" b="1" dirty="0" smtClean="0"/>
              <a:t>What is PERSTEMPO?</a:t>
            </a:r>
            <a:endParaRPr lang="en-US" b="1" dirty="0"/>
          </a:p>
        </p:txBody>
      </p:sp>
      <p:sp>
        <p:nvSpPr>
          <p:cNvPr id="20" name="Content Placeholder 19"/>
          <p:cNvSpPr>
            <a:spLocks noGrp="1"/>
          </p:cNvSpPr>
          <p:nvPr>
            <p:ph sz="half" idx="2"/>
          </p:nvPr>
        </p:nvSpPr>
        <p:spPr>
          <a:xfrm>
            <a:off x="457200" y="1524000"/>
            <a:ext cx="8153400" cy="4572000"/>
          </a:xfrm>
        </p:spPr>
        <p:txBody>
          <a:bodyPr/>
          <a:lstStyle/>
          <a:p>
            <a:pPr marL="109728" indent="0">
              <a:lnSpc>
                <a:spcPct val="80000"/>
              </a:lnSpc>
              <a:buClr>
                <a:srgbClr val="0033CC"/>
              </a:buClr>
              <a:buNone/>
            </a:pPr>
            <a:r>
              <a:rPr lang="en-US" sz="2000" dirty="0">
                <a:cs typeface="Courier New" panose="02070309020205020404" pitchFamily="49" charset="0"/>
              </a:rPr>
              <a:t>PERSTEMPO is a program </a:t>
            </a:r>
            <a:r>
              <a:rPr lang="en-US" sz="2000" dirty="0" smtClean="0">
                <a:cs typeface="Courier New" panose="02070309020205020404" pitchFamily="49" charset="0"/>
              </a:rPr>
              <a:t>mandated </a:t>
            </a:r>
            <a:r>
              <a:rPr lang="en-US" sz="2000" dirty="0">
                <a:cs typeface="Courier New" panose="02070309020205020404" pitchFamily="49" charset="0"/>
              </a:rPr>
              <a:t>by Congress to </a:t>
            </a:r>
            <a:r>
              <a:rPr lang="en-US" sz="2000" dirty="0" smtClean="0">
                <a:cs typeface="Courier New" panose="02070309020205020404" pitchFamily="49" charset="0"/>
              </a:rPr>
              <a:t>track </a:t>
            </a:r>
            <a:r>
              <a:rPr lang="en-US" sz="2000" dirty="0">
                <a:cs typeface="Courier New" panose="02070309020205020404" pitchFamily="49" charset="0"/>
              </a:rPr>
              <a:t>and report </a:t>
            </a:r>
            <a:r>
              <a:rPr lang="en-US" sz="2000" dirty="0" smtClean="0">
                <a:cs typeface="Courier New" panose="02070309020205020404" pitchFamily="49" charset="0"/>
              </a:rPr>
              <a:t>military member time away from home. PERSTEMPO events </a:t>
            </a:r>
            <a:r>
              <a:rPr lang="en-US" sz="2000" dirty="0">
                <a:cs typeface="Courier New" panose="02070309020205020404" pitchFamily="49" charset="0"/>
              </a:rPr>
              <a:t>are defined as any time a Sailor is engaged in their official duties at a location or under circumstances that make it infeasible for a member to spend off-duty time in the housing in which the member resides. In addition, the </a:t>
            </a:r>
            <a:r>
              <a:rPr lang="en-US" sz="2000" dirty="0" smtClean="0">
                <a:cs typeface="Courier New" panose="02070309020205020404" pitchFamily="49" charset="0"/>
              </a:rPr>
              <a:t>event must </a:t>
            </a:r>
            <a:r>
              <a:rPr lang="en-US" sz="2000" dirty="0">
                <a:cs typeface="Courier New" panose="02070309020205020404" pitchFamily="49" charset="0"/>
              </a:rPr>
              <a:t>occur at least one night outside the member’s permanent duty station</a:t>
            </a:r>
            <a:r>
              <a:rPr lang="en-US" sz="2000" dirty="0" smtClean="0">
                <a:cs typeface="Courier New" panose="02070309020205020404" pitchFamily="49" charset="0"/>
              </a:rPr>
              <a:t>.  PERSTEMPO event categories are:</a:t>
            </a:r>
            <a:endParaRPr lang="en-US" sz="2000" dirty="0" smtClean="0"/>
          </a:p>
          <a:p>
            <a:pPr marL="0" indent="0">
              <a:buNone/>
            </a:pPr>
            <a:r>
              <a:rPr lang="en-US" sz="2000" dirty="0"/>
              <a:t>	</a:t>
            </a:r>
            <a:r>
              <a:rPr lang="en-US" sz="2000" dirty="0" smtClean="0"/>
              <a:t>Deployment	</a:t>
            </a:r>
          </a:p>
          <a:p>
            <a:r>
              <a:rPr lang="en-US" sz="2000" dirty="0" smtClean="0"/>
              <a:t>Operations</a:t>
            </a:r>
          </a:p>
          <a:p>
            <a:r>
              <a:rPr lang="en-US" sz="2000" dirty="0" smtClean="0"/>
              <a:t>Exercise</a:t>
            </a:r>
          </a:p>
          <a:p>
            <a:r>
              <a:rPr lang="en-US" sz="2000" dirty="0" smtClean="0"/>
              <a:t>Unit Training</a:t>
            </a:r>
          </a:p>
          <a:p>
            <a:r>
              <a:rPr lang="en-US" sz="2000" dirty="0" smtClean="0"/>
              <a:t>Mission Support Temporary Duty</a:t>
            </a:r>
          </a:p>
          <a:p>
            <a:r>
              <a:rPr lang="en-US" sz="2000" dirty="0" smtClean="0"/>
              <a:t>Home Station Training</a:t>
            </a:r>
            <a:r>
              <a:rPr lang="en-US" sz="2000" dirty="0"/>
              <a:t> </a:t>
            </a:r>
            <a:r>
              <a:rPr lang="en-US" sz="2000" dirty="0" smtClean="0"/>
              <a:t>or</a:t>
            </a:r>
          </a:p>
          <a:p>
            <a:pPr marL="0" indent="0">
              <a:buNone/>
              <a:tabLst>
                <a:tab pos="346075" algn="l"/>
              </a:tabLst>
            </a:pPr>
            <a:r>
              <a:rPr lang="en-US" sz="2000" dirty="0"/>
              <a:t>	</a:t>
            </a:r>
            <a:r>
              <a:rPr lang="en-US" sz="2000" dirty="0" smtClean="0"/>
              <a:t>Local Operating Area of a Ship</a:t>
            </a:r>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3</a:t>
            </a:fld>
            <a:endParaRPr lang="en-US" dirty="0">
              <a:solidFill>
                <a:srgbClr val="000000"/>
              </a:solidFill>
            </a:endParaRPr>
          </a:p>
        </p:txBody>
      </p:sp>
      <p:sp>
        <p:nvSpPr>
          <p:cNvPr id="5" name="Content Placeholder 19"/>
          <p:cNvSpPr txBox="1">
            <a:spLocks/>
          </p:cNvSpPr>
          <p:nvPr/>
        </p:nvSpPr>
        <p:spPr bwMode="auto">
          <a:xfrm>
            <a:off x="5105400" y="35814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Ø"/>
              <a:defRPr sz="2400">
                <a:solidFill>
                  <a:schemeClr val="tx1"/>
                </a:solidFill>
                <a:latin typeface="+mn-lt"/>
                <a:cs typeface="+mn-cs"/>
              </a:defRPr>
            </a:lvl3pPr>
            <a:lvl4pPr marL="1600200" indent="-228600" algn="l" rtl="0" eaLnBrk="1" fontAlgn="base" hangingPunct="1">
              <a:spcBef>
                <a:spcPct val="20000"/>
              </a:spcBef>
              <a:spcAft>
                <a:spcPct val="0"/>
              </a:spcAft>
              <a:buChar char="o"/>
              <a:defRPr sz="2000">
                <a:solidFill>
                  <a:schemeClr val="tx1"/>
                </a:solidFill>
                <a:latin typeface="+mn-lt"/>
                <a:cs typeface="+mn-cs"/>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cs typeface="+mn-cs"/>
              </a:defRPr>
            </a:lvl9pPr>
          </a:lstStyle>
          <a:p>
            <a:pPr marL="0" indent="0">
              <a:buFontTx/>
              <a:buNone/>
            </a:pPr>
            <a:r>
              <a:rPr lang="en-US" sz="2000" kern="0" dirty="0" smtClean="0"/>
              <a:t>	Non-Deployment	</a:t>
            </a:r>
          </a:p>
          <a:p>
            <a:r>
              <a:rPr lang="en-US" sz="2000" kern="0" dirty="0" smtClean="0"/>
              <a:t>Individual Training</a:t>
            </a:r>
          </a:p>
          <a:p>
            <a:r>
              <a:rPr lang="en-US" sz="2000" kern="0" dirty="0" smtClean="0"/>
              <a:t>Duty in Garrison</a:t>
            </a:r>
          </a:p>
          <a:p>
            <a:r>
              <a:rPr lang="en-US" sz="2000" kern="0" dirty="0" smtClean="0"/>
              <a:t>Hospitalization at Homeport</a:t>
            </a:r>
          </a:p>
          <a:p>
            <a:r>
              <a:rPr lang="en-US" sz="2000" kern="0" dirty="0" smtClean="0"/>
              <a:t>Disciplinary event</a:t>
            </a:r>
          </a:p>
          <a:p>
            <a:r>
              <a:rPr lang="en-US" sz="2000" kern="0" dirty="0" smtClean="0"/>
              <a:t>Inactive Duty Training</a:t>
            </a:r>
          </a:p>
          <a:p>
            <a:r>
              <a:rPr lang="en-US" sz="2000" kern="0" dirty="0" smtClean="0"/>
              <a:t>Muster Duty</a:t>
            </a:r>
          </a:p>
          <a:p>
            <a:r>
              <a:rPr lang="en-US" sz="2000" kern="0" dirty="0" smtClean="0"/>
              <a:t>Funeral Honors Duty</a:t>
            </a:r>
          </a:p>
        </p:txBody>
      </p:sp>
    </p:spTree>
    <p:extLst>
      <p:ext uri="{BB962C8B-B14F-4D97-AF65-F5344CB8AC3E}">
        <p14:creationId xmlns:p14="http://schemas.microsoft.com/office/powerpoint/2010/main" val="3799848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PERSTEMPO OV-1</a:t>
            </a:r>
            <a:endParaRPr lang="en-US" dirty="0"/>
          </a:p>
        </p:txBody>
      </p:sp>
      <p:sp>
        <p:nvSpPr>
          <p:cNvPr id="5" name="Slide Number Placeholder 4"/>
          <p:cNvSpPr>
            <a:spLocks noGrp="1"/>
          </p:cNvSpPr>
          <p:nvPr>
            <p:ph type="sldNum" sz="quarter" idx="10"/>
          </p:nvPr>
        </p:nvSpPr>
        <p:spPr/>
        <p:txBody>
          <a:bodyPr/>
          <a:lstStyle/>
          <a:p>
            <a:pPr>
              <a:defRPr/>
            </a:pPr>
            <a:fld id="{2B57472D-5B80-40FC-967A-0FEA7E837822}" type="slidenum">
              <a:rPr lang="en-US" smtClean="0">
                <a:solidFill>
                  <a:srgbClr val="000000"/>
                </a:solidFill>
              </a:rPr>
              <a:pPr>
                <a:defRPr/>
              </a:pPr>
              <a:t>4</a:t>
            </a:fld>
            <a:endParaRPr lang="en-US" dirty="0">
              <a:solidFill>
                <a:srgbClr val="00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8942"/>
            <a:ext cx="8806543" cy="536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 name="Rectangle 4095"/>
          <p:cNvSpPr/>
          <p:nvPr/>
        </p:nvSpPr>
        <p:spPr>
          <a:xfrm>
            <a:off x="7772400" y="36576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b="1" dirty="0">
              <a:solidFill>
                <a:schemeClr val="tx1"/>
              </a:solidFill>
            </a:endParaRPr>
          </a:p>
        </p:txBody>
      </p:sp>
      <p:sp>
        <p:nvSpPr>
          <p:cNvPr id="7655" name="Rectangle 7654"/>
          <p:cNvSpPr/>
          <p:nvPr/>
        </p:nvSpPr>
        <p:spPr>
          <a:xfrm>
            <a:off x="7734300" y="3581400"/>
            <a:ext cx="2667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220</a:t>
            </a:r>
            <a:endParaRPr lang="en-US" sz="2000" b="1" dirty="0">
              <a:solidFill>
                <a:schemeClr val="tx1"/>
              </a:solidFill>
            </a:endParaRPr>
          </a:p>
        </p:txBody>
      </p:sp>
    </p:spTree>
    <p:extLst>
      <p:ext uri="{BB962C8B-B14F-4D97-AF65-F5344CB8AC3E}">
        <p14:creationId xmlns:p14="http://schemas.microsoft.com/office/powerpoint/2010/main" val="398630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3600" b="1" dirty="0"/>
              <a:t>Application </a:t>
            </a:r>
            <a:r>
              <a:rPr lang="en-US" sz="3600" b="1" dirty="0" smtClean="0"/>
              <a:t>Access</a:t>
            </a:r>
            <a:br>
              <a:rPr lang="en-US" sz="3600" b="1" dirty="0" smtClean="0"/>
            </a:br>
            <a:r>
              <a:rPr lang="en-US" sz="3600" b="1" dirty="0" smtClean="0"/>
              <a:t>Administration</a:t>
            </a:r>
            <a:endParaRPr lang="en-US" sz="3600" b="1" dirty="0"/>
          </a:p>
        </p:txBody>
      </p:sp>
      <p:sp>
        <p:nvSpPr>
          <p:cNvPr id="20" name="Content Placeholder 19"/>
          <p:cNvSpPr>
            <a:spLocks noGrp="1"/>
          </p:cNvSpPr>
          <p:nvPr>
            <p:ph sz="half" idx="2"/>
          </p:nvPr>
        </p:nvSpPr>
        <p:spPr>
          <a:xfrm>
            <a:off x="457200" y="1371600"/>
            <a:ext cx="8153400" cy="4724400"/>
          </a:xfrm>
        </p:spPr>
        <p:txBody>
          <a:bodyPr/>
          <a:lstStyle/>
          <a:p>
            <a:pPr marL="109728" indent="0">
              <a:buNone/>
            </a:pPr>
            <a:r>
              <a:rPr lang="en-US" sz="1400" dirty="0">
                <a:cs typeface="Courier New" panose="02070309020205020404" pitchFamily="49" charset="0"/>
              </a:rPr>
              <a:t>This application is only accessed by and used for someone with Ownership Rights. To view who may have Ownership Rights and can grant access, you can select the “Control-D Mailbox Authorization List” on the main </a:t>
            </a:r>
            <a:r>
              <a:rPr lang="en-US" sz="1400" dirty="0" err="1">
                <a:cs typeface="Courier New" panose="02070309020205020404" pitchFamily="49" charset="0"/>
              </a:rPr>
              <a:t>NavPers</a:t>
            </a:r>
            <a:r>
              <a:rPr lang="en-US" sz="1400" dirty="0">
                <a:cs typeface="Courier New" panose="02070309020205020404" pitchFamily="49" charset="0"/>
              </a:rPr>
              <a:t> Legacy &amp; PERSTEMPO Application Menu.</a:t>
            </a:r>
          </a:p>
          <a:p>
            <a:pPr marL="109728" indent="0">
              <a:buNone/>
            </a:pPr>
            <a:endParaRPr lang="en-US" sz="1400" dirty="0">
              <a:cs typeface="Courier New" panose="02070309020205020404" pitchFamily="49" charset="0"/>
            </a:endParaRPr>
          </a:p>
          <a:p>
            <a:pPr>
              <a:buFont typeface="Wingdings" panose="05000000000000000000" pitchFamily="2" charset="2"/>
              <a:buChar char="§"/>
            </a:pPr>
            <a:r>
              <a:rPr lang="en-US" sz="1400" dirty="0">
                <a:cs typeface="Courier New" panose="02070309020205020404" pitchFamily="49" charset="0"/>
              </a:rPr>
              <a:t>This application is used to provide another person with access to an UIC; with two options available – Administration or Viewing Rights. Administration Rights allows them to provide access to others as well as view reports; Viewing Rights only allows them to view reports.</a:t>
            </a:r>
          </a:p>
          <a:p>
            <a:pPr marL="109728" indent="0">
              <a:buNone/>
            </a:pPr>
            <a:r>
              <a:rPr lang="en-US" sz="1400" dirty="0">
                <a:cs typeface="Courier New" panose="02070309020205020404" pitchFamily="49" charset="0"/>
              </a:rPr>
              <a:t>   </a:t>
            </a:r>
          </a:p>
          <a:p>
            <a:pPr>
              <a:buFont typeface="Wingdings" panose="05000000000000000000" pitchFamily="2" charset="2"/>
              <a:buChar char="§"/>
            </a:pPr>
            <a:r>
              <a:rPr lang="en-US" sz="1400" dirty="0">
                <a:cs typeface="Courier New" panose="02070309020205020404" pitchFamily="49" charset="0"/>
              </a:rPr>
              <a:t>The directions listed is the same for both Sailors and civilians/contractors who have a BOL account.</a:t>
            </a:r>
          </a:p>
          <a:p>
            <a:pPr>
              <a:buFont typeface="Wingdings" panose="05000000000000000000" pitchFamily="2" charset="2"/>
              <a:buChar char="§"/>
            </a:pPr>
            <a:endParaRPr lang="en-US" sz="1400" dirty="0">
              <a:cs typeface="Courier New" panose="02070309020205020404" pitchFamily="49" charset="0"/>
            </a:endParaRPr>
          </a:p>
          <a:p>
            <a:pPr>
              <a:buFont typeface="Wingdings" panose="05000000000000000000" pitchFamily="2" charset="2"/>
              <a:buChar char="§"/>
            </a:pPr>
            <a:r>
              <a:rPr lang="en-US" sz="1400" dirty="0">
                <a:cs typeface="Courier New" panose="02070309020205020404" pitchFamily="49" charset="0"/>
              </a:rPr>
              <a:t>There is no wait time once the access has been given. </a:t>
            </a:r>
          </a:p>
          <a:p>
            <a:pPr>
              <a:buFont typeface="Wingdings" panose="05000000000000000000" pitchFamily="2" charset="2"/>
              <a:buChar char="§"/>
            </a:pPr>
            <a:endParaRPr lang="en-US" sz="1400" dirty="0">
              <a:cs typeface="Courier New" panose="02070309020205020404" pitchFamily="49" charset="0"/>
            </a:endParaRPr>
          </a:p>
          <a:p>
            <a:pPr>
              <a:buFont typeface="Wingdings" panose="05000000000000000000" pitchFamily="2" charset="2"/>
              <a:buChar char="§"/>
            </a:pPr>
            <a:r>
              <a:rPr lang="en-US" sz="1400" dirty="0">
                <a:cs typeface="Courier New" panose="02070309020205020404" pitchFamily="49" charset="0"/>
              </a:rPr>
              <a:t>There are three ways covered in this slide show: Build and Release access, access for an on-Board UIC, access not for the on-board UIC. However, there is also access that can be granted to the additional section of PERSTEMPO Query and Forecasting; which is not covered in this slide show.</a:t>
            </a:r>
          </a:p>
          <a:p>
            <a:endParaRPr lang="en-US" sz="1400" dirty="0"/>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5</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719" y="5257800"/>
            <a:ext cx="33591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2049162" y="5655276"/>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935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3600" b="1" dirty="0"/>
              <a:t>Application </a:t>
            </a:r>
            <a:r>
              <a:rPr lang="en-US" sz="3600" b="1" dirty="0" smtClean="0"/>
              <a:t>Access</a:t>
            </a:r>
            <a:br>
              <a:rPr lang="en-US" sz="3600" b="1" dirty="0" smtClean="0"/>
            </a:br>
            <a:r>
              <a:rPr lang="en-US" sz="3600" b="1" dirty="0" smtClean="0"/>
              <a:t>Administration</a:t>
            </a:r>
            <a:endParaRPr lang="en-US" sz="3600" b="1" dirty="0"/>
          </a:p>
        </p:txBody>
      </p:sp>
      <p:sp>
        <p:nvSpPr>
          <p:cNvPr id="20" name="Content Placeholder 19"/>
          <p:cNvSpPr>
            <a:spLocks noGrp="1"/>
          </p:cNvSpPr>
          <p:nvPr>
            <p:ph sz="half" idx="2"/>
          </p:nvPr>
        </p:nvSpPr>
        <p:spPr>
          <a:xfrm>
            <a:off x="457200" y="1371600"/>
            <a:ext cx="8153400" cy="4724400"/>
          </a:xfrm>
        </p:spPr>
        <p:txBody>
          <a:bodyPr/>
          <a:lstStyle/>
          <a:p>
            <a:pPr marL="109728" indent="0">
              <a:buNone/>
            </a:pPr>
            <a:r>
              <a:rPr lang="en-US" sz="1400" b="1" dirty="0">
                <a:cs typeface="Courier New" panose="02070309020205020404" pitchFamily="49" charset="0"/>
              </a:rPr>
              <a:t>Rights to Build and Release Messages: </a:t>
            </a:r>
          </a:p>
          <a:p>
            <a:pPr marL="109728" indent="0">
              <a:buNone/>
            </a:pPr>
            <a:r>
              <a:rPr lang="en-US" sz="1400" dirty="0">
                <a:cs typeface="Courier New" panose="02070309020205020404" pitchFamily="49" charset="0"/>
              </a:rPr>
              <a:t>1.  On </a:t>
            </a:r>
            <a:r>
              <a:rPr lang="en-US" sz="1400" dirty="0" err="1">
                <a:cs typeface="Courier New" panose="02070309020205020404" pitchFamily="49" charset="0"/>
              </a:rPr>
              <a:t>NavPers</a:t>
            </a:r>
            <a:r>
              <a:rPr lang="en-US" sz="1400" dirty="0">
                <a:cs typeface="Courier New" panose="02070309020205020404" pitchFamily="49" charset="0"/>
              </a:rPr>
              <a:t> Legacy &amp; PERSTEMPO page, click on “Application Access Administration”.</a:t>
            </a:r>
          </a:p>
          <a:p>
            <a:pPr marL="109728" indent="0">
              <a:buNone/>
            </a:pPr>
            <a:r>
              <a:rPr lang="en-US" sz="1400" dirty="0">
                <a:cs typeface="Courier New" panose="02070309020205020404" pitchFamily="49" charset="0"/>
              </a:rPr>
              <a:t>2.  Click on "PERSTEMPO DMRS Message System".  </a:t>
            </a:r>
          </a:p>
          <a:p>
            <a:pPr marL="109728" indent="0">
              <a:buNone/>
            </a:pPr>
            <a:r>
              <a:rPr lang="en-US" sz="1400" dirty="0">
                <a:cs typeface="Courier New" panose="02070309020205020404" pitchFamily="49" charset="0"/>
              </a:rPr>
              <a:t>3.  Click on the individual's onboard UIC (the one who needs access).</a:t>
            </a:r>
          </a:p>
          <a:p>
            <a:pPr marL="109728" indent="0">
              <a:buNone/>
            </a:pPr>
            <a:r>
              <a:rPr lang="en-US" sz="1400" dirty="0">
                <a:cs typeface="Courier New" panose="02070309020205020404" pitchFamily="49" charset="0"/>
              </a:rPr>
              <a:t>4.  Then select on "All Personnel Assigned”.  </a:t>
            </a:r>
          </a:p>
          <a:p>
            <a:pPr marL="109728" indent="0">
              <a:buNone/>
            </a:pPr>
            <a:r>
              <a:rPr lang="en-US" sz="1400" dirty="0">
                <a:cs typeface="Courier New" panose="02070309020205020404" pitchFamily="49" charset="0"/>
              </a:rPr>
              <a:t>5.  Go to bottom of the page and click on "Proceed".</a:t>
            </a:r>
          </a:p>
          <a:p>
            <a:pPr marL="109728" indent="0">
              <a:buNone/>
            </a:pPr>
            <a:r>
              <a:rPr lang="en-US" sz="1400" dirty="0">
                <a:cs typeface="Courier New" panose="02070309020205020404" pitchFamily="49" charset="0"/>
              </a:rPr>
              <a:t>6.  Click on their name. </a:t>
            </a:r>
          </a:p>
          <a:p>
            <a:pPr marL="109728" indent="0">
              <a:buNone/>
            </a:pPr>
            <a:r>
              <a:rPr lang="en-US" sz="1400" dirty="0">
                <a:cs typeface="Courier New" panose="02070309020205020404" pitchFamily="49" charset="0"/>
              </a:rPr>
              <a:t>7.  Click on the rights that you need them to have.  It can be either: rights to Write and Release Messages or just rights to Write Messages.</a:t>
            </a:r>
          </a:p>
          <a:p>
            <a:pPr marL="109728" indent="0">
              <a:buNone/>
            </a:pPr>
            <a:r>
              <a:rPr lang="en-US" sz="1400" dirty="0">
                <a:cs typeface="Courier New" panose="02070309020205020404" pitchFamily="49" charset="0"/>
              </a:rPr>
              <a:t>8.  Click on "Proceed".  Once selected, they now have rights for messages.</a:t>
            </a:r>
          </a:p>
          <a:p>
            <a:pPr marL="109728" indent="0">
              <a:buNone/>
            </a:pPr>
            <a:endParaRPr lang="en-US" sz="1100" dirty="0">
              <a:cs typeface="Courier New" panose="02070309020205020404" pitchFamily="49" charset="0"/>
            </a:endParaRPr>
          </a:p>
          <a:p>
            <a:pPr marL="109728" indent="0">
              <a:buNone/>
            </a:pPr>
            <a:r>
              <a:rPr lang="en-US" sz="1400" dirty="0">
                <a:cs typeface="Courier New" panose="02070309020205020404" pitchFamily="49" charset="0"/>
              </a:rPr>
              <a:t>Note: Once you have access to Build &amp; Release Messages, you can Build for any UIC. No one can have access to Release Messages that is outside their on-board UIC. You will put in the UIC number of the Sailor(s) that the transaction will apply to; whether it's your UIC or not. However, your Reporting UIC DOES NOT change. If you change it, you will not be able to release the message. Once completed with building the message, you will release it. The transaction will automatically go into the Sailor's PERSTEMPO.  We will discuss transactions shortly.</a:t>
            </a:r>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6</a:t>
            </a:fld>
            <a:endParaRPr lang="en-US" dirty="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5410200"/>
            <a:ext cx="33591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286093" y="5807676"/>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548312"/>
            <a:ext cx="31527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4876800" y="58674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78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2057400"/>
            <a:ext cx="31527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19"/>
          <p:cNvSpPr>
            <a:spLocks noGrp="1"/>
          </p:cNvSpPr>
          <p:nvPr>
            <p:ph sz="half" idx="2"/>
          </p:nvPr>
        </p:nvSpPr>
        <p:spPr>
          <a:xfrm>
            <a:off x="457200" y="1371600"/>
            <a:ext cx="8153400" cy="4724400"/>
          </a:xfrm>
        </p:spPr>
        <p:txBody>
          <a:bodyPr/>
          <a:lstStyle/>
          <a:p>
            <a:pPr marL="109728" indent="0">
              <a:buNone/>
            </a:pPr>
            <a:r>
              <a:rPr lang="en-US" sz="1400" b="1" dirty="0">
                <a:cs typeface="Courier New" panose="02070309020205020404" pitchFamily="49" charset="0"/>
              </a:rPr>
              <a:t>Access given to a person FOR their onboard UIC:</a:t>
            </a:r>
          </a:p>
          <a:p>
            <a:pPr marL="109728" indent="0">
              <a:buNone/>
            </a:pPr>
            <a:r>
              <a:rPr lang="en-US" sz="1400" dirty="0">
                <a:cs typeface="Courier New" panose="02070309020205020404" pitchFamily="49" charset="0"/>
              </a:rPr>
              <a:t>1.  On </a:t>
            </a:r>
            <a:r>
              <a:rPr lang="en-US" sz="1400" dirty="0" err="1">
                <a:cs typeface="Courier New" panose="02070309020205020404" pitchFamily="49" charset="0"/>
              </a:rPr>
              <a:t>NavPers</a:t>
            </a:r>
            <a:r>
              <a:rPr lang="en-US" sz="1400" dirty="0">
                <a:cs typeface="Courier New" panose="02070309020205020404" pitchFamily="49" charset="0"/>
              </a:rPr>
              <a:t> Legacy &amp; PERSTEMPO page, click on “Application Access Administration”.</a:t>
            </a:r>
          </a:p>
          <a:p>
            <a:pPr marL="109728" indent="0">
              <a:buNone/>
            </a:pPr>
            <a:r>
              <a:rPr lang="en-US" sz="1400" dirty="0">
                <a:cs typeface="Courier New" panose="02070309020205020404" pitchFamily="49" charset="0"/>
              </a:rPr>
              <a:t>2.  Click on "Mailbox Administration".  </a:t>
            </a:r>
          </a:p>
          <a:p>
            <a:pPr marL="109728" indent="0">
              <a:buNone/>
            </a:pPr>
            <a:r>
              <a:rPr lang="en-US" sz="1400" dirty="0">
                <a:cs typeface="Courier New" panose="02070309020205020404" pitchFamily="49" charset="0"/>
              </a:rPr>
              <a:t>3.  Click on the individual's onboard UIC (the one who needs access).</a:t>
            </a:r>
          </a:p>
          <a:p>
            <a:pPr marL="109728" indent="0">
              <a:buNone/>
            </a:pPr>
            <a:r>
              <a:rPr lang="en-US" sz="1400" dirty="0">
                <a:cs typeface="Courier New" panose="02070309020205020404" pitchFamily="49" charset="0"/>
              </a:rPr>
              <a:t>4.  Select on "All Personnel Assigned”.  </a:t>
            </a:r>
          </a:p>
          <a:p>
            <a:pPr marL="109728" indent="0">
              <a:buNone/>
            </a:pPr>
            <a:r>
              <a:rPr lang="en-US" sz="1400" dirty="0">
                <a:cs typeface="Courier New" panose="02070309020205020404" pitchFamily="49" charset="0"/>
              </a:rPr>
              <a:t>5.  Go to bottom of the page and click on "Proceed".</a:t>
            </a:r>
          </a:p>
          <a:p>
            <a:pPr marL="109728" indent="0">
              <a:buNone/>
            </a:pPr>
            <a:r>
              <a:rPr lang="en-US" sz="1400" dirty="0">
                <a:cs typeface="Courier New" panose="02070309020205020404" pitchFamily="49" charset="0"/>
              </a:rPr>
              <a:t>6.  Click on their name.</a:t>
            </a:r>
          </a:p>
          <a:p>
            <a:pPr marL="109728" indent="0">
              <a:buNone/>
            </a:pPr>
            <a:r>
              <a:rPr lang="en-US" sz="1400" dirty="0">
                <a:cs typeface="Courier New" panose="02070309020205020404" pitchFamily="49" charset="0"/>
              </a:rPr>
              <a:t>7.  Click on the rights you need them to have; Administration or Viewing Rights. </a:t>
            </a:r>
          </a:p>
          <a:p>
            <a:pPr marL="109728" indent="0">
              <a:buNone/>
            </a:pPr>
            <a:r>
              <a:rPr lang="en-US" sz="1400" dirty="0">
                <a:cs typeface="Courier New" panose="02070309020205020404" pitchFamily="49" charset="0"/>
              </a:rPr>
              <a:t>8.  Click on "Proceed". Once selected, they now have rights to the reports.</a:t>
            </a:r>
          </a:p>
          <a:p>
            <a:pPr marL="109728" indent="0">
              <a:buNone/>
            </a:pPr>
            <a:r>
              <a:rPr lang="en-US" sz="1400" dirty="0">
                <a:cs typeface="Courier New" panose="02070309020205020404" pitchFamily="49" charset="0"/>
              </a:rPr>
              <a:t> </a:t>
            </a:r>
          </a:p>
          <a:p>
            <a:pPr marL="109728" indent="0">
              <a:buNone/>
            </a:pPr>
            <a:r>
              <a:rPr lang="en-US" sz="1400" b="1" dirty="0">
                <a:cs typeface="Courier New" panose="02070309020205020404" pitchFamily="49" charset="0"/>
              </a:rPr>
              <a:t>Access given to a person NOT in their onboard UIC: </a:t>
            </a:r>
          </a:p>
          <a:p>
            <a:pPr marL="109728" indent="0">
              <a:buNone/>
            </a:pPr>
            <a:r>
              <a:rPr lang="en-US" sz="1400" dirty="0">
                <a:cs typeface="Courier New" panose="02070309020205020404" pitchFamily="49" charset="0"/>
              </a:rPr>
              <a:t>1.  On </a:t>
            </a:r>
            <a:r>
              <a:rPr lang="en-US" sz="1400" dirty="0" err="1">
                <a:cs typeface="Courier New" panose="02070309020205020404" pitchFamily="49" charset="0"/>
              </a:rPr>
              <a:t>NavPers</a:t>
            </a:r>
            <a:r>
              <a:rPr lang="en-US" sz="1400" dirty="0">
                <a:cs typeface="Courier New" panose="02070309020205020404" pitchFamily="49" charset="0"/>
              </a:rPr>
              <a:t> Legacy &amp; PERSTEMPO page, click on “Application Access Administration”.</a:t>
            </a:r>
          </a:p>
          <a:p>
            <a:pPr marL="109728" indent="0">
              <a:buNone/>
            </a:pPr>
            <a:r>
              <a:rPr lang="en-US" sz="1400" dirty="0">
                <a:cs typeface="Courier New" panose="02070309020205020404" pitchFamily="49" charset="0"/>
              </a:rPr>
              <a:t>2.  Click on "Mailbox Administration".  </a:t>
            </a:r>
          </a:p>
          <a:p>
            <a:pPr marL="109728" indent="0">
              <a:buNone/>
            </a:pPr>
            <a:r>
              <a:rPr lang="en-US" sz="1400" dirty="0">
                <a:cs typeface="Courier New" panose="02070309020205020404" pitchFamily="49" charset="0"/>
              </a:rPr>
              <a:t>3.  Click on UIC the person needs access into.</a:t>
            </a:r>
          </a:p>
          <a:p>
            <a:pPr marL="109728" indent="0">
              <a:buNone/>
            </a:pPr>
            <a:r>
              <a:rPr lang="en-US" sz="1400" dirty="0">
                <a:cs typeface="Courier New" panose="02070309020205020404" pitchFamily="49" charset="0"/>
              </a:rPr>
              <a:t>4.  Select "Assign NON-UIC personnel administration rights" and enter their SSN in the space next to 'Enter SSN for Non-UIC personnel'. </a:t>
            </a:r>
          </a:p>
          <a:p>
            <a:pPr marL="109728" indent="0">
              <a:buNone/>
            </a:pPr>
            <a:r>
              <a:rPr lang="en-US" sz="1400" dirty="0">
                <a:cs typeface="Courier New" panose="02070309020205020404" pitchFamily="49" charset="0"/>
              </a:rPr>
              <a:t>5.  Go to bottom of the page and click on "Proceed".</a:t>
            </a:r>
          </a:p>
          <a:p>
            <a:pPr marL="109728" indent="0">
              <a:buNone/>
            </a:pPr>
            <a:r>
              <a:rPr lang="en-US" sz="1400" dirty="0">
                <a:cs typeface="Courier New" panose="02070309020205020404" pitchFamily="49" charset="0"/>
              </a:rPr>
              <a:t>6.  Click on their name.</a:t>
            </a:r>
          </a:p>
          <a:p>
            <a:pPr marL="109728" indent="0">
              <a:buNone/>
            </a:pPr>
            <a:r>
              <a:rPr lang="en-US" sz="1400" dirty="0">
                <a:cs typeface="Courier New" panose="02070309020205020404" pitchFamily="49" charset="0"/>
              </a:rPr>
              <a:t>7.  Click on the rights you need them to have; Administration or Viewing Rights.</a:t>
            </a:r>
          </a:p>
          <a:p>
            <a:pPr marL="109728" indent="0">
              <a:buNone/>
            </a:pPr>
            <a:r>
              <a:rPr lang="en-US" sz="1400" dirty="0">
                <a:cs typeface="Courier New" panose="02070309020205020404" pitchFamily="49" charset="0"/>
              </a:rPr>
              <a:t>8.  Click on "Proceed". Once selected, they now have rights to the reports.</a:t>
            </a:r>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7</a:t>
            </a:fld>
            <a:endParaRPr lang="en-US" dirty="0">
              <a:solidFill>
                <a:srgbClr val="000000"/>
              </a:solidFill>
            </a:endParaRPr>
          </a:p>
        </p:txBody>
      </p:sp>
      <p:sp>
        <p:nvSpPr>
          <p:cNvPr id="7" name="Title 17"/>
          <p:cNvSpPr>
            <a:spLocks noGrp="1"/>
          </p:cNvSpPr>
          <p:nvPr>
            <p:ph type="title"/>
          </p:nvPr>
        </p:nvSpPr>
        <p:spPr/>
        <p:txBody>
          <a:bodyPr/>
          <a:lstStyle/>
          <a:p>
            <a:r>
              <a:rPr lang="en-US" sz="3600" b="1" dirty="0"/>
              <a:t>Application </a:t>
            </a:r>
            <a:r>
              <a:rPr lang="en-US" sz="3600" b="1" dirty="0" smtClean="0"/>
              <a:t>Access</a:t>
            </a:r>
            <a:br>
              <a:rPr lang="en-US" sz="3600" b="1" dirty="0" smtClean="0"/>
            </a:br>
            <a:r>
              <a:rPr lang="en-US" sz="3600" b="1" dirty="0" smtClean="0"/>
              <a:t>Administration</a:t>
            </a:r>
            <a:endParaRPr lang="en-US" sz="3600" b="1" dirty="0"/>
          </a:p>
        </p:txBody>
      </p:sp>
      <p:sp>
        <p:nvSpPr>
          <p:cNvPr id="9" name="Right Arrow 8"/>
          <p:cNvSpPr/>
          <p:nvPr/>
        </p:nvSpPr>
        <p:spPr>
          <a:xfrm>
            <a:off x="5229225" y="2847975"/>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61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3600" b="1" dirty="0" smtClean="0"/>
              <a:t>Control-D Report</a:t>
            </a:r>
            <a:br>
              <a:rPr lang="en-US" sz="3600" b="1" dirty="0" smtClean="0"/>
            </a:br>
            <a:r>
              <a:rPr lang="en-US" sz="3600" b="1" dirty="0" smtClean="0"/>
              <a:t>Viewing Center</a:t>
            </a:r>
            <a:endParaRPr lang="en-US" sz="3600" b="1" dirty="0"/>
          </a:p>
        </p:txBody>
      </p:sp>
      <p:sp>
        <p:nvSpPr>
          <p:cNvPr id="20" name="Content Placeholder 19"/>
          <p:cNvSpPr>
            <a:spLocks noGrp="1"/>
          </p:cNvSpPr>
          <p:nvPr>
            <p:ph sz="half" idx="2"/>
          </p:nvPr>
        </p:nvSpPr>
        <p:spPr>
          <a:xfrm>
            <a:off x="457200" y="1371600"/>
            <a:ext cx="8153400" cy="4724400"/>
          </a:xfrm>
        </p:spPr>
        <p:txBody>
          <a:bodyPr/>
          <a:lstStyle/>
          <a:p>
            <a:pPr marL="109728" indent="0">
              <a:buNone/>
            </a:pPr>
            <a:r>
              <a:rPr lang="en-US" sz="1200" dirty="0">
                <a:cs typeface="Courier New" panose="02070309020205020404" pitchFamily="49" charset="0"/>
              </a:rPr>
              <a:t>On the </a:t>
            </a:r>
            <a:r>
              <a:rPr lang="en-US" sz="1200" dirty="0" err="1">
                <a:cs typeface="Courier New" panose="02070309020205020404" pitchFamily="49" charset="0"/>
              </a:rPr>
              <a:t>NavPers</a:t>
            </a:r>
            <a:r>
              <a:rPr lang="en-US" sz="1200" dirty="0">
                <a:cs typeface="Courier New" panose="02070309020205020404" pitchFamily="49" charset="0"/>
              </a:rPr>
              <a:t> Legacy and PERSTEMPO page, click on the “Control-D Report Viewing Center”.  This should bring you to your list of UICs that you have access into.  Click on the UIC that you need to view.  Once the mailbox comes up, you will see a list of reports.  In order to get into the report you need, you click on the report’s name.  Here are the descriptions of some of the reports that you may find in your UIC’s mailbox for PERSTEMPO:</a:t>
            </a:r>
          </a:p>
          <a:p>
            <a:pPr>
              <a:buFont typeface="Wingdings" panose="05000000000000000000" pitchFamily="2" charset="2"/>
              <a:buChar char="§"/>
            </a:pPr>
            <a:endParaRPr lang="en-US" sz="1200" dirty="0">
              <a:cs typeface="Courier New" panose="02070309020205020404" pitchFamily="49" charset="0"/>
            </a:endParaRPr>
          </a:p>
          <a:p>
            <a:pPr>
              <a:buFont typeface="Wingdings" panose="05000000000000000000" pitchFamily="2" charset="2"/>
              <a:buChar char="§"/>
            </a:pPr>
            <a:r>
              <a:rPr lang="en-US" sz="1200" b="1" dirty="0">
                <a:cs typeface="Courier New" panose="02070309020205020404" pitchFamily="49" charset="0"/>
              </a:rPr>
              <a:t>REPORT RUN GUIDE</a:t>
            </a:r>
            <a:r>
              <a:rPr lang="en-US" sz="1200" dirty="0">
                <a:cs typeface="Courier New" panose="02070309020205020404" pitchFamily="49" charset="0"/>
              </a:rPr>
              <a:t>: This report gives the dates of when certain reports in that UIC's mailbox will generate. </a:t>
            </a:r>
          </a:p>
          <a:p>
            <a:pPr>
              <a:buFont typeface="Wingdings" panose="05000000000000000000" pitchFamily="2" charset="2"/>
              <a:buChar char="§"/>
            </a:pPr>
            <a:r>
              <a:rPr lang="en-US" sz="1200" b="1" dirty="0">
                <a:cs typeface="Courier New" panose="02070309020205020404" pitchFamily="49" charset="0"/>
              </a:rPr>
              <a:t>P-ALPHA RPT</a:t>
            </a:r>
            <a:r>
              <a:rPr lang="en-US" sz="1200" dirty="0">
                <a:cs typeface="Courier New" panose="02070309020205020404" pitchFamily="49" charset="0"/>
              </a:rPr>
              <a:t>: This report shows all of the Sailors in the UIC as well as their PERSTEMPO days for the last two years.</a:t>
            </a:r>
          </a:p>
          <a:p>
            <a:pPr>
              <a:buFont typeface="Wingdings" panose="05000000000000000000" pitchFamily="2" charset="2"/>
              <a:buChar char="§"/>
            </a:pPr>
            <a:r>
              <a:rPr lang="en-US" sz="1200" b="1" dirty="0">
                <a:cs typeface="Courier New" panose="02070309020205020404" pitchFamily="49" charset="0"/>
              </a:rPr>
              <a:t>P-PROSPCTV GAINS</a:t>
            </a:r>
            <a:r>
              <a:rPr lang="en-US" sz="1200" dirty="0">
                <a:cs typeface="Courier New" panose="02070309020205020404" pitchFamily="49" charset="0"/>
              </a:rPr>
              <a:t>: This report shows incoming Sailors into the command and their PERSTEMPO days for the last two years as well as any events that may still be open. </a:t>
            </a:r>
          </a:p>
          <a:p>
            <a:pPr>
              <a:buFont typeface="Wingdings" panose="05000000000000000000" pitchFamily="2" charset="2"/>
              <a:buChar char="§"/>
            </a:pPr>
            <a:r>
              <a:rPr lang="en-US" sz="1200" b="1" dirty="0">
                <a:cs typeface="Courier New" panose="02070309020205020404" pitchFamily="49" charset="0"/>
              </a:rPr>
              <a:t>P-EXPIRED EVENTS</a:t>
            </a:r>
            <a:r>
              <a:rPr lang="en-US" sz="1200" dirty="0">
                <a:cs typeface="Courier New" panose="02070309020205020404" pitchFamily="49" charset="0"/>
              </a:rPr>
              <a:t>: This report is a list of those in the command with events that have gone past the 30 days since the Projected End Date or if there is no Projected End Date, the event would show up after 190 days past the start date. </a:t>
            </a:r>
          </a:p>
          <a:p>
            <a:pPr>
              <a:buFont typeface="Wingdings" panose="05000000000000000000" pitchFamily="2" charset="2"/>
              <a:buChar char="§"/>
            </a:pPr>
            <a:r>
              <a:rPr lang="en-US" sz="1200" b="1" dirty="0">
                <a:cs typeface="Courier New" panose="02070309020205020404" pitchFamily="49" charset="0"/>
              </a:rPr>
              <a:t>P-ACKNWL/ERR RPT</a:t>
            </a:r>
            <a:r>
              <a:rPr lang="en-US" sz="1200" dirty="0">
                <a:cs typeface="Courier New" panose="02070309020205020404" pitchFamily="49" charset="0"/>
              </a:rPr>
              <a:t>: This report will show up when a transaction has been entered in the past 24 to 48 hours.  When you open the report, you will get one of two messages:  If the transaction is accepted, there will be a receipt.  If not, then it will show the message that is rejected and explains why.</a:t>
            </a:r>
          </a:p>
          <a:p>
            <a:pPr>
              <a:buFont typeface="Wingdings" panose="05000000000000000000" pitchFamily="2" charset="2"/>
              <a:buChar char="§"/>
            </a:pPr>
            <a:r>
              <a:rPr lang="en-US" sz="1200" b="1" dirty="0">
                <a:cs typeface="Courier New" panose="02070309020205020404" pitchFamily="49" charset="0"/>
              </a:rPr>
              <a:t>P-TRANS BY OTHER:</a:t>
            </a:r>
            <a:r>
              <a:rPr lang="en-US" sz="1200" dirty="0">
                <a:cs typeface="Courier New" panose="02070309020205020404" pitchFamily="49" charset="0"/>
              </a:rPr>
              <a:t>  This report gives the transactions that were submitted by another command.  It provides the Sailor’s information, the transaction type with the dates used, and the reporting UIC.</a:t>
            </a:r>
          </a:p>
          <a:p>
            <a:pPr>
              <a:buFont typeface="Wingdings" panose="05000000000000000000" pitchFamily="2" charset="2"/>
              <a:buChar char="§"/>
            </a:pPr>
            <a:r>
              <a:rPr lang="en-US" sz="1200" b="1" dirty="0">
                <a:cs typeface="Courier New" panose="02070309020205020404" pitchFamily="49" charset="0"/>
              </a:rPr>
              <a:t>P-UNREL TRANSACT</a:t>
            </a:r>
            <a:r>
              <a:rPr lang="en-US" sz="1200" dirty="0">
                <a:cs typeface="Courier New" panose="02070309020205020404" pitchFamily="49" charset="0"/>
              </a:rPr>
              <a:t>: This report will generate 7 days after a transaction was created but not released into the system. It will continue to generate every day until either it is released or 21 days after the transaction was created. After the 21</a:t>
            </a:r>
            <a:r>
              <a:rPr lang="en-US" sz="1200" baseline="30000" dirty="0">
                <a:cs typeface="Courier New" panose="02070309020205020404" pitchFamily="49" charset="0"/>
              </a:rPr>
              <a:t>st </a:t>
            </a:r>
            <a:r>
              <a:rPr lang="en-US" sz="1200" dirty="0">
                <a:cs typeface="Courier New" panose="02070309020205020404" pitchFamily="49" charset="0"/>
              </a:rPr>
              <a:t>day, the system will delete the event and you will have to recreate the transaction.  </a:t>
            </a:r>
          </a:p>
          <a:p>
            <a:pPr>
              <a:buFont typeface="Wingdings" panose="05000000000000000000" pitchFamily="2" charset="2"/>
              <a:buChar char="§"/>
            </a:pPr>
            <a:r>
              <a:rPr lang="en-US" sz="1200" b="1" dirty="0">
                <a:cs typeface="Courier New" panose="02070309020205020404" pitchFamily="49" charset="0"/>
              </a:rPr>
              <a:t>ODCRS</a:t>
            </a:r>
            <a:r>
              <a:rPr lang="en-US" sz="1200" dirty="0">
                <a:cs typeface="Courier New" panose="02070309020205020404" pitchFamily="49" charset="0"/>
              </a:rPr>
              <a:t>: This report is an ADOBE/ACROBAT file that is the Officer Distribution Control Report.  </a:t>
            </a:r>
          </a:p>
          <a:p>
            <a:pPr>
              <a:buFont typeface="Wingdings" panose="05000000000000000000" pitchFamily="2" charset="2"/>
              <a:buChar char="§"/>
            </a:pPr>
            <a:r>
              <a:rPr lang="en-US" sz="1200" b="1" dirty="0">
                <a:cs typeface="Courier New" panose="02070309020205020404" pitchFamily="49" charset="0"/>
              </a:rPr>
              <a:t>AMDS</a:t>
            </a:r>
            <a:r>
              <a:rPr lang="en-US" sz="1200" dirty="0">
                <a:cs typeface="Courier New" panose="02070309020205020404" pitchFamily="49" charset="0"/>
              </a:rPr>
              <a:t>: This report is the Activity Manpower Document. </a:t>
            </a:r>
          </a:p>
          <a:p>
            <a:endParaRPr lang="en-US" sz="900" dirty="0"/>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705127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z="3600" b="1" dirty="0" smtClean="0"/>
              <a:t>PERSTEMPO</a:t>
            </a:r>
            <a:br>
              <a:rPr lang="en-US" sz="3600" b="1" dirty="0" smtClean="0"/>
            </a:br>
            <a:r>
              <a:rPr lang="en-US" sz="3600" b="1" dirty="0" smtClean="0"/>
              <a:t>Online Transactions</a:t>
            </a:r>
            <a:endParaRPr lang="en-US" sz="3600" b="1" dirty="0"/>
          </a:p>
        </p:txBody>
      </p:sp>
      <p:sp>
        <p:nvSpPr>
          <p:cNvPr id="20" name="Content Placeholder 19"/>
          <p:cNvSpPr>
            <a:spLocks noGrp="1"/>
          </p:cNvSpPr>
          <p:nvPr>
            <p:ph sz="half" idx="2"/>
          </p:nvPr>
        </p:nvSpPr>
        <p:spPr>
          <a:xfrm>
            <a:off x="457200" y="1371600"/>
            <a:ext cx="8153400" cy="4724400"/>
          </a:xfrm>
        </p:spPr>
        <p:txBody>
          <a:bodyPr/>
          <a:lstStyle/>
          <a:p>
            <a:pPr marL="109728" indent="0">
              <a:buNone/>
            </a:pPr>
            <a:r>
              <a:rPr lang="en-US" sz="1200" dirty="0">
                <a:cs typeface="Courier New" panose="02070309020205020404" pitchFamily="49" charset="0"/>
              </a:rPr>
              <a:t>The transaction types to choose from when building messages:</a:t>
            </a:r>
          </a:p>
          <a:p>
            <a:pPr>
              <a:buFont typeface="Wingdings" panose="05000000000000000000" pitchFamily="2" charset="2"/>
              <a:buChar char="§"/>
            </a:pPr>
            <a:endParaRPr lang="en-US" sz="1200" dirty="0">
              <a:cs typeface="Courier New" panose="02070309020205020404" pitchFamily="49" charset="0"/>
            </a:endParaRPr>
          </a:p>
          <a:p>
            <a:pPr>
              <a:buFont typeface="Wingdings" panose="05000000000000000000" pitchFamily="2" charset="2"/>
              <a:buChar char="§"/>
            </a:pPr>
            <a:r>
              <a:rPr lang="en-US" sz="1200" b="1" dirty="0">
                <a:cs typeface="Courier New" panose="02070309020205020404" pitchFamily="49" charset="0"/>
              </a:rPr>
              <a:t>PUDB/PMDB</a:t>
            </a:r>
            <a:r>
              <a:rPr lang="en-US" sz="1200" dirty="0">
                <a:cs typeface="Courier New" panose="02070309020205020404" pitchFamily="49" charset="0"/>
              </a:rPr>
              <a:t> - Enter the start date to start the event. (It will also ask you to input a projected end date, which is the date the Unit/Sailor is EXPECTED to be back.)</a:t>
            </a:r>
          </a:p>
          <a:p>
            <a:pPr marL="109728" indent="0">
              <a:buNone/>
            </a:pPr>
            <a:r>
              <a:rPr lang="en-US" sz="1200" dirty="0">
                <a:cs typeface="Courier New" panose="02070309020205020404" pitchFamily="49" charset="0"/>
              </a:rPr>
              <a:t> </a:t>
            </a:r>
          </a:p>
          <a:p>
            <a:pPr>
              <a:buFont typeface="Wingdings" panose="05000000000000000000" pitchFamily="2" charset="2"/>
              <a:buChar char="§"/>
            </a:pPr>
            <a:r>
              <a:rPr lang="en-US" sz="1200" b="1" dirty="0">
                <a:cs typeface="Courier New" panose="02070309020205020404" pitchFamily="49" charset="0"/>
              </a:rPr>
              <a:t>PUDE/PMDE</a:t>
            </a:r>
            <a:r>
              <a:rPr lang="en-US" sz="1200" dirty="0">
                <a:cs typeface="Courier New" panose="02070309020205020404" pitchFamily="49" charset="0"/>
              </a:rPr>
              <a:t> - Enter the actual ending date to close the event. (If you submit a PMDB, you MUST submit a PMDE after they return. Same process if you enter in a PUDB, you MUST submit a PUDE.)</a:t>
            </a:r>
          </a:p>
          <a:p>
            <a:pPr marL="109728" indent="0">
              <a:buNone/>
            </a:pPr>
            <a:r>
              <a:rPr lang="en-US" sz="1200" dirty="0">
                <a:cs typeface="Courier New" panose="02070309020205020404" pitchFamily="49" charset="0"/>
              </a:rPr>
              <a:t> </a:t>
            </a:r>
          </a:p>
          <a:p>
            <a:pPr>
              <a:buFont typeface="Wingdings" panose="05000000000000000000" pitchFamily="2" charset="2"/>
              <a:buChar char="§"/>
            </a:pPr>
            <a:r>
              <a:rPr lang="en-US" sz="1200" b="1" dirty="0">
                <a:cs typeface="Courier New" panose="02070309020205020404" pitchFamily="49" charset="0"/>
              </a:rPr>
              <a:t>PUXB/PMXB</a:t>
            </a:r>
            <a:r>
              <a:rPr lang="en-US" sz="1200" dirty="0">
                <a:cs typeface="Courier New" panose="02070309020205020404" pitchFamily="49" charset="0"/>
              </a:rPr>
              <a:t> - Cancels the event all together if the Unit/Sailor never went on the deployment or if you need to change the start date of the deployment. If changing the start date: Enter the incorrect start date that is indicated in the report.  (The date that needs to be changed, not the new start date.) Once accepted in the system, you will submit a PUDB/PMDB with the new start date.</a:t>
            </a:r>
          </a:p>
          <a:p>
            <a:pPr marL="109728" indent="0">
              <a:buNone/>
            </a:pPr>
            <a:r>
              <a:rPr lang="en-US" sz="1200" dirty="0">
                <a:cs typeface="Courier New" panose="02070309020205020404" pitchFamily="49" charset="0"/>
              </a:rPr>
              <a:t> </a:t>
            </a:r>
          </a:p>
          <a:p>
            <a:pPr>
              <a:buFont typeface="Wingdings" panose="05000000000000000000" pitchFamily="2" charset="2"/>
              <a:buChar char="§"/>
            </a:pPr>
            <a:r>
              <a:rPr lang="en-US" sz="1200" b="1" dirty="0">
                <a:cs typeface="Courier New" panose="02070309020205020404" pitchFamily="49" charset="0"/>
              </a:rPr>
              <a:t>PUXE/PMXE</a:t>
            </a:r>
            <a:r>
              <a:rPr lang="en-US" sz="1200" dirty="0">
                <a:cs typeface="Courier New" panose="02070309020205020404" pitchFamily="49" charset="0"/>
              </a:rPr>
              <a:t> - Use this to change the ending date of the Unit/Sailor's last entered in event.  (Note: Must submit a PUDE/PMDE to re-input the correct ending date)</a:t>
            </a:r>
          </a:p>
          <a:p>
            <a:pPr marL="109728" indent="0">
              <a:buNone/>
            </a:pPr>
            <a:r>
              <a:rPr lang="en-US" sz="1200" dirty="0">
                <a:cs typeface="Courier New" panose="02070309020205020404" pitchFamily="49" charset="0"/>
              </a:rPr>
              <a:t> </a:t>
            </a:r>
          </a:p>
          <a:p>
            <a:pPr>
              <a:buFont typeface="Wingdings" panose="05000000000000000000" pitchFamily="2" charset="2"/>
              <a:buChar char="§"/>
            </a:pPr>
            <a:r>
              <a:rPr lang="en-US" sz="1200" b="1" dirty="0">
                <a:cs typeface="Courier New" panose="02070309020205020404" pitchFamily="49" charset="0"/>
              </a:rPr>
              <a:t>PUDO/PMDO</a:t>
            </a:r>
            <a:r>
              <a:rPr lang="en-US" sz="1200" dirty="0">
                <a:cs typeface="Courier New" panose="02070309020205020404" pitchFamily="49" charset="0"/>
              </a:rPr>
              <a:t> - Use this to input a past event (no future dates).  This allows you to input the start and stop date at the same time.  This one can only be used when there is both the start and stop date.  As long as the dates do not overlap, you can submit multiple PUDO/PMDOs at one time.</a:t>
            </a:r>
          </a:p>
          <a:p>
            <a:pPr marL="109728" indent="0">
              <a:buNone/>
            </a:pPr>
            <a:r>
              <a:rPr lang="en-US" sz="1200" dirty="0">
                <a:cs typeface="Courier New" panose="02070309020205020404" pitchFamily="49" charset="0"/>
              </a:rPr>
              <a:t> </a:t>
            </a:r>
          </a:p>
          <a:p>
            <a:pPr marL="109728" indent="0">
              <a:buNone/>
            </a:pPr>
            <a:r>
              <a:rPr lang="en-US" sz="1200" dirty="0">
                <a:cs typeface="Courier New" panose="02070309020205020404" pitchFamily="49" charset="0"/>
              </a:rPr>
              <a:t>The difference between Unit Transactions (PU) and Individual Transactions (PM) are the Sailors that are selected.  When you submit Unit Transactions, you select the people who DID NOT go.  When you submit Individual Transactions, you select those who DID go.  In addition, the system updates weekly on Saturdays. Any updates or changes will post in the Control-D Reports on Monday after the system updates. </a:t>
            </a:r>
            <a:endParaRPr lang="en-US" sz="1200" b="1" dirty="0">
              <a:cs typeface="Courier New" panose="02070309020205020404" pitchFamily="49" charset="0"/>
            </a:endParaRPr>
          </a:p>
          <a:p>
            <a:pPr marL="0" indent="0">
              <a:buNone/>
            </a:pPr>
            <a:endParaRPr lang="en-US" sz="1200" dirty="0"/>
          </a:p>
        </p:txBody>
      </p:sp>
      <p:sp>
        <p:nvSpPr>
          <p:cNvPr id="3" name="Slide Number Placeholder 2"/>
          <p:cNvSpPr>
            <a:spLocks noGrp="1"/>
          </p:cNvSpPr>
          <p:nvPr>
            <p:ph type="sldNum" sz="quarter" idx="10"/>
          </p:nvPr>
        </p:nvSpPr>
        <p:spPr/>
        <p:txBody>
          <a:bodyPr/>
          <a:lstStyle/>
          <a:p>
            <a:pPr>
              <a:defRPr/>
            </a:pPr>
            <a:fld id="{6D389078-E7EB-4169-BD80-65487C62A58B}"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279905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NP PERSTEMPO Brief v5 - 19 NOV 2013">
  <a:themeElements>
    <a:clrScheme name="standar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60AE99EFB5B9439EBE23572D7B9012" ma:contentTypeVersion="2" ma:contentTypeDescription="Create a new document." ma:contentTypeScope="" ma:versionID="9dd0462d80603e5bac641ecf60a60e28">
  <xsd:schema xmlns:xsd="http://www.w3.org/2001/XMLSchema" xmlns:xs="http://www.w3.org/2001/XMLSchema" xmlns:p="http://schemas.microsoft.com/office/2006/metadata/properties" xmlns:ns1="http://schemas.microsoft.com/sharepoint/v3" xmlns:ns2="10f1aa0a-179b-49cb-8a72-3a924897e106" targetNamespace="http://schemas.microsoft.com/office/2006/metadata/properties" ma:root="true" ma:fieldsID="caf4e9299edb4fa8ee2d743c116403eb" ns1:_="" ns2:_="">
    <xsd:import namespace="http://schemas.microsoft.com/sharepoint/v3"/>
    <xsd:import namespace="10f1aa0a-179b-49cb-8a72-3a924897e10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aa0a-179b-49cb-8a72-3a924897e10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0f1aa0a-179b-49cb-8a72-3a924897e106">STHYQZMEZ5WQ-1562915563-17</_dlc_DocId>
    <_dlc_DocIdUrl xmlns="10f1aa0a-179b-49cb-8a72-3a924897e106">
      <Url>http://open-web-1b-z1/bupers-npc/support/itempo/_layouts/DocIdRedir.aspx?ID=STHYQZMEZ5WQ-1562915563-17</Url>
      <Description>STHYQZMEZ5WQ-1562915563-17</Description>
    </_dlc_DocIdUrl>
  </documentManagement>
</p:properties>
</file>

<file path=customXml/itemProps1.xml><?xml version="1.0" encoding="utf-8"?>
<ds:datastoreItem xmlns:ds="http://schemas.openxmlformats.org/officeDocument/2006/customXml" ds:itemID="{DD74523C-0DEC-4091-A6EC-9FB1D851C1C5}">
  <ds:schemaRefs>
    <ds:schemaRef ds:uri="http://schemas.microsoft.com/sharepoint/v3/contenttype/forms"/>
  </ds:schemaRefs>
</ds:datastoreItem>
</file>

<file path=customXml/itemProps2.xml><?xml version="1.0" encoding="utf-8"?>
<ds:datastoreItem xmlns:ds="http://schemas.openxmlformats.org/officeDocument/2006/customXml" ds:itemID="{5F376471-656C-4F55-B53C-1D20D1580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f1aa0a-179b-49cb-8a72-3a924897e1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19A9EA-3E3D-4B8C-9FEE-DF8DC3669E25}">
  <ds:schemaRefs>
    <ds:schemaRef ds:uri="http://schemas.microsoft.com/sharepoint/events"/>
  </ds:schemaRefs>
</ds:datastoreItem>
</file>

<file path=customXml/itemProps4.xml><?xml version="1.0" encoding="utf-8"?>
<ds:datastoreItem xmlns:ds="http://schemas.openxmlformats.org/officeDocument/2006/customXml" ds:itemID="{0AE02937-73B2-4C3A-92E8-684844CD395B}">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10f1aa0a-179b-49cb-8a72-3a924897e1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579</TotalTime>
  <Words>2979</Words>
  <Application>Microsoft Office PowerPoint</Application>
  <PresentationFormat>On-screen Show (4:3)</PresentationFormat>
  <Paragraphs>213</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Courier</vt:lpstr>
      <vt:lpstr>Courier New</vt:lpstr>
      <vt:lpstr>Wingdings</vt:lpstr>
      <vt:lpstr>CNP PERSTEMPO Brief v5 - 19 NOV 2013</vt:lpstr>
      <vt:lpstr>Worksheet</vt:lpstr>
      <vt:lpstr>Department Guide </vt:lpstr>
      <vt:lpstr>Table of Contents</vt:lpstr>
      <vt:lpstr>What is PERSTEMPO?</vt:lpstr>
      <vt:lpstr>PERSTEMPO OV-1</vt:lpstr>
      <vt:lpstr>Application Access Administration</vt:lpstr>
      <vt:lpstr>Application Access Administration</vt:lpstr>
      <vt:lpstr>Application Access Administration</vt:lpstr>
      <vt:lpstr>Control-D Report Viewing Center</vt:lpstr>
      <vt:lpstr>PERSTEMPO Online Transactions</vt:lpstr>
      <vt:lpstr>PERSTEMPO Online Transactions</vt:lpstr>
      <vt:lpstr>Compliance and Negative Reporting</vt:lpstr>
      <vt:lpstr>Sample Compliance Scorecard</vt:lpstr>
      <vt:lpstr>Compliance and Negative Reporting</vt:lpstr>
      <vt:lpstr>PERSTEMPO Query and Forecasting</vt:lpstr>
      <vt:lpstr>Hardship Duty Pay – TEMPO (HDP-T)</vt:lpstr>
      <vt:lpstr>PERSTEMPO POC</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BSO 60 Surface Platforms</dc:title>
  <dc:creator>Slayman, Chris T CTR NPC, PERS-34</dc:creator>
  <cp:lastModifiedBy>Koehler, Donald B CTR NPC, PERS-00P</cp:lastModifiedBy>
  <cp:revision>47</cp:revision>
  <cp:lastPrinted>2014-09-16T15:21:49Z</cp:lastPrinted>
  <dcterms:created xsi:type="dcterms:W3CDTF">2014-09-11T18:53:35Z</dcterms:created>
  <dcterms:modified xsi:type="dcterms:W3CDTF">2021-03-04T14:39:41Z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0x0101002360AE99EFB5B9439EBE23572D7B9012</vt:lpwstr>
  </property>
  <property fmtid="{D5CDD505-2E9C-101B-9397-08002B2CF9AE}" pid="3" name="Order">
    <vt:r8>1700</vt:r8>
  </property>
  <property fmtid="{D5CDD505-2E9C-101B-9397-08002B2CF9AE}" pid="4" name="_dlc_DocIdItemGuid">
    <vt:lpwstr>ff0b90ba-182b-48dc-99fa-c3141755f84c</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